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sldIdLst>
    <p:sldId id="764" r:id="rId2"/>
    <p:sldId id="761" r:id="rId3"/>
    <p:sldId id="765" r:id="rId4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D62906"/>
    <a:srgbClr val="FF3300"/>
    <a:srgbClr val="FF9933"/>
    <a:srgbClr val="FFCC66"/>
    <a:srgbClr val="FFFF99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8468" autoAdjust="0"/>
    <p:restoredTop sz="86364" autoAdjust="0"/>
  </p:normalViewPr>
  <p:slideViewPr>
    <p:cSldViewPr snapToGrid="0">
      <p:cViewPr>
        <p:scale>
          <a:sx n="75" d="100"/>
          <a:sy n="75" d="100"/>
        </p:scale>
        <p:origin x="-13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32"/>
    </p:cViewPr>
  </p:sorterViewPr>
  <p:notesViewPr>
    <p:cSldViewPr snapToGrid="0">
      <p:cViewPr varScale="1">
        <p:scale>
          <a:sx n="71" d="100"/>
          <a:sy n="71" d="100"/>
        </p:scale>
        <p:origin x="-2130" y="-90"/>
      </p:cViewPr>
      <p:guideLst>
        <p:guide orient="horz" pos="2932"/>
        <p:guide pos="219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46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22775"/>
            <a:ext cx="5564188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146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842375"/>
            <a:ext cx="30146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4B8D2B65-F4E8-45E5-A2D9-E0692D15E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98052-B4DC-4537-9CE7-CC92CB590E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82242-DCC2-4AF1-942C-1F53C42DE3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8588" y="609600"/>
            <a:ext cx="197961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609600"/>
            <a:ext cx="578961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A0849-500A-4919-A9BF-146DFB316F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78600"/>
            <a:ext cx="9144000" cy="355600"/>
          </a:xfrm>
          <a:solidFill>
            <a:schemeClr val="bg2">
              <a:lumMod val="75000"/>
            </a:schemeClr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Alzheimer’s Europe/Harvard School of Public Health International Alzheimer’s Disease Survey, February,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AD23C-FD7E-46E6-84DD-06129042DE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748FD-ED42-4DDE-870E-E81640854D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981200"/>
            <a:ext cx="38084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7388" y="1981200"/>
            <a:ext cx="38084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22FBB-22A2-4249-A1ED-B12D91F81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1E0A5-B19D-437E-A743-B494EBE88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FE9D6-3570-4125-A6D3-2EAB355C9C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247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D8EAC-D786-4932-8A1E-BD760CF951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A3CA1-6A8C-46E5-84CD-4780CAF885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0457A-41DD-4713-932D-AEA7C0434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6575" y="1981200"/>
            <a:ext cx="77692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5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846D6DD-4513-4D6C-B139-3C15A06FF3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1028700"/>
          </a:xfrm>
          <a:prstGeom prst="rect">
            <a:avLst/>
          </a:prstGeom>
          <a:solidFill>
            <a:srgbClr val="99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9" name="Rectangle 4"/>
          <p:cNvSpPr txBox="1">
            <a:spLocks noChangeArrowheads="1"/>
          </p:cNvSpPr>
          <p:nvPr userDrawn="1"/>
        </p:nvSpPr>
        <p:spPr>
          <a:xfrm>
            <a:off x="0" y="6578600"/>
            <a:ext cx="9144000" cy="355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Harvard School of Public Health/Alzheimer Europe Five-Country Alzheimer’s Disease Survey, February,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8" r:id="rId2"/>
    <p:sldLayoutId id="2147483920" r:id="rId3"/>
    <p:sldLayoutId id="2147483921" r:id="rId4"/>
    <p:sldLayoutId id="2147483922" r:id="rId5"/>
    <p:sldLayoutId id="2147483923" r:id="rId6"/>
    <p:sldLayoutId id="2147483929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2pPr>
      <a:lvl3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3pPr>
      <a:lvl4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4pPr>
      <a:lvl5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5pPr>
      <a:lvl6pPr marL="4572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6pPr>
      <a:lvl7pPr marL="9144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7pPr>
      <a:lvl8pPr marL="13716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8pPr>
      <a:lvl9pPr marL="18288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9pPr>
    </p:titleStyle>
    <p:bodyStyle>
      <a:lvl1pPr marL="365125" indent="-365125" algn="l" defTabSz="971550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8988" indent="-303213" algn="l" defTabSz="971550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14438" indent="-242888" algn="l" defTabSz="971550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00213" indent="-242888" algn="l" defTabSz="971550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859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431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1003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575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147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0" y="-3810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/>
            </a:r>
            <a:br>
              <a:rPr lang="en-US">
                <a:solidFill>
                  <a:schemeClr val="bg1"/>
                </a:solidFill>
                <a:latin typeface="Arial" charset="0"/>
              </a:rPr>
            </a:br>
            <a:r>
              <a:rPr lang="en-US">
                <a:solidFill>
                  <a:schemeClr val="bg1"/>
                </a:solidFill>
                <a:latin typeface="Arial" charset="0"/>
              </a:rPr>
              <a:t>Public Attitudes about Wanting to See a Doctor If They Were Exhibiting Signs of Confusion and Memory Loss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14300" y="1193800"/>
          <a:ext cx="8751888" cy="5600700"/>
        </p:xfrm>
        <a:graphic>
          <a:graphicData uri="http://schemas.openxmlformats.org/presentationml/2006/ole">
            <p:oleObj spid="_x0000_s1026" name="Worksheet" r:id="rId3" imgW="8753639" imgH="5600734" progId="Excel.Sheet.8">
              <p:embed/>
            </p:oleObj>
          </a:graphicData>
        </a:graphic>
      </p:graphicFrame>
      <p:sp>
        <p:nvSpPr>
          <p:cNvPr id="1028" name="TextBox 5"/>
          <p:cNvSpPr txBox="1">
            <a:spLocks noChangeArrowheads="1"/>
          </p:cNvSpPr>
          <p:nvPr/>
        </p:nvSpPr>
        <p:spPr bwMode="auto">
          <a:xfrm>
            <a:off x="-406400" y="1422400"/>
            <a:ext cx="1955800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France</a:t>
            </a: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Germany</a:t>
            </a: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Poland</a:t>
            </a: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Spain</a:t>
            </a: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U.S.</a:t>
            </a:r>
            <a:br>
              <a:rPr lang="en-US" sz="1600">
                <a:latin typeface="Arial" charset="0"/>
                <a:cs typeface="Arial" charset="0"/>
              </a:rPr>
            </a:br>
            <a:r>
              <a:rPr lang="en-US" sz="1600">
                <a:latin typeface="Arial" charset="0"/>
                <a:cs typeface="Arial" charset="0"/>
              </a:rPr>
              <a:t/>
            </a:r>
            <a:br>
              <a:rPr lang="en-US" sz="1600">
                <a:latin typeface="Arial" charset="0"/>
                <a:cs typeface="Arial" charset="0"/>
              </a:rPr>
            </a:br>
            <a:endParaRPr lang="en-US" sz="1600">
              <a:latin typeface="Arial" charset="0"/>
              <a:cs typeface="Arial" charset="0"/>
            </a:endParaRP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France</a:t>
            </a: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Germany</a:t>
            </a: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Poland</a:t>
            </a: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Spain</a:t>
            </a: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U.S</a:t>
            </a:r>
          </a:p>
          <a:p>
            <a:pPr algn="r" eaLnBrk="0" hangingPunct="0">
              <a:spcBef>
                <a:spcPts val="500"/>
              </a:spcBef>
            </a:pPr>
            <a:endParaRPr lang="en-US" sz="1600">
              <a:latin typeface="Arial" charset="0"/>
              <a:cs typeface="Arial" charset="0"/>
            </a:endParaRPr>
          </a:p>
          <a:p>
            <a:pPr algn="r" eaLnBrk="0" hangingPunct="0">
              <a:spcBef>
                <a:spcPts val="500"/>
              </a:spcBef>
            </a:pPr>
            <a:endParaRPr lang="en-US" sz="1600">
              <a:latin typeface="Arial" charset="0"/>
              <a:cs typeface="Arial" charset="0"/>
            </a:endParaRPr>
          </a:p>
        </p:txBody>
      </p:sp>
      <p:sp>
        <p:nvSpPr>
          <p:cNvPr id="1029" name="TextBox 5"/>
          <p:cNvSpPr txBox="1">
            <a:spLocks noChangeArrowheads="1"/>
          </p:cNvSpPr>
          <p:nvPr/>
        </p:nvSpPr>
        <p:spPr bwMode="auto">
          <a:xfrm>
            <a:off x="1752600" y="1079500"/>
            <a:ext cx="739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Arial" charset="0"/>
                <a:cs typeface="Arial" charset="0"/>
              </a:rPr>
              <a:t>Yes, would want to see doctor to determine if Alzheimer’s </a:t>
            </a:r>
          </a:p>
        </p:txBody>
      </p:sp>
      <p:sp>
        <p:nvSpPr>
          <p:cNvPr id="1030" name="TextBox 5"/>
          <p:cNvSpPr txBox="1">
            <a:spLocks noChangeArrowheads="1"/>
          </p:cNvSpPr>
          <p:nvPr/>
        </p:nvSpPr>
        <p:spPr bwMode="auto">
          <a:xfrm>
            <a:off x="1752600" y="3733800"/>
            <a:ext cx="7137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Arial" charset="0"/>
                <a:cs typeface="Arial" charset="0"/>
              </a:rPr>
              <a:t>No, would not want to see doctor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31800" y="1274763"/>
          <a:ext cx="8543925" cy="5634037"/>
        </p:xfrm>
        <a:graphic>
          <a:graphicData uri="http://schemas.openxmlformats.org/presentationml/2006/ole">
            <p:oleObj spid="_x0000_s2050" name="Worksheet" r:id="rId3" imgW="8543806" imgH="5629272" progId="Excel.Sheet.8">
              <p:embed/>
            </p:oleObj>
          </a:graphicData>
        </a:graphic>
      </p:graphicFrame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1866900" y="1016000"/>
            <a:ext cx="6997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Arial" charset="0"/>
                <a:cs typeface="Arial" charset="0"/>
              </a:rPr>
              <a:t>There is an effective treatment to slow the progression of Alzheimer’s disease and make the symptoms less severe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1854200" y="3810000"/>
            <a:ext cx="7061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Arial" charset="0"/>
                <a:cs typeface="Arial" charset="0"/>
              </a:rPr>
              <a:t>There is currently a reliable medical test</a:t>
            </a:r>
            <a:endParaRPr lang="en-US" sz="1600" b="1" i="1">
              <a:latin typeface="Arial" charset="0"/>
              <a:cs typeface="Arial" charset="0"/>
            </a:endParaRPr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0" y="-1778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/>
            </a:r>
            <a:br>
              <a:rPr lang="en-US">
                <a:solidFill>
                  <a:schemeClr val="bg1"/>
                </a:solidFill>
                <a:latin typeface="Arial" charset="0"/>
              </a:rPr>
            </a:br>
            <a:r>
              <a:rPr lang="en-US">
                <a:solidFill>
                  <a:schemeClr val="bg1"/>
                </a:solidFill>
                <a:latin typeface="Arial" charset="0"/>
              </a:rPr>
              <a:t>Public’s Perception of Availability of Effective Treatment and Reliable Medical Test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-63500" y="1651000"/>
            <a:ext cx="1955800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France</a:t>
            </a: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Germany</a:t>
            </a: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Poland</a:t>
            </a: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Spain</a:t>
            </a: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U.S.</a:t>
            </a:r>
            <a:br>
              <a:rPr lang="en-US" sz="1600">
                <a:latin typeface="Arial" charset="0"/>
                <a:cs typeface="Arial" charset="0"/>
              </a:rPr>
            </a:br>
            <a:r>
              <a:rPr lang="en-US" sz="1600">
                <a:latin typeface="Arial" charset="0"/>
                <a:cs typeface="Arial" charset="0"/>
              </a:rPr>
              <a:t/>
            </a:r>
            <a:br>
              <a:rPr lang="en-US" sz="1600">
                <a:latin typeface="Arial" charset="0"/>
                <a:cs typeface="Arial" charset="0"/>
              </a:rPr>
            </a:br>
            <a:endParaRPr lang="en-US" sz="1600">
              <a:latin typeface="Arial" charset="0"/>
              <a:cs typeface="Arial" charset="0"/>
            </a:endParaRP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France</a:t>
            </a: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Germany</a:t>
            </a: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Poland</a:t>
            </a: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Spain</a:t>
            </a:r>
          </a:p>
          <a:p>
            <a:pPr algn="r" eaLnBrk="0" hangingPunct="0">
              <a:lnSpc>
                <a:spcPct val="150000"/>
              </a:lnSpc>
              <a:spcBef>
                <a:spcPts val="400"/>
              </a:spcBef>
            </a:pPr>
            <a:r>
              <a:rPr lang="en-US" sz="1600">
                <a:latin typeface="Arial" charset="0"/>
                <a:cs typeface="Arial" charset="0"/>
              </a:rPr>
              <a:t>U.S</a:t>
            </a:r>
          </a:p>
          <a:p>
            <a:pPr algn="r" eaLnBrk="0" hangingPunct="0">
              <a:spcBef>
                <a:spcPts val="500"/>
              </a:spcBef>
            </a:pPr>
            <a:endParaRPr lang="en-US" sz="1600">
              <a:latin typeface="Arial" charset="0"/>
              <a:cs typeface="Arial" charset="0"/>
            </a:endParaRPr>
          </a:p>
          <a:p>
            <a:pPr algn="r" eaLnBrk="0" hangingPunct="0">
              <a:spcBef>
                <a:spcPts val="500"/>
              </a:spcBef>
            </a:pPr>
            <a:endParaRPr lang="en-US" sz="16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0" y="-381000"/>
            <a:ext cx="914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2800">
                <a:solidFill>
                  <a:schemeClr val="bg1"/>
                </a:solidFill>
                <a:latin typeface="Arial" charset="0"/>
              </a:rPr>
            </a:br>
            <a:r>
              <a:rPr lang="en-US" sz="2000">
                <a:solidFill>
                  <a:schemeClr val="bg1"/>
                </a:solidFill>
                <a:latin typeface="Arial" charset="0"/>
              </a:rPr>
              <a:t>Public’s Interest in Getting a Test Before Exhibiting Symptoms to Determine If They Were Likely to Get Alzheimer’s in the Future, Should Such a Test Become Available 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660400" y="1193800"/>
          <a:ext cx="8758238" cy="5600700"/>
        </p:xfrm>
        <a:graphic>
          <a:graphicData uri="http://schemas.openxmlformats.org/presentationml/2006/ole">
            <p:oleObj spid="_x0000_s3074" name="Worksheet" r:id="rId3" imgW="8763045" imgH="5600734" progId="Excel.Sheet.8">
              <p:embed/>
            </p:oleObj>
          </a:graphicData>
        </a:graphic>
      </p:graphicFrame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152400" y="1282700"/>
            <a:ext cx="1955800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ts val="500"/>
              </a:spcBef>
            </a:pPr>
            <a:r>
              <a:rPr lang="en-US" sz="1600">
                <a:latin typeface="Arial" charset="0"/>
                <a:cs typeface="Arial" charset="0"/>
              </a:rPr>
              <a:t>France</a:t>
            </a:r>
          </a:p>
          <a:p>
            <a:pPr algn="r" eaLnBrk="0" hangingPunct="0">
              <a:spcBef>
                <a:spcPts val="500"/>
              </a:spcBef>
            </a:pPr>
            <a:r>
              <a:rPr lang="en-US" sz="1600">
                <a:latin typeface="Arial" charset="0"/>
                <a:cs typeface="Arial" charset="0"/>
              </a:rPr>
              <a:t>Germany</a:t>
            </a:r>
          </a:p>
          <a:p>
            <a:pPr algn="r" eaLnBrk="0" hangingPunct="0">
              <a:spcBef>
                <a:spcPts val="500"/>
              </a:spcBef>
            </a:pPr>
            <a:r>
              <a:rPr lang="en-US" sz="1600">
                <a:latin typeface="Arial" charset="0"/>
                <a:cs typeface="Arial" charset="0"/>
              </a:rPr>
              <a:t>Poland</a:t>
            </a:r>
          </a:p>
          <a:p>
            <a:pPr algn="r" eaLnBrk="0" hangingPunct="0">
              <a:spcBef>
                <a:spcPts val="500"/>
              </a:spcBef>
            </a:pPr>
            <a:r>
              <a:rPr lang="en-US" sz="1600">
                <a:latin typeface="Arial" charset="0"/>
                <a:cs typeface="Arial" charset="0"/>
              </a:rPr>
              <a:t>Spain</a:t>
            </a:r>
          </a:p>
          <a:p>
            <a:pPr algn="r" eaLnBrk="0" hangingPunct="0">
              <a:spcBef>
                <a:spcPts val="500"/>
              </a:spcBef>
            </a:pPr>
            <a:r>
              <a:rPr lang="en-US" sz="1600">
                <a:latin typeface="Arial" charset="0"/>
                <a:cs typeface="Arial" charset="0"/>
              </a:rPr>
              <a:t>U.S.</a:t>
            </a:r>
          </a:p>
          <a:p>
            <a:pPr algn="r" eaLnBrk="0" hangingPunct="0">
              <a:spcBef>
                <a:spcPts val="500"/>
              </a:spcBef>
            </a:pPr>
            <a:endParaRPr lang="en-US" sz="1600">
              <a:latin typeface="Arial" charset="0"/>
              <a:cs typeface="Arial" charset="0"/>
            </a:endParaRPr>
          </a:p>
          <a:p>
            <a:pPr algn="r" eaLnBrk="0" hangingPunct="0">
              <a:spcBef>
                <a:spcPts val="500"/>
              </a:spcBef>
            </a:pPr>
            <a:r>
              <a:rPr lang="en-US" sz="1600">
                <a:latin typeface="Arial" charset="0"/>
                <a:cs typeface="Arial" charset="0"/>
              </a:rPr>
              <a:t>France</a:t>
            </a:r>
          </a:p>
          <a:p>
            <a:pPr algn="r" eaLnBrk="0" hangingPunct="0">
              <a:spcBef>
                <a:spcPts val="500"/>
              </a:spcBef>
            </a:pPr>
            <a:r>
              <a:rPr lang="en-US" sz="1600">
                <a:latin typeface="Arial" charset="0"/>
                <a:cs typeface="Arial" charset="0"/>
              </a:rPr>
              <a:t>Germany</a:t>
            </a:r>
          </a:p>
          <a:p>
            <a:pPr algn="r" eaLnBrk="0" hangingPunct="0">
              <a:spcBef>
                <a:spcPts val="500"/>
              </a:spcBef>
            </a:pPr>
            <a:r>
              <a:rPr lang="en-US" sz="1600">
                <a:latin typeface="Arial" charset="0"/>
                <a:cs typeface="Arial" charset="0"/>
              </a:rPr>
              <a:t>Poland</a:t>
            </a:r>
          </a:p>
          <a:p>
            <a:pPr algn="r" eaLnBrk="0" hangingPunct="0">
              <a:spcBef>
                <a:spcPts val="500"/>
              </a:spcBef>
            </a:pPr>
            <a:r>
              <a:rPr lang="en-US" sz="1600">
                <a:latin typeface="Arial" charset="0"/>
                <a:cs typeface="Arial" charset="0"/>
              </a:rPr>
              <a:t>Spain</a:t>
            </a:r>
          </a:p>
          <a:p>
            <a:pPr algn="r" eaLnBrk="0" hangingPunct="0">
              <a:spcBef>
                <a:spcPts val="500"/>
              </a:spcBef>
            </a:pPr>
            <a:r>
              <a:rPr lang="en-US" sz="1600">
                <a:latin typeface="Arial" charset="0"/>
                <a:cs typeface="Arial" charset="0"/>
              </a:rPr>
              <a:t>U.S</a:t>
            </a:r>
          </a:p>
          <a:p>
            <a:pPr algn="r" eaLnBrk="0" hangingPunct="0">
              <a:spcBef>
                <a:spcPts val="500"/>
              </a:spcBef>
            </a:pPr>
            <a:endParaRPr lang="en-US" sz="1600">
              <a:latin typeface="Arial" charset="0"/>
              <a:cs typeface="Arial" charset="0"/>
            </a:endParaRPr>
          </a:p>
          <a:p>
            <a:pPr algn="r" eaLnBrk="0" hangingPunct="0">
              <a:spcBef>
                <a:spcPts val="500"/>
              </a:spcBef>
            </a:pPr>
            <a:r>
              <a:rPr lang="en-US" sz="1600">
                <a:latin typeface="Arial" charset="0"/>
                <a:cs typeface="Arial" charset="0"/>
              </a:rPr>
              <a:t>France</a:t>
            </a:r>
          </a:p>
          <a:p>
            <a:pPr algn="r" eaLnBrk="0" hangingPunct="0">
              <a:spcBef>
                <a:spcPts val="500"/>
              </a:spcBef>
            </a:pPr>
            <a:r>
              <a:rPr lang="en-US" sz="1600">
                <a:latin typeface="Arial" charset="0"/>
                <a:cs typeface="Arial" charset="0"/>
              </a:rPr>
              <a:t>Germany</a:t>
            </a:r>
          </a:p>
          <a:p>
            <a:pPr algn="r" eaLnBrk="0" hangingPunct="0">
              <a:spcBef>
                <a:spcPts val="500"/>
              </a:spcBef>
            </a:pPr>
            <a:r>
              <a:rPr lang="en-US" sz="1600">
                <a:latin typeface="Arial" charset="0"/>
                <a:cs typeface="Arial" charset="0"/>
              </a:rPr>
              <a:t>Poland</a:t>
            </a:r>
          </a:p>
          <a:p>
            <a:pPr algn="r" eaLnBrk="0" hangingPunct="0">
              <a:spcBef>
                <a:spcPts val="500"/>
              </a:spcBef>
            </a:pPr>
            <a:r>
              <a:rPr lang="en-US" sz="1600">
                <a:latin typeface="Arial" charset="0"/>
                <a:cs typeface="Arial" charset="0"/>
              </a:rPr>
              <a:t>Spain</a:t>
            </a:r>
          </a:p>
          <a:p>
            <a:pPr algn="r" eaLnBrk="0" hangingPunct="0">
              <a:spcBef>
                <a:spcPts val="500"/>
              </a:spcBef>
            </a:pPr>
            <a:r>
              <a:rPr lang="en-US" sz="1600">
                <a:latin typeface="Arial" charset="0"/>
                <a:cs typeface="Arial" charset="0"/>
              </a:rPr>
              <a:t>U.S</a:t>
            </a:r>
          </a:p>
          <a:p>
            <a:pPr algn="r" eaLnBrk="0" hangingPunct="0">
              <a:spcBef>
                <a:spcPts val="500"/>
              </a:spcBef>
            </a:pPr>
            <a:endParaRPr lang="en-US" sz="1600">
              <a:latin typeface="Arial" charset="0"/>
              <a:cs typeface="Arial" charset="0"/>
            </a:endParaRPr>
          </a:p>
          <a:p>
            <a:pPr algn="r" eaLnBrk="0" hangingPunct="0">
              <a:spcBef>
                <a:spcPts val="500"/>
              </a:spcBef>
            </a:pPr>
            <a:endParaRPr lang="en-US" sz="1600">
              <a:latin typeface="Arial" charset="0"/>
              <a:cs typeface="Arial" charset="0"/>
            </a:endParaRP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2146300" y="990600"/>
            <a:ext cx="699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Arial" charset="0"/>
                <a:cs typeface="Arial" charset="0"/>
              </a:rPr>
              <a:t>Very likely to get such a test</a:t>
            </a: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2082800" y="2870200"/>
            <a:ext cx="7061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Arial" charset="0"/>
                <a:cs typeface="Arial" charset="0"/>
              </a:rPr>
              <a:t>Somewhat likely</a:t>
            </a:r>
          </a:p>
        </p:txBody>
      </p:sp>
      <p:sp>
        <p:nvSpPr>
          <p:cNvPr id="3079" name="TextBox 5"/>
          <p:cNvSpPr txBox="1">
            <a:spLocks noChangeArrowheads="1"/>
          </p:cNvSpPr>
          <p:nvPr/>
        </p:nvSpPr>
        <p:spPr bwMode="auto">
          <a:xfrm>
            <a:off x="2070100" y="4724400"/>
            <a:ext cx="707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Arial" charset="0"/>
                <a:cs typeface="Arial" charset="0"/>
              </a:rPr>
              <a:t>Not too/not at all likely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ro Lecture">
  <a:themeElements>
    <a:clrScheme name="Intro Lecture.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Lecture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Lecture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13347</TotalTime>
  <Words>86</Words>
  <Application>Microsoft Office PowerPoint</Application>
  <PresentationFormat>On-screen Show (4:3)</PresentationFormat>
  <Paragraphs>47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Intro Lecture</vt:lpstr>
      <vt:lpstr>Microsoft Office Excel 97-2003 Worksheet</vt:lpstr>
      <vt:lpstr>Slide 1</vt:lpstr>
      <vt:lpstr>Slide 2</vt:lpstr>
      <vt:lpstr>Slide 3</vt:lpstr>
    </vt:vector>
  </TitlesOfParts>
  <Company>HSPH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aw</dc:creator>
  <dc:description>REady to go</dc:description>
  <cp:lastModifiedBy>HSPH IT</cp:lastModifiedBy>
  <cp:revision>579</cp:revision>
  <cp:lastPrinted>2002-12-06T17:07:32Z</cp:lastPrinted>
  <dcterms:created xsi:type="dcterms:W3CDTF">2000-01-07T16:46:23Z</dcterms:created>
  <dcterms:modified xsi:type="dcterms:W3CDTF">2011-07-25T18:09:20Z</dcterms:modified>
</cp:coreProperties>
</file>