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2A140-8B0E-4656-88A7-F855528F41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F95BA9-7450-48EB-95E9-0B60CC8CAEE9}">
      <dgm:prSet/>
      <dgm:spPr/>
      <dgm:t>
        <a:bodyPr/>
        <a:lstStyle/>
        <a:p>
          <a:pPr rtl="0"/>
          <a:r>
            <a:rPr lang="en-US" b="1" dirty="0" smtClean="0"/>
            <a:t>INTUITION behind IV </a:t>
          </a:r>
          <a:r>
            <a:rPr lang="en-US" b="1" dirty="0" err="1" smtClean="0"/>
            <a:t>estimand</a:t>
          </a:r>
          <a:r>
            <a:rPr lang="en-US" b="1" dirty="0" smtClean="0"/>
            <a:t>:</a:t>
          </a:r>
          <a:endParaRPr lang="en-US" dirty="0"/>
        </a:p>
      </dgm:t>
    </dgm:pt>
    <dgm:pt modelId="{A1560C50-B6E4-42B2-BD08-C4B068BB0651}" type="parTrans" cxnId="{119E9DD0-B972-4A97-9668-1A5DD13D587E}">
      <dgm:prSet/>
      <dgm:spPr/>
      <dgm:t>
        <a:bodyPr/>
        <a:lstStyle/>
        <a:p>
          <a:endParaRPr lang="en-US"/>
        </a:p>
      </dgm:t>
    </dgm:pt>
    <dgm:pt modelId="{BB7309AC-6A99-45C2-B091-D98B2B6913D3}" type="sibTrans" cxnId="{119E9DD0-B972-4A97-9668-1A5DD13D587E}">
      <dgm:prSet/>
      <dgm:spPr/>
      <dgm:t>
        <a:bodyPr/>
        <a:lstStyle/>
        <a:p>
          <a:endParaRPr lang="en-US"/>
        </a:p>
      </dgm:t>
    </dgm:pt>
    <dgm:pt modelId="{B5CE0D21-81EA-43F4-A2CE-6B25912099C0}">
      <dgm:prSet/>
      <dgm:spPr/>
      <dgm:t>
        <a:bodyPr/>
        <a:lstStyle/>
        <a:p>
          <a:pPr rtl="0"/>
          <a:r>
            <a:rPr lang="en-US" dirty="0" smtClean="0"/>
            <a:t>“FTO-&gt;MD”=“FTO-&gt;</a:t>
          </a:r>
          <a:r>
            <a:rPr lang="en-US" dirty="0" err="1" smtClean="0"/>
            <a:t>BMI”x”BMI</a:t>
          </a:r>
          <a:r>
            <a:rPr lang="en-US" dirty="0" smtClean="0"/>
            <a:t>-&gt;MD”</a:t>
          </a:r>
          <a:endParaRPr lang="en-US" dirty="0"/>
        </a:p>
      </dgm:t>
    </dgm:pt>
    <dgm:pt modelId="{70E56D1A-3E2E-45FE-8ED1-E1867E7A919B}" type="parTrans" cxnId="{23D13D84-6585-4E97-B382-696080165740}">
      <dgm:prSet/>
      <dgm:spPr/>
      <dgm:t>
        <a:bodyPr/>
        <a:lstStyle/>
        <a:p>
          <a:endParaRPr lang="en-US"/>
        </a:p>
      </dgm:t>
    </dgm:pt>
    <dgm:pt modelId="{DFAFBC3E-02C5-4FDF-B208-A3739BA98507}" type="sibTrans" cxnId="{23D13D84-6585-4E97-B382-696080165740}">
      <dgm:prSet/>
      <dgm:spPr/>
      <dgm:t>
        <a:bodyPr/>
        <a:lstStyle/>
        <a:p>
          <a:endParaRPr lang="en-US"/>
        </a:p>
      </dgm:t>
    </dgm:pt>
    <dgm:pt modelId="{67912291-CC52-4285-ABDC-E7A060D18D0E}">
      <dgm:prSet/>
      <dgm:spPr/>
      <dgm:t>
        <a:bodyPr/>
        <a:lstStyle/>
        <a:p>
          <a:pPr rtl="0"/>
          <a:r>
            <a:rPr lang="en-US" dirty="0" smtClean="0"/>
            <a:t>One can solve for     ”BMI-&gt;MD”</a:t>
          </a:r>
          <a:r>
            <a:rPr lang="en-US" b="0" i="0" baseline="0" dirty="0" smtClean="0"/>
            <a:t>  </a:t>
          </a:r>
          <a:endParaRPr lang="en-US" dirty="0"/>
        </a:p>
      </dgm:t>
    </dgm:pt>
    <dgm:pt modelId="{333C8368-93C4-4F49-AB71-CE850F6F83EA}" type="parTrans" cxnId="{39E8A3BF-DF60-4CA9-BC6A-1944984EB69A}">
      <dgm:prSet/>
      <dgm:spPr/>
      <dgm:t>
        <a:bodyPr/>
        <a:lstStyle/>
        <a:p>
          <a:endParaRPr lang="en-US"/>
        </a:p>
      </dgm:t>
    </dgm:pt>
    <dgm:pt modelId="{1648B24A-8C7C-4D41-B1E5-E928AE8A744B}" type="sibTrans" cxnId="{39E8A3BF-DF60-4CA9-BC6A-1944984EB69A}">
      <dgm:prSet/>
      <dgm:spPr/>
      <dgm:t>
        <a:bodyPr/>
        <a:lstStyle/>
        <a:p>
          <a:endParaRPr lang="en-US"/>
        </a:p>
      </dgm:t>
    </dgm:pt>
    <dgm:pt modelId="{B6ED48D7-6333-4EC1-A9CC-B0326121188D}" type="pres">
      <dgm:prSet presAssocID="{E392A140-8B0E-4656-88A7-F855528F41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D62584-9BAE-42D3-9ED1-5EEF5AB4EEB1}" type="pres">
      <dgm:prSet presAssocID="{46F95BA9-7450-48EB-95E9-0B60CC8CAEE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F46D3-2EB6-435B-8FBB-DF41B659EF4B}" type="pres">
      <dgm:prSet presAssocID="{BB7309AC-6A99-45C2-B091-D98B2B6913D3}" presName="spacer" presStyleCnt="0"/>
      <dgm:spPr/>
    </dgm:pt>
    <dgm:pt modelId="{35379BC4-A7B1-4190-8B53-1D56525C498C}" type="pres">
      <dgm:prSet presAssocID="{B5CE0D21-81EA-43F4-A2CE-6B25912099C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2F0D3-34E5-47B5-838B-F1D883D3279F}" type="pres">
      <dgm:prSet presAssocID="{DFAFBC3E-02C5-4FDF-B208-A3739BA98507}" presName="spacer" presStyleCnt="0"/>
      <dgm:spPr/>
    </dgm:pt>
    <dgm:pt modelId="{C6E7D707-4498-4469-A08C-F9E40A71015F}" type="pres">
      <dgm:prSet presAssocID="{67912291-CC52-4285-ABDC-E7A060D18D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9E9DD0-B972-4A97-9668-1A5DD13D587E}" srcId="{E392A140-8B0E-4656-88A7-F855528F41B5}" destId="{46F95BA9-7450-48EB-95E9-0B60CC8CAEE9}" srcOrd="0" destOrd="0" parTransId="{A1560C50-B6E4-42B2-BD08-C4B068BB0651}" sibTransId="{BB7309AC-6A99-45C2-B091-D98B2B6913D3}"/>
    <dgm:cxn modelId="{A95D6D6A-9AA6-4378-AA91-52E20FD658A3}" type="presOf" srcId="{67912291-CC52-4285-ABDC-E7A060D18D0E}" destId="{C6E7D707-4498-4469-A08C-F9E40A71015F}" srcOrd="0" destOrd="0" presId="urn:microsoft.com/office/officeart/2005/8/layout/vList2"/>
    <dgm:cxn modelId="{9A6A64A7-5C76-4516-AF35-BC92AF29822B}" type="presOf" srcId="{46F95BA9-7450-48EB-95E9-0B60CC8CAEE9}" destId="{A4D62584-9BAE-42D3-9ED1-5EEF5AB4EEB1}" srcOrd="0" destOrd="0" presId="urn:microsoft.com/office/officeart/2005/8/layout/vList2"/>
    <dgm:cxn modelId="{CC8A92F1-0E9D-443C-8DB3-5F12383F694F}" type="presOf" srcId="{E392A140-8B0E-4656-88A7-F855528F41B5}" destId="{B6ED48D7-6333-4EC1-A9CC-B0326121188D}" srcOrd="0" destOrd="0" presId="urn:microsoft.com/office/officeart/2005/8/layout/vList2"/>
    <dgm:cxn modelId="{23D13D84-6585-4E97-B382-696080165740}" srcId="{E392A140-8B0E-4656-88A7-F855528F41B5}" destId="{B5CE0D21-81EA-43F4-A2CE-6B25912099C0}" srcOrd="1" destOrd="0" parTransId="{70E56D1A-3E2E-45FE-8ED1-E1867E7A919B}" sibTransId="{DFAFBC3E-02C5-4FDF-B208-A3739BA98507}"/>
    <dgm:cxn modelId="{39E8A3BF-DF60-4CA9-BC6A-1944984EB69A}" srcId="{E392A140-8B0E-4656-88A7-F855528F41B5}" destId="{67912291-CC52-4285-ABDC-E7A060D18D0E}" srcOrd="2" destOrd="0" parTransId="{333C8368-93C4-4F49-AB71-CE850F6F83EA}" sibTransId="{1648B24A-8C7C-4D41-B1E5-E928AE8A744B}"/>
    <dgm:cxn modelId="{4E582C88-1003-439F-9E52-F383C12EE9F5}" type="presOf" srcId="{B5CE0D21-81EA-43F4-A2CE-6B25912099C0}" destId="{35379BC4-A7B1-4190-8B53-1D56525C498C}" srcOrd="0" destOrd="0" presId="urn:microsoft.com/office/officeart/2005/8/layout/vList2"/>
    <dgm:cxn modelId="{792E0002-ABC2-46F6-AFE4-A05BE32AD731}" type="presParOf" srcId="{B6ED48D7-6333-4EC1-A9CC-B0326121188D}" destId="{A4D62584-9BAE-42D3-9ED1-5EEF5AB4EEB1}" srcOrd="0" destOrd="0" presId="urn:microsoft.com/office/officeart/2005/8/layout/vList2"/>
    <dgm:cxn modelId="{44A18323-338D-4A46-B7A7-40A74EFCA2AF}" type="presParOf" srcId="{B6ED48D7-6333-4EC1-A9CC-B0326121188D}" destId="{11DF46D3-2EB6-435B-8FBB-DF41B659EF4B}" srcOrd="1" destOrd="0" presId="urn:microsoft.com/office/officeart/2005/8/layout/vList2"/>
    <dgm:cxn modelId="{ACEB183E-BBDF-4E7D-8AC4-F1459099C4FB}" type="presParOf" srcId="{B6ED48D7-6333-4EC1-A9CC-B0326121188D}" destId="{35379BC4-A7B1-4190-8B53-1D56525C498C}" srcOrd="2" destOrd="0" presId="urn:microsoft.com/office/officeart/2005/8/layout/vList2"/>
    <dgm:cxn modelId="{0E1DEE7A-AB9D-41BE-8C63-D861BEBDA08F}" type="presParOf" srcId="{B6ED48D7-6333-4EC1-A9CC-B0326121188D}" destId="{4352F0D3-34E5-47B5-838B-F1D883D3279F}" srcOrd="3" destOrd="0" presId="urn:microsoft.com/office/officeart/2005/8/layout/vList2"/>
    <dgm:cxn modelId="{12DBC99C-AB5F-4D53-A616-76295D0A30EA}" type="presParOf" srcId="{B6ED48D7-6333-4EC1-A9CC-B0326121188D}" destId="{C6E7D707-4498-4469-A08C-F9E40A7101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62584-9BAE-42D3-9ED1-5EEF5AB4EEB1}">
      <dsp:nvSpPr>
        <dsp:cNvPr id="0" name=""/>
        <dsp:cNvSpPr/>
      </dsp:nvSpPr>
      <dsp:spPr>
        <a:xfrm>
          <a:off x="0" y="24465"/>
          <a:ext cx="48768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INTUITION behind IV </a:t>
          </a:r>
          <a:r>
            <a:rPr lang="en-US" sz="1800" b="1" kern="1200" dirty="0" err="1" smtClean="0"/>
            <a:t>estimand</a:t>
          </a:r>
          <a:r>
            <a:rPr lang="en-US" sz="1800" b="1" kern="1200" dirty="0" smtClean="0"/>
            <a:t>:</a:t>
          </a:r>
          <a:endParaRPr lang="en-US" sz="1800" kern="1200" dirty="0"/>
        </a:p>
      </dsp:txBody>
      <dsp:txXfrm>
        <a:off x="21075" y="45540"/>
        <a:ext cx="4834650" cy="389580"/>
      </dsp:txXfrm>
    </dsp:sp>
    <dsp:sp modelId="{35379BC4-A7B1-4190-8B53-1D56525C498C}">
      <dsp:nvSpPr>
        <dsp:cNvPr id="0" name=""/>
        <dsp:cNvSpPr/>
      </dsp:nvSpPr>
      <dsp:spPr>
        <a:xfrm>
          <a:off x="0" y="508035"/>
          <a:ext cx="48768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“FTO-&gt;MD”=“FTO-&gt;</a:t>
          </a:r>
          <a:r>
            <a:rPr lang="en-US" sz="1800" kern="1200" dirty="0" err="1" smtClean="0"/>
            <a:t>BMI”x”BMI</a:t>
          </a:r>
          <a:r>
            <a:rPr lang="en-US" sz="1800" kern="1200" dirty="0" smtClean="0"/>
            <a:t>-&gt;MD”</a:t>
          </a:r>
          <a:endParaRPr lang="en-US" sz="1800" kern="1200" dirty="0"/>
        </a:p>
      </dsp:txBody>
      <dsp:txXfrm>
        <a:off x="21075" y="529110"/>
        <a:ext cx="4834650" cy="389580"/>
      </dsp:txXfrm>
    </dsp:sp>
    <dsp:sp modelId="{C6E7D707-4498-4469-A08C-F9E40A71015F}">
      <dsp:nvSpPr>
        <dsp:cNvPr id="0" name=""/>
        <dsp:cNvSpPr/>
      </dsp:nvSpPr>
      <dsp:spPr>
        <a:xfrm>
          <a:off x="0" y="991605"/>
          <a:ext cx="4876800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One can solve for     ”BMI-&gt;MD”</a:t>
          </a:r>
          <a:r>
            <a:rPr lang="en-US" sz="1800" b="0" i="0" kern="1200" baseline="0" dirty="0" smtClean="0"/>
            <a:t>  </a:t>
          </a:r>
          <a:endParaRPr lang="en-US" sz="1800" kern="1200" dirty="0"/>
        </a:p>
      </dsp:txBody>
      <dsp:txXfrm>
        <a:off x="21075" y="1012680"/>
        <a:ext cx="4834650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2A0E-CF72-4878-89DF-1CB2D1FEB1CF}" type="datetimeFigureOut">
              <a:rPr lang="en-US" smtClean="0"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60CF-39E6-4BA8-8395-E17D5F1650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Some Methodological </a:t>
            </a:r>
            <a:r>
              <a:rPr lang="en-US" b="1" i="1" dirty="0"/>
              <a:t>Considerations in </a:t>
            </a:r>
            <a:r>
              <a:rPr lang="en-US" b="1" i="1" dirty="0" err="1"/>
              <a:t>Mendelian</a:t>
            </a:r>
            <a:r>
              <a:rPr lang="en-US" b="1" i="1" dirty="0"/>
              <a:t> Randomization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Eric J. </a:t>
            </a:r>
            <a:r>
              <a:rPr lang="en-US" dirty="0" err="1" smtClean="0">
                <a:solidFill>
                  <a:schemeClr val="tx1"/>
                </a:solidFill>
              </a:rPr>
              <a:t>Tchetgen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Tchetgen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Depts</a:t>
            </a:r>
            <a:r>
              <a:rPr lang="en-US" dirty="0" smtClean="0">
                <a:solidFill>
                  <a:schemeClr val="tx1"/>
                </a:solidFill>
              </a:rPr>
              <a:t> of Epidemiology and Biostatistics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Maria </a:t>
            </a:r>
            <a:r>
              <a:rPr lang="en-US" dirty="0" err="1" smtClean="0">
                <a:solidFill>
                  <a:schemeClr val="tx1"/>
                </a:solidFill>
              </a:rPr>
              <a:t>Glymour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Liming Liang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Laura </a:t>
            </a:r>
            <a:r>
              <a:rPr lang="en-US" dirty="0" err="1" smtClean="0">
                <a:solidFill>
                  <a:schemeClr val="tx1"/>
                </a:solidFill>
              </a:rPr>
              <a:t>Kubzansky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/>
              <a:t>Stefan Walter</a:t>
            </a:r>
          </a:p>
          <a:p>
            <a:r>
              <a:rPr lang="en-US" dirty="0" smtClean="0"/>
              <a:t>James Robins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Shun-</a:t>
            </a:r>
            <a:r>
              <a:rPr lang="en-US" dirty="0" err="1" smtClean="0">
                <a:solidFill>
                  <a:schemeClr val="tx1"/>
                </a:solidFill>
              </a:rPr>
              <a:t>Chiao</a:t>
            </a:r>
            <a:r>
              <a:rPr lang="en-US" dirty="0" smtClean="0">
                <a:solidFill>
                  <a:schemeClr val="tx1"/>
                </a:solidFill>
              </a:rPr>
              <a:t> Chang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Eric </a:t>
            </a:r>
            <a:r>
              <a:rPr lang="en-US" dirty="0" err="1" smtClean="0">
                <a:solidFill>
                  <a:schemeClr val="tx1"/>
                </a:solidFill>
              </a:rPr>
              <a:t>Rimm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 Marilyn </a:t>
            </a:r>
            <a:r>
              <a:rPr lang="en-US" dirty="0" err="1" smtClean="0">
                <a:solidFill>
                  <a:schemeClr val="tx1"/>
                </a:solidFill>
              </a:rPr>
              <a:t>Cornelis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Karestan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Koenen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Ichiro </a:t>
            </a:r>
            <a:r>
              <a:rPr lang="en-US" dirty="0" err="1" smtClean="0">
                <a:solidFill>
                  <a:schemeClr val="tx1"/>
                </a:solidFill>
              </a:rPr>
              <a:t>Kawachi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Stijn</a:t>
            </a:r>
            <a:r>
              <a:rPr lang="en-US" dirty="0" smtClean="0"/>
              <a:t> </a:t>
            </a:r>
            <a:r>
              <a:rPr lang="en-US" dirty="0" err="1" smtClean="0"/>
              <a:t>Vansteelandt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Mendelian</a:t>
            </a:r>
            <a:r>
              <a:rPr lang="en-US" dirty="0" smtClean="0"/>
              <a:t> Randomization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 genotypes as instrumental variables (IVs) to estimate the causal health effects of phenotypes influenced by those genotypes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MR methodology relies on strong assumptions</a:t>
            </a:r>
          </a:p>
          <a:p>
            <a:endParaRPr lang="en-US" sz="2000" dirty="0"/>
          </a:p>
          <a:p>
            <a:r>
              <a:rPr lang="en-US" sz="2000" dirty="0" smtClean="0"/>
              <a:t>Consider a recent study by </a:t>
            </a:r>
            <a:r>
              <a:rPr lang="en-US" sz="2000" dirty="0" err="1" smtClean="0"/>
              <a:t>Kivimaki</a:t>
            </a:r>
            <a:r>
              <a:rPr lang="en-US" sz="2000" dirty="0" smtClean="0"/>
              <a:t> et al AJE 2011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14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Causal DAG of Valid IV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81600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312420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0" y="312420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MD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315200" y="35052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3" idx="2"/>
          </p:cNvCxnSpPr>
          <p:nvPr/>
        </p:nvCxnSpPr>
        <p:spPr>
          <a:xfrm flipH="1" flipV="1">
            <a:off x="6477000" y="3493532"/>
            <a:ext cx="3810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00800" y="4343400"/>
            <a:ext cx="183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Unmeasured trait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28956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4267200" y="5105400"/>
          <a:ext cx="4876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formal interpretation</a:t>
            </a:r>
            <a:br>
              <a:rPr lang="en-US" dirty="0" smtClean="0"/>
            </a:br>
            <a:r>
              <a:rPr lang="en-US" sz="2200" dirty="0" smtClean="0"/>
              <a:t>Suppose all variables are binary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6400"/>
            <a:ext cx="4495800" cy="4525963"/>
          </a:xfrm>
        </p:spPr>
        <p:txBody>
          <a:bodyPr>
            <a:normAutofit fontScale="47500" lnSpcReduction="20000"/>
          </a:bodyPr>
          <a:lstStyle/>
          <a:p>
            <a:pPr marL="342900" lvl="1" indent="-342900">
              <a:buNone/>
            </a:pPr>
            <a:r>
              <a:rPr lang="en-US" dirty="0" smtClean="0"/>
              <a:t>	</a:t>
            </a:r>
            <a:r>
              <a:rPr lang="en-US" sz="4200" b="1" dirty="0" smtClean="0"/>
              <a:t>“Average </a:t>
            </a:r>
            <a:r>
              <a:rPr lang="en-US" sz="4200" b="1" dirty="0"/>
              <a:t>e</a:t>
            </a:r>
            <a:r>
              <a:rPr lang="en-US" sz="4200" b="1" dirty="0" smtClean="0"/>
              <a:t>ffect in the compliers “</a:t>
            </a:r>
          </a:p>
          <a:p>
            <a:pPr marL="342900" lvl="1" indent="-342900">
              <a:buNone/>
            </a:pPr>
            <a:endParaRPr lang="en-US" sz="4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200" dirty="0" smtClean="0"/>
              <a:t>Suppose all variables are binary and the  following </a:t>
            </a:r>
            <a:r>
              <a:rPr lang="en-US" sz="4200" dirty="0" err="1"/>
              <a:t>m</a:t>
            </a:r>
            <a:r>
              <a:rPr lang="en-US" sz="4200" dirty="0" err="1" smtClean="0"/>
              <a:t>onotonicity</a:t>
            </a:r>
            <a:r>
              <a:rPr lang="en-US" sz="4200" dirty="0" smtClean="0"/>
              <a:t> assumption holds:</a:t>
            </a:r>
          </a:p>
          <a:p>
            <a:pPr marL="342900" lvl="1" indent="-342900">
              <a:buNone/>
            </a:pPr>
            <a:endParaRPr lang="en-US" sz="4200" dirty="0" smtClean="0"/>
          </a:p>
          <a:p>
            <a:pPr marL="342900" lvl="1" indent="-342900">
              <a:buNone/>
            </a:pPr>
            <a:r>
              <a:rPr lang="en-US" sz="4200" dirty="0" smtClean="0"/>
              <a:t> “FTO -&gt; BMI” same direction for all individuals.</a:t>
            </a:r>
          </a:p>
          <a:p>
            <a:pPr marL="342900" lvl="1" indent="-342900">
              <a:buNone/>
            </a:pPr>
            <a:endParaRPr lang="en-US" sz="4200" dirty="0" smtClean="0"/>
          </a:p>
          <a:p>
            <a:r>
              <a:rPr lang="en-US" sz="4200" dirty="0" smtClean="0"/>
              <a:t>Then the IV </a:t>
            </a:r>
            <a:r>
              <a:rPr lang="en-US" sz="4200" dirty="0" err="1" smtClean="0"/>
              <a:t>estimand</a:t>
            </a:r>
            <a:r>
              <a:rPr lang="en-US" sz="4200" dirty="0"/>
              <a:t> </a:t>
            </a:r>
            <a:r>
              <a:rPr lang="en-US" sz="4200" dirty="0" smtClean="0"/>
              <a:t>of </a:t>
            </a:r>
          </a:p>
          <a:p>
            <a:pPr>
              <a:buNone/>
            </a:pPr>
            <a:r>
              <a:rPr lang="en-US" sz="4200" dirty="0" smtClean="0"/>
              <a:t>”BMI-&gt;MD”</a:t>
            </a:r>
          </a:p>
          <a:p>
            <a:pPr>
              <a:buNone/>
            </a:pPr>
            <a:r>
              <a:rPr lang="en-US" sz="4200" dirty="0" smtClean="0"/>
              <a:t>=“FTO-&gt;MD” / “FTO-&gt;BMI”</a:t>
            </a:r>
          </a:p>
          <a:p>
            <a:pPr>
              <a:buNone/>
            </a:pPr>
            <a:r>
              <a:rPr lang="en-US" sz="4200" dirty="0" smtClean="0"/>
              <a:t>=The causal effect of BMI on MD in the subpopulation  of individuals for whom “FTO -&gt; BMI”  is not zero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648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200" b="1" dirty="0" smtClean="0"/>
              <a:t>“</a:t>
            </a:r>
            <a:r>
              <a:rPr lang="en-US" sz="4200" b="1" dirty="0" smtClean="0"/>
              <a:t>Average effect in the exposed”</a:t>
            </a:r>
          </a:p>
          <a:p>
            <a:pPr>
              <a:buNone/>
            </a:pPr>
            <a:endParaRPr lang="en-US" sz="4200" b="1" dirty="0" smtClean="0"/>
          </a:p>
          <a:p>
            <a:r>
              <a:rPr lang="en-US" sz="4200" dirty="0"/>
              <a:t>I</a:t>
            </a:r>
            <a:r>
              <a:rPr lang="en-US" sz="4200" dirty="0" smtClean="0"/>
              <a:t>f the causal effect ”BMI-&gt;MD” is the same for individuals with a high BMI regardless of their FTO status,</a:t>
            </a:r>
          </a:p>
          <a:p>
            <a:pPr>
              <a:buNone/>
            </a:pPr>
            <a:endParaRPr lang="en-US" sz="4200" dirty="0" smtClean="0"/>
          </a:p>
          <a:p>
            <a:r>
              <a:rPr lang="en-US" sz="4200" dirty="0" smtClean="0"/>
              <a:t>Then the IV  </a:t>
            </a:r>
            <a:r>
              <a:rPr lang="en-US" sz="4200" dirty="0" err="1" smtClean="0"/>
              <a:t>estimand</a:t>
            </a:r>
            <a:r>
              <a:rPr lang="en-US" sz="4200" dirty="0" smtClean="0"/>
              <a:t> of </a:t>
            </a:r>
          </a:p>
          <a:p>
            <a:pPr>
              <a:buNone/>
            </a:pPr>
            <a:r>
              <a:rPr lang="en-US" sz="4200" dirty="0" smtClean="0"/>
              <a:t>”BMI-&gt;MD”</a:t>
            </a:r>
          </a:p>
          <a:p>
            <a:pPr>
              <a:buNone/>
            </a:pPr>
            <a:r>
              <a:rPr lang="en-US" sz="4200" dirty="0" smtClean="0"/>
              <a:t>=“FTO-&gt;MD” / “FTO-&gt;BMI”</a:t>
            </a:r>
          </a:p>
          <a:p>
            <a:pPr>
              <a:buNone/>
            </a:pPr>
            <a:r>
              <a:rPr lang="en-US" sz="4200" dirty="0" smtClean="0"/>
              <a:t>=The causal effect of BMI on MD among individuals with high BMI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formal interpretation</a:t>
            </a:r>
            <a:br>
              <a:rPr lang="en-US" dirty="0" smtClean="0"/>
            </a:br>
            <a:r>
              <a:rPr lang="en-US" sz="2200" dirty="0" smtClean="0"/>
              <a:t>Suppose all variables are binary</a:t>
            </a:r>
            <a:endParaRPr lang="en-US" sz="22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4582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		</a:t>
            </a:r>
            <a:r>
              <a:rPr lang="en-US" sz="2400" b="1" dirty="0" smtClean="0"/>
              <a:t>		“Population Average effect ”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000" dirty="0" smtClean="0"/>
              <a:t>If in subpopulation with a given BMI, the causal effect ”BMI-&gt;MD” is independent of their FTO status,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000" dirty="0" smtClean="0"/>
              <a:t>Then the IV  </a:t>
            </a:r>
            <a:r>
              <a:rPr lang="en-US" sz="2000" dirty="0" err="1" smtClean="0"/>
              <a:t>estimand</a:t>
            </a:r>
            <a:r>
              <a:rPr lang="en-US" sz="2000" dirty="0" smtClean="0"/>
              <a:t> of  </a:t>
            </a:r>
          </a:p>
          <a:p>
            <a:pPr>
              <a:buNone/>
            </a:pPr>
            <a:r>
              <a:rPr lang="en-US" sz="2000" dirty="0" smtClean="0"/>
              <a:t>”BMI-&gt;MD”</a:t>
            </a:r>
          </a:p>
          <a:p>
            <a:pPr>
              <a:buNone/>
            </a:pPr>
            <a:r>
              <a:rPr lang="en-US" sz="2000" dirty="0" smtClean="0"/>
              <a:t>=“FTO-&gt;MD” / “FTO-&gt;BMI”</a:t>
            </a:r>
          </a:p>
          <a:p>
            <a:pPr>
              <a:buNone/>
            </a:pPr>
            <a:r>
              <a:rPr lang="en-US" sz="2000" dirty="0" smtClean="0"/>
              <a:t>=The average causal effect of BMI on MD in the entire population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IV the causal gene?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Suppose all variables are binary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4800600" cy="45720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b="1" dirty="0" smtClean="0"/>
              <a:t>“Average effect in the compliers “</a:t>
            </a:r>
            <a:endParaRPr lang="en-US" sz="2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/>
              <a:t>Provided </a:t>
            </a:r>
            <a:r>
              <a:rPr lang="en-US" sz="2200" dirty="0" err="1" smtClean="0"/>
              <a:t>monoticity</a:t>
            </a:r>
            <a:r>
              <a:rPr lang="en-US" sz="2200" dirty="0" smtClean="0"/>
              <a:t> of causal gene and relation of FTO with (BMI,MD)  only through KIAA1005</a:t>
            </a:r>
          </a:p>
          <a:p>
            <a:pPr>
              <a:buNone/>
            </a:pPr>
            <a:r>
              <a:rPr lang="en-US" sz="2200" dirty="0" smtClean="0"/>
              <a:t>”BMI-&gt;MD”</a:t>
            </a:r>
          </a:p>
          <a:p>
            <a:pPr>
              <a:buNone/>
            </a:pPr>
            <a:r>
              <a:rPr lang="en-US" sz="2200" dirty="0" smtClean="0"/>
              <a:t>=“FTO-&gt;MD” / “FTO-&gt;BMI”</a:t>
            </a:r>
          </a:p>
          <a:p>
            <a:pPr>
              <a:buNone/>
            </a:pPr>
            <a:r>
              <a:rPr lang="en-US" sz="2200" dirty="0" smtClean="0"/>
              <a:t>=The causal effect of BMI on MD amongst the subpopulation  of individuals for whom “KIAA1005 -&gt; BMI”  is not zero</a:t>
            </a:r>
          </a:p>
          <a:p>
            <a:pPr>
              <a:buNone/>
            </a:pPr>
            <a:endParaRPr lang="en-US" sz="2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b="1" dirty="0" smtClean="0"/>
              <a:t>“Average effect in the compliers  and  population Average effect “ </a:t>
            </a:r>
            <a:r>
              <a:rPr lang="en-US" sz="2200" dirty="0" smtClean="0"/>
              <a:t>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 smtClean="0"/>
              <a:t>equal to IV </a:t>
            </a:r>
            <a:r>
              <a:rPr lang="en-US" sz="2200" dirty="0" err="1" smtClean="0"/>
              <a:t>estimand</a:t>
            </a:r>
            <a:r>
              <a:rPr lang="en-US" sz="2200" dirty="0" smtClean="0"/>
              <a:t> as long as respective homogeneity assumption hold for the causal gene</a:t>
            </a:r>
          </a:p>
          <a:p>
            <a:pPr marL="342900" lvl="1" indent="-342900">
              <a:buNone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400" y="3276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315200" y="3276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81600" y="220980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048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05800" y="304800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001000" y="34290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 flipH="1" flipV="1">
            <a:off x="7162800" y="3417332"/>
            <a:ext cx="3810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267200"/>
            <a:ext cx="183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Unmeasured trait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28194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26670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8200" y="2971800"/>
            <a:ext cx="1257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 in LD </a:t>
            </a:r>
          </a:p>
          <a:p>
            <a:r>
              <a:rPr lang="en-US" dirty="0" smtClean="0"/>
              <a:t>KIAA1005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GWAS are case-control studies 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800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Over sampling of cases introduces selection bias which induces violation of the IV  assumption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This connects to recent interest into methods for repurposing case-control samples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Simple solution is to reweight sample to break the link between Diabetes and selection into case control sampling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Matched density sampling, i.e. within risk sets, more complicated weighting scheme but can be done (Walter et al, 2012, in progress)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562600" y="4419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10400" y="4419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53000" y="419100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419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01000" y="419100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MD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696200" y="45720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2"/>
          </p:cNvCxnSpPr>
          <p:nvPr/>
        </p:nvCxnSpPr>
        <p:spPr>
          <a:xfrm flipH="1" flipV="1">
            <a:off x="6858000" y="4560332"/>
            <a:ext cx="3810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81800" y="5410200"/>
            <a:ext cx="183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Unmeasured trait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239000" y="39624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705600" y="35814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342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DIABETES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391400" y="2438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2057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Case-control sample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6629400" y="3048000"/>
            <a:ext cx="1524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696200" y="3581400"/>
            <a:ext cx="4572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may be everything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419600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BMI is a </a:t>
            </a:r>
            <a:r>
              <a:rPr lang="en-US" sz="2000" dirty="0" err="1"/>
              <a:t>l</a:t>
            </a:r>
            <a:r>
              <a:rPr lang="en-US" sz="2000" dirty="0" err="1" smtClean="0"/>
              <a:t>ifecourse</a:t>
            </a:r>
            <a:r>
              <a:rPr lang="en-US" sz="2000" dirty="0" smtClean="0"/>
              <a:t> exposure , do we measure BMI at a time where it matters for MD . This is generally more severe than classical measurement error</a:t>
            </a:r>
            <a:endParaRPr lang="en-US" dirty="0" smtClean="0"/>
          </a:p>
          <a:p>
            <a:r>
              <a:rPr lang="en-US" sz="2000" dirty="0" smtClean="0"/>
              <a:t>If we  use either BMI(1) or BMI(2) alone ,  FTO is no longer be a valid IV, so –called  exclusion restriction may not hold. </a:t>
            </a:r>
          </a:p>
          <a:p>
            <a:r>
              <a:rPr lang="en-US" sz="2000" dirty="0" smtClean="0"/>
              <a:t>Sometimes, people use the average of BMI(1) and BMI(2), this implicitly assumes that the effects are of the same magnitude </a:t>
            </a:r>
          </a:p>
          <a:p>
            <a:r>
              <a:rPr lang="en-US" sz="2000" dirty="0" smtClean="0"/>
              <a:t>Can use Robins Structural Nested models for average effect (</a:t>
            </a:r>
            <a:r>
              <a:rPr lang="en-US" sz="2000" dirty="0" err="1" smtClean="0"/>
              <a:t>Glymour</a:t>
            </a:r>
            <a:r>
              <a:rPr lang="en-US" sz="2000" dirty="0" smtClean="0"/>
              <a:t>  et al, 2012, in progress)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14549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214749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312420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2749" y="3124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BMI(1)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19497" y="312420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814949" y="35814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 flipH="1" flipV="1">
            <a:off x="5871849" y="3493532"/>
            <a:ext cx="342900" cy="697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38549" y="4343400"/>
            <a:ext cx="183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Unmeasured trait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01000" y="28956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52949" y="3124200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BMI(2)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9" idx="1"/>
            <a:endCxn id="9" idx="1"/>
          </p:cNvCxnSpPr>
          <p:nvPr/>
        </p:nvCxnSpPr>
        <p:spPr>
          <a:xfrm>
            <a:off x="8619497" y="330886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814949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4329113" y="2216944"/>
            <a:ext cx="2643187" cy="854869"/>
          </a:xfrm>
          <a:custGeom>
            <a:avLst/>
            <a:gdLst>
              <a:gd name="connsiteX0" fmla="*/ 0 w 2643187"/>
              <a:gd name="connsiteY0" fmla="*/ 854869 h 854869"/>
              <a:gd name="connsiteX1" fmla="*/ 1414462 w 2643187"/>
              <a:gd name="connsiteY1" fmla="*/ 26194 h 854869"/>
              <a:gd name="connsiteX2" fmla="*/ 2643187 w 2643187"/>
              <a:gd name="connsiteY2" fmla="*/ 697706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854869">
                <a:moveTo>
                  <a:pt x="0" y="854869"/>
                </a:moveTo>
                <a:cubicBezTo>
                  <a:pt x="486965" y="453628"/>
                  <a:pt x="973931" y="52388"/>
                  <a:pt x="1414462" y="26194"/>
                </a:cubicBezTo>
                <a:cubicBezTo>
                  <a:pt x="1854993" y="0"/>
                  <a:pt x="2249090" y="348853"/>
                  <a:pt x="2643187" y="6977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4" idx="2"/>
          </p:cNvCxnSpPr>
          <p:nvPr/>
        </p:nvCxnSpPr>
        <p:spPr>
          <a:xfrm>
            <a:off x="6972300" y="2914650"/>
            <a:ext cx="1905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>
            <a:off x="5943600" y="2209800"/>
            <a:ext cx="2643187" cy="854869"/>
          </a:xfrm>
          <a:custGeom>
            <a:avLst/>
            <a:gdLst>
              <a:gd name="connsiteX0" fmla="*/ 0 w 2643187"/>
              <a:gd name="connsiteY0" fmla="*/ 854869 h 854869"/>
              <a:gd name="connsiteX1" fmla="*/ 1414462 w 2643187"/>
              <a:gd name="connsiteY1" fmla="*/ 26194 h 854869"/>
              <a:gd name="connsiteX2" fmla="*/ 2643187 w 2643187"/>
              <a:gd name="connsiteY2" fmla="*/ 697706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3187" h="854869">
                <a:moveTo>
                  <a:pt x="0" y="854869"/>
                </a:moveTo>
                <a:cubicBezTo>
                  <a:pt x="486965" y="453628"/>
                  <a:pt x="973931" y="52388"/>
                  <a:pt x="1414462" y="26194"/>
                </a:cubicBezTo>
                <a:cubicBezTo>
                  <a:pt x="1854993" y="0"/>
                  <a:pt x="2249090" y="348853"/>
                  <a:pt x="2643187" y="6977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43" idx="2"/>
          </p:cNvCxnSpPr>
          <p:nvPr/>
        </p:nvCxnSpPr>
        <p:spPr>
          <a:xfrm>
            <a:off x="8586787" y="2907506"/>
            <a:ext cx="190500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5" idx="2"/>
          </p:cNvCxnSpPr>
          <p:nvPr/>
        </p:nvCxnSpPr>
        <p:spPr>
          <a:xfrm flipV="1">
            <a:off x="7162800" y="3493532"/>
            <a:ext cx="30148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543800" y="21336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Survival analysis should be more powerful than binary regression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800600" cy="5791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Modeling time to MD should generally be more powerful than cumulative risk analysis</a:t>
            </a:r>
          </a:p>
          <a:p>
            <a:endParaRPr lang="en-US" sz="2000" dirty="0" smtClean="0"/>
          </a:p>
          <a:p>
            <a:r>
              <a:rPr lang="en-US" sz="2000" dirty="0" smtClean="0"/>
              <a:t>Robins’ Structural nested AFT model  an option, but can be difficult to implement with administrative censoring </a:t>
            </a:r>
          </a:p>
          <a:p>
            <a:endParaRPr lang="en-US" sz="2000" dirty="0" smtClean="0"/>
          </a:p>
          <a:p>
            <a:r>
              <a:rPr lang="en-US" sz="2000" dirty="0" smtClean="0"/>
              <a:t>Structural Cox regression can be used to obtain a “compliers “ hazards ratio. (</a:t>
            </a:r>
            <a:r>
              <a:rPr lang="en-US" sz="2000" dirty="0" err="1" smtClean="0"/>
              <a:t>Tchetgen</a:t>
            </a:r>
            <a:r>
              <a:rPr lang="en-US" sz="2000" dirty="0" smtClean="0"/>
              <a:t> </a:t>
            </a:r>
            <a:r>
              <a:rPr lang="en-US" sz="2000" dirty="0" err="1" smtClean="0"/>
              <a:t>Tchetgen</a:t>
            </a:r>
            <a:r>
              <a:rPr lang="en-US" sz="2000" dirty="0" smtClean="0"/>
              <a:t>, 2012, in progress) </a:t>
            </a:r>
          </a:p>
          <a:p>
            <a:endParaRPr lang="en-US" sz="2000" dirty="0" smtClean="0"/>
          </a:p>
          <a:p>
            <a:r>
              <a:rPr lang="en-US" sz="2000" dirty="0" smtClean="0"/>
              <a:t>Alternatively Structural nested additive hazards model can be used. (</a:t>
            </a:r>
            <a:r>
              <a:rPr lang="en-US" sz="2000" dirty="0" err="1" smtClean="0"/>
              <a:t>Tchetgen</a:t>
            </a:r>
            <a:r>
              <a:rPr lang="en-US" sz="2000" dirty="0" smtClean="0"/>
              <a:t> </a:t>
            </a:r>
            <a:r>
              <a:rPr lang="en-US" sz="2000" dirty="0" err="1" smtClean="0"/>
              <a:t>Tchetgen</a:t>
            </a:r>
            <a:r>
              <a:rPr lang="en-US" sz="2000" dirty="0" smtClean="0"/>
              <a:t> and </a:t>
            </a:r>
            <a:r>
              <a:rPr lang="en-US" sz="2000" dirty="0" err="1" smtClean="0"/>
              <a:t>Glymour</a:t>
            </a:r>
            <a:r>
              <a:rPr lang="en-US" sz="2000" dirty="0" smtClean="0"/>
              <a:t>, 2012, in progress) 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867400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315200" y="33528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57800" y="312420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05800" y="312420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001000" y="3505200"/>
            <a:ext cx="457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8" idx="2"/>
          </p:cNvCxnSpPr>
          <p:nvPr/>
        </p:nvCxnSpPr>
        <p:spPr>
          <a:xfrm flipH="1" flipV="1">
            <a:off x="7162800" y="3493532"/>
            <a:ext cx="381000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6600" y="4343400"/>
            <a:ext cx="183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Unmeasured trait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28956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Credible </a:t>
            </a:r>
            <a:r>
              <a:rPr lang="en-US" dirty="0" err="1" smtClean="0"/>
              <a:t>Mendelian</a:t>
            </a:r>
            <a:r>
              <a:rPr lang="en-US" dirty="0" smtClean="0"/>
              <a:t>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strong assumptions needed to identify the causal effects of a phenotype on a disease via MR will often not hold exactly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These assumptions are not routinely systematically evaluated in MR applications , although such evaluation could add to the credibility of MR</a:t>
            </a:r>
          </a:p>
          <a:p>
            <a:endParaRPr lang="en-US" sz="2000" dirty="0" smtClean="0"/>
          </a:p>
          <a:p>
            <a:r>
              <a:rPr lang="en-US" sz="2000" dirty="0" smtClean="0"/>
              <a:t>Approaches  to Falsify an IV (</a:t>
            </a:r>
            <a:r>
              <a:rPr lang="en-US" sz="2000" dirty="0" err="1" smtClean="0"/>
              <a:t>Glymour</a:t>
            </a:r>
            <a:r>
              <a:rPr lang="en-US" sz="2000" dirty="0" smtClean="0"/>
              <a:t>, </a:t>
            </a:r>
            <a:r>
              <a:rPr lang="en-US" sz="2000" dirty="0" err="1" smtClean="0"/>
              <a:t>Tchetgen</a:t>
            </a:r>
            <a:r>
              <a:rPr lang="en-US" sz="2000" dirty="0" smtClean="0"/>
              <a:t> </a:t>
            </a:r>
            <a:r>
              <a:rPr lang="en-US" sz="2000" dirty="0" err="1" smtClean="0"/>
              <a:t>Tchetgen</a:t>
            </a:r>
            <a:r>
              <a:rPr lang="en-US" sz="2000" dirty="0" smtClean="0"/>
              <a:t>, Robins, AJE,2012):</a:t>
            </a:r>
          </a:p>
          <a:p>
            <a:pPr lvl="1"/>
            <a:r>
              <a:rPr lang="en-US" sz="2000" dirty="0" smtClean="0"/>
              <a:t>Leverage prior causal assumption such as the known direction of confounding</a:t>
            </a:r>
          </a:p>
          <a:p>
            <a:pPr lvl="1"/>
            <a:r>
              <a:rPr lang="en-US" sz="2000" dirty="0" smtClean="0"/>
              <a:t>Identify modifying subgroups </a:t>
            </a:r>
          </a:p>
          <a:p>
            <a:pPr lvl="1"/>
            <a:r>
              <a:rPr lang="en-US" sz="2000" dirty="0" smtClean="0"/>
              <a:t>Instrumental inequality tests </a:t>
            </a:r>
          </a:p>
          <a:p>
            <a:pPr lvl="1"/>
            <a:r>
              <a:rPr lang="en-US" sz="2000" dirty="0" err="1" smtClean="0"/>
              <a:t>Overidentification</a:t>
            </a:r>
            <a:r>
              <a:rPr lang="en-US" sz="2000" dirty="0" smtClean="0"/>
              <a:t> tests 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667</Words>
  <Application>Microsoft Office PowerPoint</Application>
  <PresentationFormat>On-screen Show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Some Methodological Considerations in Mendelian Randomization Studies</vt:lpstr>
      <vt:lpstr>What is Mendelian Randomization </vt:lpstr>
      <vt:lpstr>More formal interpretation Suppose all variables are binary</vt:lpstr>
      <vt:lpstr>More formal interpretation Suppose all variables are binary</vt:lpstr>
      <vt:lpstr>Is the IV the causal gene?  Suppose all variables are binary</vt:lpstr>
      <vt:lpstr>Most GWAS are case-control studies  </vt:lpstr>
      <vt:lpstr>Timing may be everything </vt:lpstr>
      <vt:lpstr>Survival analysis should be more powerful than binary regression </vt:lpstr>
      <vt:lpstr>Credible Mendelian Randomization</vt:lpstr>
      <vt:lpstr>MR Collaborators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Methodological Considerations in Mendelian Randomization Studies</dc:title>
  <dc:creator>Eric Tchetgen</dc:creator>
  <cp:lastModifiedBy>JRMCDONA</cp:lastModifiedBy>
  <cp:revision>10</cp:revision>
  <dcterms:created xsi:type="dcterms:W3CDTF">2012-04-26T18:53:59Z</dcterms:created>
  <dcterms:modified xsi:type="dcterms:W3CDTF">2012-05-08T19:06:08Z</dcterms:modified>
</cp:coreProperties>
</file>