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1060" r:id="rId2"/>
    <p:sldId id="1062" r:id="rId3"/>
    <p:sldId id="1068" r:id="rId4"/>
  </p:sldIdLst>
  <p:sldSz cx="9144000" cy="6858000" type="screen4x3"/>
  <p:notesSz cx="6954838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AILHOT" initials="JRM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3300"/>
    <a:srgbClr val="FF9933"/>
    <a:srgbClr val="D62906"/>
    <a:srgbClr val="FFCC66"/>
    <a:srgbClr val="FFFF99"/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0018" autoAdjust="0"/>
    <p:restoredTop sz="86355" autoAdjust="0"/>
  </p:normalViewPr>
  <p:slideViewPr>
    <p:cSldViewPr snapToGrid="0">
      <p:cViewPr>
        <p:scale>
          <a:sx n="100" d="100"/>
          <a:sy n="100" d="100"/>
        </p:scale>
        <p:origin x="-35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1848"/>
    </p:cViewPr>
  </p:sorterViewPr>
  <p:notesViewPr>
    <p:cSldViewPr snapToGrid="0">
      <p:cViewPr varScale="1">
        <p:scale>
          <a:sx n="76" d="100"/>
          <a:sy n="76" d="100"/>
        </p:scale>
        <p:origin x="-2046" y="-96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"/>
          <c:y val="0.132454293950357"/>
          <c:w val="0.847210703364922"/>
          <c:h val="0.86754570604964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Sheet1!$A$1</c:f>
              <c:strCache>
                <c:ptCount val="1"/>
                <c:pt idx="0">
                  <c:v>Is helping</c:v>
                </c:pt>
              </c:strCache>
            </c:strRef>
          </c:tx>
          <c:spPr>
            <a:solidFill>
              <a:srgbClr val="990000"/>
            </a:solidFill>
          </c:spPr>
          <c:invertIfNegative val="0"/>
          <c:val>
            <c:numRef>
              <c:f>Sheet1!$B$1:$E$1</c:f>
              <c:numCache>
                <c:formatCode>0%</c:formatCode>
                <c:ptCount val="4"/>
                <c:pt idx="0">
                  <c:v>0.22</c:v>
                </c:pt>
                <c:pt idx="1">
                  <c:v>0.25</c:v>
                </c:pt>
                <c:pt idx="2">
                  <c:v>0.25</c:v>
                </c:pt>
                <c:pt idx="3">
                  <c:v>0.23</c:v>
                </c:pt>
              </c:numCache>
            </c:numRef>
          </c:val>
        </c:ser>
        <c:ser>
          <c:idx val="1"/>
          <c:order val="1"/>
          <c:tx>
            <c:strRef>
              <c:f>Sheet1!$A$2</c:f>
              <c:strCache>
                <c:ptCount val="1"/>
                <c:pt idx="0">
                  <c:v>Is hurting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val>
            <c:numRef>
              <c:f>Sheet1!$B$2:$E$2</c:f>
              <c:numCache>
                <c:formatCode>0%</c:formatCode>
                <c:ptCount val="4"/>
                <c:pt idx="0">
                  <c:v>0.25</c:v>
                </c:pt>
                <c:pt idx="1">
                  <c:v>0.1</c:v>
                </c:pt>
                <c:pt idx="2">
                  <c:v>0.15</c:v>
                </c:pt>
                <c:pt idx="3">
                  <c:v>0.16</c:v>
                </c:pt>
              </c:numCache>
            </c:numRef>
          </c:val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Not having much impact</c:v>
                </c:pt>
              </c:strCache>
            </c:strRef>
          </c:tx>
          <c:spPr>
            <a:solidFill>
              <a:srgbClr val="FF9933"/>
            </a:solidFill>
          </c:spPr>
          <c:invertIfNegative val="0"/>
          <c:val>
            <c:numRef>
              <c:f>Sheet1!$B$3:$E$3</c:f>
              <c:numCache>
                <c:formatCode>0%</c:formatCode>
                <c:ptCount val="4"/>
                <c:pt idx="0">
                  <c:v>0.35</c:v>
                </c:pt>
                <c:pt idx="1">
                  <c:v>0.47</c:v>
                </c:pt>
                <c:pt idx="2">
                  <c:v>0.43</c:v>
                </c:pt>
                <c:pt idx="3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116521560"/>
        <c:axId val="2116524760"/>
      </c:barChart>
      <c:catAx>
        <c:axId val="21165215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16524760"/>
        <c:crosses val="autoZero"/>
        <c:auto val="1"/>
        <c:lblAlgn val="ctr"/>
        <c:lblOffset val="100"/>
        <c:noMultiLvlLbl val="0"/>
      </c:catAx>
      <c:valAx>
        <c:axId val="211652476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16521560"/>
        <c:crosses val="autoZero"/>
        <c:crossBetween val="between"/>
      </c:valAx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811098795850697"/>
          <c:y val="0.242686258198069"/>
          <c:w val="0.186406150398316"/>
          <c:h val="0.4016053705817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9239766081871"/>
          <c:y val="0.108250464478457"/>
          <c:w val="0.627001872230379"/>
          <c:h val="0.872564805803769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U.S.*</c:v>
                </c:pt>
              </c:strCache>
            </c:strRef>
          </c:tx>
          <c:spPr>
            <a:solidFill>
              <a:srgbClr val="990000"/>
            </a:solidFill>
            <a:ln w="26857">
              <a:noFill/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numFmt formatCode="0%" sourceLinked="0"/>
            <c:spPr>
              <a:noFill/>
              <a:ln w="2685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DK/Refused</c:v>
                </c:pt>
                <c:pt idx="1">
                  <c:v>Disapprove</c:v>
                </c:pt>
                <c:pt idx="2">
                  <c:v>Approve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0.04</c:v>
                </c:pt>
                <c:pt idx="1">
                  <c:v>0.55</c:v>
                </c:pt>
                <c:pt idx="2">
                  <c:v>0.41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Massachusetts residents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DK/Refused</c:v>
                </c:pt>
                <c:pt idx="1">
                  <c:v>Disapprove</c:v>
                </c:pt>
                <c:pt idx="2">
                  <c:v>Approve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  <c:pt idx="0">
                  <c:v>0.09</c:v>
                </c:pt>
                <c:pt idx="1">
                  <c:v>0.34</c:v>
                </c:pt>
                <c:pt idx="2">
                  <c:v>0.57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5610488"/>
        <c:axId val="2116543960"/>
      </c:barChart>
      <c:catAx>
        <c:axId val="2115610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10071">
            <a:noFill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165439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1165439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15610488"/>
        <c:crosses val="autoZero"/>
        <c:crossBetween val="between"/>
      </c:valAx>
      <c:spPr>
        <a:noFill/>
        <a:ln w="26857">
          <a:noFill/>
        </a:ln>
      </c:spPr>
    </c:plotArea>
    <c:legend>
      <c:legendPos val="t"/>
      <c:layout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6" y="0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DFA1C-ACE0-4D97-9605-DF872B503DA7}" type="datetimeFigureOut">
              <a:rPr lang="en-US" smtClean="0"/>
              <a:pPr/>
              <a:t>6/16/14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6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7451C-8BA5-4596-A1A5-23A56917E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146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588" y="0"/>
            <a:ext cx="30146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98500"/>
            <a:ext cx="4652962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422775"/>
            <a:ext cx="5564188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2375"/>
            <a:ext cx="30146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588" y="8842375"/>
            <a:ext cx="30146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1DC1A18C-E5D6-43C1-8425-9F9D40CBD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6627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E0C17-5932-40DE-BB17-9CEB326FCD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19538-8CAA-4772-AC51-C4F52117C0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B3D42-BA29-45DD-B2F2-23CE7E5511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578600"/>
            <a:ext cx="9144000" cy="355600"/>
          </a:xfr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HSPH/BCBS of Mass. </a:t>
            </a:r>
            <a:r>
              <a:rPr lang="en-US" dirty="0" err="1" smtClean="0"/>
              <a:t>FoundationHealth</a:t>
            </a:r>
            <a:r>
              <a:rPr lang="en-US" dirty="0" smtClean="0"/>
              <a:t> Care Costs in Massachusetts. September 6-19,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364CC-07C0-4FDF-BFBE-AFC9C45F58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24D86-DCB5-4601-B736-D51D0D76D4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9812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9812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2A75-C3F9-401F-8A35-25B180E0AF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0F6BB-BE2E-4A20-B55E-E2F786E8D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8CE9F-4F9D-49F9-969C-153ABAF36D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B23DE-58B8-43C6-85E4-17A1A26754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3BB4D-2F40-42EE-B280-D3E26A919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981200"/>
            <a:ext cx="7769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A2624C09-8034-4BDB-996E-1355A9DC5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1028700"/>
          </a:xfrm>
          <a:prstGeom prst="rect">
            <a:avLst/>
          </a:prstGeom>
          <a:solidFill>
            <a:srgbClr val="99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 userDrawn="1"/>
        </p:nvSpPr>
        <p:spPr>
          <a:xfrm>
            <a:off x="0" y="6578600"/>
            <a:ext cx="9283700" cy="3556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Boston</a:t>
            </a:r>
            <a:r>
              <a:rPr lang="en-US" sz="1200" baseline="0" dirty="0" smtClean="0"/>
              <a:t> Globe/Harvard School of Public Health, Public Perceptions of the MA Health Insurance Law, May-June 2014</a:t>
            </a:r>
            <a:r>
              <a:rPr lang="en-US" baseline="0" dirty="0" smtClean="0"/>
              <a:t>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9" r:id="rId2"/>
    <p:sldLayoutId id="2147483881" r:id="rId3"/>
    <p:sldLayoutId id="2147483882" r:id="rId4"/>
    <p:sldLayoutId id="2147483883" r:id="rId5"/>
    <p:sldLayoutId id="2147483884" r:id="rId6"/>
    <p:sldLayoutId id="2147483890" r:id="rId7"/>
    <p:sldLayoutId id="2147483885" r:id="rId8"/>
    <p:sldLayoutId id="2147483886" r:id="rId9"/>
    <p:sldLayoutId id="2147483887" r:id="rId10"/>
    <p:sldLayoutId id="2147483888" r:id="rId11"/>
  </p:sldLayoutIdLst>
  <p:hf hdr="0" ftr="0" dt="0"/>
  <p:txStyles>
    <p:titleStyle>
      <a:lvl1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365125" indent="-365125" algn="l" defTabSz="971550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4" name="Text Box 4"/>
          <p:cNvSpPr txBox="1">
            <a:spLocks noChangeArrowheads="1"/>
          </p:cNvSpPr>
          <p:nvPr/>
        </p:nvSpPr>
        <p:spPr bwMode="auto">
          <a:xfrm>
            <a:off x="0" y="50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600" dirty="0">
                <a:solidFill>
                  <a:schemeClr val="bg1"/>
                </a:solidFill>
                <a:latin typeface="Arial" charset="0"/>
              </a:rPr>
              <a:t>Support for Massachusetts Health </a:t>
            </a:r>
            <a:r>
              <a:rPr lang="en-US" altLang="en-US" sz="2600" dirty="0" smtClean="0">
                <a:solidFill>
                  <a:schemeClr val="bg1"/>
                </a:solidFill>
                <a:latin typeface="Arial" charset="0"/>
              </a:rPr>
              <a:t>Insurance Law</a:t>
            </a:r>
            <a:endParaRPr lang="en-US" altLang="en-US" sz="26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056" name="Rectangle 16"/>
          <p:cNvSpPr>
            <a:spLocks noChangeArrowheads="1"/>
          </p:cNvSpPr>
          <p:nvPr/>
        </p:nvSpPr>
        <p:spPr bwMode="auto">
          <a:xfrm>
            <a:off x="1" y="1054101"/>
            <a:ext cx="8686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1600" dirty="0" smtClean="0">
                <a:latin typeface="+mj-lt"/>
                <a:cs typeface="Times New Roman" pitchFamily="18" charset="0"/>
              </a:rPr>
              <a:t>Given </a:t>
            </a:r>
            <a:r>
              <a:rPr lang="en-US" altLang="en-US" sz="1600" dirty="0">
                <a:latin typeface="+mj-lt"/>
                <a:cs typeface="Times New Roman" pitchFamily="18" charset="0"/>
              </a:rPr>
              <a:t>what you know about it, in general, do you support or oppose the Massachusetts universal health </a:t>
            </a:r>
            <a:r>
              <a:rPr lang="en-US" altLang="en-US" sz="1600">
                <a:latin typeface="+mj-lt"/>
                <a:cs typeface="Times New Roman" pitchFamily="18" charset="0"/>
              </a:rPr>
              <a:t>insurance </a:t>
            </a:r>
            <a:r>
              <a:rPr lang="en-US" altLang="en-US" sz="1600" smtClean="0">
                <a:latin typeface="+mj-lt"/>
                <a:cs typeface="Times New Roman" pitchFamily="18" charset="0"/>
              </a:rPr>
              <a:t>law</a:t>
            </a:r>
            <a:r>
              <a:rPr lang="en-US" altLang="en-US" sz="1600" dirty="0">
                <a:latin typeface="+mj-lt"/>
                <a:cs typeface="Times New Roman" pitchFamily="18" charset="0"/>
              </a:rPr>
              <a:t>? </a:t>
            </a:r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-139700" y="4679950"/>
            <a:ext cx="1574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altLang="en-US" sz="2000" b="1" dirty="0" smtClean="0">
                <a:latin typeface="+mj-lt"/>
              </a:rPr>
              <a:t>2011*</a:t>
            </a:r>
            <a:endParaRPr lang="en-US" altLang="en-US" sz="2000" b="1" dirty="0">
              <a:latin typeface="+mj-lt"/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-76200" y="3052763"/>
            <a:ext cx="1511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 eaLnBrk="0" hangingPunct="0"/>
            <a:r>
              <a:rPr lang="en-US" altLang="en-US" sz="2000" b="1" dirty="0" smtClean="0">
                <a:latin typeface="+mj-lt"/>
              </a:rPr>
              <a:t>2014</a:t>
            </a:r>
            <a:endParaRPr lang="en-US" altLang="en-US" sz="2000" b="1" dirty="0">
              <a:latin typeface="+mj-lt"/>
            </a:endParaRPr>
          </a:p>
        </p:txBody>
      </p:sp>
      <p:sp>
        <p:nvSpPr>
          <p:cNvPr id="15" name="Text Box 27"/>
          <p:cNvSpPr txBox="1">
            <a:spLocks noChangeArrowheads="1"/>
          </p:cNvSpPr>
          <p:nvPr/>
        </p:nvSpPr>
        <p:spPr bwMode="auto">
          <a:xfrm>
            <a:off x="0" y="6172200"/>
            <a:ext cx="88709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 b="0" dirty="0" smtClean="0">
                <a:latin typeface="+mj-lt"/>
              </a:rPr>
              <a:t>*Boston Globe/Harvard School of Public Health, Public Perceptions of the MA Health Insurance Law, May 2011. </a:t>
            </a:r>
            <a:endParaRPr lang="en-US" altLang="en-US" sz="1200" b="0" dirty="0">
              <a:latin typeface="+mj-lt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505635"/>
              </p:ext>
            </p:extLst>
          </p:nvPr>
        </p:nvGraphicFramePr>
        <p:xfrm>
          <a:off x="958850" y="2362200"/>
          <a:ext cx="8129588" cy="343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7285" name="Worksheet" r:id="rId4" imgW="6134179" imgH="2324160" progId="Excel.Sheet.8">
                  <p:embed/>
                </p:oleObj>
              </mc:Choice>
              <mc:Fallback>
                <p:oleObj name="Worksheet" r:id="rId4" imgW="6134179" imgH="232416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362200"/>
                        <a:ext cx="8129588" cy="343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6105525" y="2509253"/>
            <a:ext cx="13716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600" b="1" dirty="0">
                <a:latin typeface="+mj-lt"/>
              </a:rPr>
              <a:t>Oppose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132138" y="2510702"/>
            <a:ext cx="129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600" b="1" dirty="0">
                <a:latin typeface="+mj-lt"/>
              </a:rPr>
              <a:t>Support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7127876" y="2316650"/>
            <a:ext cx="12287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 dirty="0" smtClean="0">
                <a:latin typeface="+mj-lt"/>
              </a:rPr>
              <a:t>DK/</a:t>
            </a:r>
            <a:br>
              <a:rPr lang="en-US" altLang="en-US" sz="1400" b="1" dirty="0" smtClean="0">
                <a:latin typeface="+mj-lt"/>
              </a:rPr>
            </a:br>
            <a:r>
              <a:rPr lang="en-US" altLang="en-US" sz="1400" b="1" dirty="0" smtClean="0">
                <a:latin typeface="+mj-lt"/>
              </a:rPr>
              <a:t>Refused</a:t>
            </a:r>
            <a:endParaRPr lang="en-US" altLang="en-US" sz="1400" b="1" dirty="0">
              <a:latin typeface="+mj-lt"/>
            </a:endParaRP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8032751" y="2110592"/>
            <a:ext cx="91440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400" b="1" dirty="0" smtClean="0">
                <a:latin typeface="+mj-lt"/>
              </a:rPr>
              <a:t>Haven’t heard </a:t>
            </a:r>
            <a:br>
              <a:rPr lang="en-US" altLang="en-US" sz="1400" b="1" dirty="0" smtClean="0">
                <a:latin typeface="+mj-lt"/>
              </a:rPr>
            </a:br>
            <a:r>
              <a:rPr lang="en-US" altLang="en-US" sz="1400" b="1" dirty="0" smtClean="0">
                <a:latin typeface="+mj-lt"/>
              </a:rPr>
              <a:t>of law</a:t>
            </a:r>
            <a:endParaRPr lang="en-US" altLang="en-US" sz="1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3339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-7938" y="1025525"/>
            <a:ext cx="8969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/>
            <a:r>
              <a:rPr lang="en-US" altLang="en-US" sz="1600" dirty="0">
                <a:latin typeface="+mn-lt"/>
                <a:cs typeface="Times New Roman" pitchFamily="18" charset="0"/>
              </a:rPr>
              <a:t>Generally speaking, do you think the health insurance law is helping, hurting or not having much of an impact on…</a:t>
            </a:r>
          </a:p>
        </p:txBody>
      </p:sp>
      <p:sp>
        <p:nvSpPr>
          <p:cNvPr id="220165" name="Text Box 5"/>
          <p:cNvSpPr txBox="1">
            <a:spLocks noChangeArrowheads="1"/>
          </p:cNvSpPr>
          <p:nvPr/>
        </p:nvSpPr>
        <p:spPr bwMode="auto">
          <a:xfrm>
            <a:off x="1092200" y="4902200"/>
            <a:ext cx="51689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400" b="1" dirty="0">
                <a:latin typeface="+mj-lt"/>
              </a:rPr>
              <a:t>The cost </a:t>
            </a:r>
            <a:r>
              <a:rPr lang="en-US" altLang="en-US" sz="1400" b="1" dirty="0" smtClean="0">
                <a:latin typeface="+mj-lt"/>
              </a:rPr>
              <a:t>of your health care</a:t>
            </a:r>
            <a:endParaRPr lang="en-US" altLang="en-US" sz="1400" b="1" dirty="0">
              <a:latin typeface="+mj-lt"/>
            </a:endParaRPr>
          </a:p>
        </p:txBody>
      </p:sp>
      <p:sp>
        <p:nvSpPr>
          <p:cNvPr id="220169" name="Text Box 9"/>
          <p:cNvSpPr txBox="1">
            <a:spLocks noChangeArrowheads="1"/>
          </p:cNvSpPr>
          <p:nvPr/>
        </p:nvSpPr>
        <p:spPr bwMode="auto">
          <a:xfrm>
            <a:off x="0" y="254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MA Residents’ Perceptions </a:t>
            </a:r>
            <a:r>
              <a:rPr lang="en-US" altLang="en-US" sz="2800" dirty="0">
                <a:solidFill>
                  <a:schemeClr val="bg1"/>
                </a:solidFill>
                <a:latin typeface="Arial" charset="0"/>
              </a:rPr>
              <a:t>of the </a:t>
            </a:r>
            <a:r>
              <a:rPr lang="en-US" altLang="en-US" sz="2800" dirty="0" smtClean="0">
                <a:solidFill>
                  <a:schemeClr val="bg1"/>
                </a:solidFill>
                <a:latin typeface="Arial" charset="0"/>
              </a:rPr>
              <a:t>Impact of the State Health Insurance Law on Their Own Health Care</a:t>
            </a:r>
            <a:endParaRPr lang="en-US" altLang="en-US" sz="28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20176" name="Text Box 16"/>
          <p:cNvSpPr txBox="1">
            <a:spLocks noChangeArrowheads="1"/>
          </p:cNvSpPr>
          <p:nvPr/>
        </p:nvSpPr>
        <p:spPr bwMode="auto">
          <a:xfrm>
            <a:off x="1079500" y="1600201"/>
            <a:ext cx="40259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400" b="1" dirty="0">
                <a:latin typeface="+mj-lt"/>
              </a:rPr>
              <a:t>The quality </a:t>
            </a:r>
            <a:r>
              <a:rPr lang="en-US" altLang="en-US" sz="1400" b="1" dirty="0" smtClean="0">
                <a:latin typeface="+mj-lt"/>
              </a:rPr>
              <a:t>of your </a:t>
            </a:r>
            <a:r>
              <a:rPr lang="en-US" altLang="en-US" sz="1400" b="1" dirty="0">
                <a:latin typeface="+mj-lt"/>
              </a:rPr>
              <a:t>health </a:t>
            </a:r>
            <a:r>
              <a:rPr lang="en-US" altLang="en-US" sz="1400" b="1" dirty="0" smtClean="0">
                <a:latin typeface="+mj-lt"/>
              </a:rPr>
              <a:t>care</a:t>
            </a:r>
            <a:endParaRPr lang="en-US" altLang="en-US" sz="1400" b="1" dirty="0">
              <a:latin typeface="+mj-lt"/>
            </a:endParaRPr>
          </a:p>
        </p:txBody>
      </p:sp>
      <p:sp>
        <p:nvSpPr>
          <p:cNvPr id="220178" name="Text Box 18"/>
          <p:cNvSpPr txBox="1">
            <a:spLocks noChangeArrowheads="1"/>
          </p:cNvSpPr>
          <p:nvPr/>
        </p:nvSpPr>
        <p:spPr bwMode="auto">
          <a:xfrm>
            <a:off x="1079500" y="2730500"/>
            <a:ext cx="57785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400" b="1" dirty="0" smtClean="0">
                <a:latin typeface="+mj-lt"/>
              </a:rPr>
              <a:t>Your ability to pay medical bills if you were to get sick</a:t>
            </a:r>
            <a:endParaRPr lang="en-US" altLang="en-US" sz="1400" b="1" dirty="0">
              <a:latin typeface="+mj-lt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092200" y="3797300"/>
            <a:ext cx="5588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400" b="1" dirty="0" smtClean="0">
                <a:latin typeface="+mj-lt"/>
              </a:rPr>
              <a:t>Your ability to see a doctor when you think you need  to</a:t>
            </a:r>
            <a:endParaRPr lang="en-US" altLang="en-US" sz="1400" b="1" dirty="0">
              <a:latin typeface="+mj-lt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2859739"/>
              </p:ext>
            </p:extLst>
          </p:nvPr>
        </p:nvGraphicFramePr>
        <p:xfrm>
          <a:off x="950913" y="1025525"/>
          <a:ext cx="8193087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805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972893"/>
              </p:ext>
            </p:extLst>
          </p:nvPr>
        </p:nvGraphicFramePr>
        <p:xfrm>
          <a:off x="377825" y="1790701"/>
          <a:ext cx="8612188" cy="452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7026" name="Text Box 2"/>
          <p:cNvSpPr txBox="1">
            <a:spLocks noChangeArrowheads="1"/>
          </p:cNvSpPr>
          <p:nvPr/>
        </p:nvSpPr>
        <p:spPr bwMode="auto">
          <a:xfrm>
            <a:off x="523875" y="1146175"/>
            <a:ext cx="8029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sz="1800" dirty="0">
                <a:latin typeface="+mj-lt"/>
              </a:rPr>
              <a:t>Do you approve or disapprove of the </a:t>
            </a:r>
            <a:endParaRPr lang="en-US" sz="1800" dirty="0" smtClean="0">
              <a:latin typeface="+mj-lt"/>
            </a:endParaRPr>
          </a:p>
          <a:p>
            <a:pPr algn="ctr" eaLnBrk="0" hangingPunct="0"/>
            <a:r>
              <a:rPr lang="en-US" sz="1800" dirty="0" smtClean="0">
                <a:latin typeface="+mj-lt"/>
              </a:rPr>
              <a:t>health </a:t>
            </a:r>
            <a:r>
              <a:rPr lang="en-US" sz="1800" dirty="0">
                <a:latin typeface="+mj-lt"/>
              </a:rPr>
              <a:t>care law passed by Barack Obama and Congress in 2010?</a:t>
            </a:r>
            <a:endParaRPr lang="en-US" altLang="en-US" sz="1800" dirty="0">
              <a:latin typeface="+mj-lt"/>
            </a:endParaRPr>
          </a:p>
        </p:txBody>
      </p:sp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000" dirty="0" smtClean="0">
                <a:solidFill>
                  <a:schemeClr val="bg1"/>
                </a:solidFill>
                <a:latin typeface="Arial" charset="0"/>
              </a:rPr>
              <a:t>Public Approval of </a:t>
            </a:r>
            <a:r>
              <a:rPr lang="en-US" altLang="en-US" sz="3000" u="sng" dirty="0" smtClean="0">
                <a:solidFill>
                  <a:schemeClr val="bg1"/>
                </a:solidFill>
                <a:latin typeface="Arial" charset="0"/>
              </a:rPr>
              <a:t>National</a:t>
            </a:r>
            <a:r>
              <a:rPr lang="en-US" altLang="en-US" sz="3000" dirty="0" smtClean="0">
                <a:solidFill>
                  <a:schemeClr val="bg1"/>
                </a:solidFill>
                <a:latin typeface="Arial" charset="0"/>
              </a:rPr>
              <a:t> Health Care Law</a:t>
            </a:r>
            <a:endParaRPr lang="en-US" altLang="en-US" sz="3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0" y="6235700"/>
            <a:ext cx="88709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1200" b="0" dirty="0" smtClean="0">
                <a:latin typeface="+mj-lt"/>
              </a:rPr>
              <a:t>*Pew Research Center/</a:t>
            </a:r>
            <a:r>
              <a:rPr lang="en-US" altLang="en-US" sz="1200" b="0" i="1" dirty="0" smtClean="0">
                <a:latin typeface="+mj-lt"/>
              </a:rPr>
              <a:t>USA Today</a:t>
            </a:r>
            <a:r>
              <a:rPr lang="en-US" altLang="en-US" sz="1200" b="0" dirty="0" smtClean="0">
                <a:latin typeface="+mj-lt"/>
              </a:rPr>
              <a:t>, April 2014.</a:t>
            </a:r>
            <a:endParaRPr lang="en-US" altLang="en-US" sz="12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9217012"/>
      </p:ext>
    </p:extLst>
  </p:cSld>
  <p:clrMapOvr>
    <a:masterClrMapping/>
  </p:clrMapOvr>
</p:sld>
</file>

<file path=ppt/theme/theme1.xml><?xml version="1.0" encoding="utf-8"?>
<a:theme xmlns:a="http://schemas.openxmlformats.org/drawingml/2006/main" name="Intro Lecture">
  <a:themeElements>
    <a:clrScheme name="Intro Lecture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24256</TotalTime>
  <Words>173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Intro Lecture</vt:lpstr>
      <vt:lpstr>Worksheet</vt:lpstr>
      <vt:lpstr>PowerPoint Presentation</vt:lpstr>
      <vt:lpstr>PowerPoint Presentation</vt:lpstr>
      <vt:lpstr>PowerPoint Presentation</vt:lpstr>
    </vt:vector>
  </TitlesOfParts>
  <Company>HSPH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aw</dc:creator>
  <dc:description>REady to go</dc:description>
  <cp:lastModifiedBy>Karen Feldscher</cp:lastModifiedBy>
  <cp:revision>1659</cp:revision>
  <cp:lastPrinted>2014-06-10T13:59:01Z</cp:lastPrinted>
  <dcterms:created xsi:type="dcterms:W3CDTF">2011-08-28T16:11:22Z</dcterms:created>
  <dcterms:modified xsi:type="dcterms:W3CDTF">2014-06-16T15:10:02Z</dcterms:modified>
</cp:coreProperties>
</file>