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9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1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2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9" r:id="rId3"/>
    <p:sldMasterId id="2147483714" r:id="rId4"/>
    <p:sldMasterId id="2147483729" r:id="rId5"/>
    <p:sldMasterId id="2147483744" r:id="rId6"/>
    <p:sldMasterId id="2147483789" r:id="rId7"/>
    <p:sldMasterId id="2147483801" r:id="rId8"/>
    <p:sldMasterId id="2147483814" r:id="rId9"/>
    <p:sldMasterId id="2147483826" r:id="rId10"/>
    <p:sldMasterId id="2147483838" r:id="rId11"/>
    <p:sldMasterId id="2147483850" r:id="rId12"/>
    <p:sldMasterId id="2147483862" r:id="rId13"/>
    <p:sldMasterId id="2147483874" r:id="rId14"/>
  </p:sldMasterIdLst>
  <p:notesMasterIdLst>
    <p:notesMasterId r:id="rId29"/>
  </p:notesMasterIdLst>
  <p:handoutMasterIdLst>
    <p:handoutMasterId r:id="rId30"/>
  </p:handoutMasterIdLst>
  <p:sldIdLst>
    <p:sldId id="257" r:id="rId15"/>
    <p:sldId id="275" r:id="rId16"/>
    <p:sldId id="276" r:id="rId17"/>
    <p:sldId id="260" r:id="rId18"/>
    <p:sldId id="277" r:id="rId19"/>
    <p:sldId id="273" r:id="rId20"/>
    <p:sldId id="274" r:id="rId21"/>
    <p:sldId id="265" r:id="rId22"/>
    <p:sldId id="264" r:id="rId23"/>
    <p:sldId id="266" r:id="rId24"/>
    <p:sldId id="267" r:id="rId25"/>
    <p:sldId id="270" r:id="rId26"/>
    <p:sldId id="271" r:id="rId27"/>
    <p:sldId id="27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87B62-0D75-4A38-B66B-FD34BF0E6F7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3D675-60A8-4D4E-A26C-CD1CB999D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1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518767-C9F6-4618-A389-78AF0C6C59D3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E57333-B77E-41A2-B4F3-B0AB8384C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7B4C5-D7B2-4497-8F1E-261B1D84EADA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59371-4B8D-4213-B4A9-0CE61D913223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EE918-CC86-4DE3-AFA8-31C4153EEBF4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3EBB6-B150-4E5E-BBDF-1BD2B451F3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8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C4D72-A722-46D3-BFDE-E2C925114D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4426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BC21E-1A7A-4A14-B2C6-56FBC5F9FC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531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75F765-01F3-46F1-83B1-7615A6DA5F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0474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1480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8376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290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152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5839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882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864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9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FC2E-6E42-4DC6-9879-55B076556B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929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5575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4458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8800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9867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0480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1608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2209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72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0958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2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5108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6944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7570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7305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490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352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1621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0910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9155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6217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6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460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34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3294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794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8429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7848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993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5363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8596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4172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7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1448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5592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7163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2184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694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411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2921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5499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9387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4125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6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9322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6867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3569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1282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327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945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5728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3026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2206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9804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7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60063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5383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3832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4467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0907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5383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706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2644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83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36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3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BF12E-9D9E-4BDF-97E9-18C38596AE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26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06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62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53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2E535-3E5E-401E-BA29-6BE4C2581B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21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4729-62EC-444A-B924-D11E678544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51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885-172E-4327-AC92-6A88F2AADD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62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F1E8-E4ED-4448-873F-4F00B899F9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484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033A-3336-4A0E-9D3F-6A963FFC0E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41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305E-BEC9-4701-A693-EDBD0D45D2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72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4CF3-1D53-4168-8BB8-06197235ED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4FB4-F21F-425F-B14A-6AF76FF5FE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35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2EE5-E743-45BC-B235-7CE289BB41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058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E5EA-5193-4831-A7DA-665B94BDE1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14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04AA-4217-42BC-A887-EAADAB94E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062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B2734-62FC-4B1C-9DF5-06C847B4C9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007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1B137A-04ED-456C-8550-C791C0AE3F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89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8B552-C40C-4453-842C-42D3884192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04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C54E6-4EDE-4668-B06C-2E5935C135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878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2E535-3E5E-401E-BA29-6BE4C2581B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72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4729-62EC-444A-B924-D11E678544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479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885-172E-4327-AC92-6A88F2AADD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1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75C1B-483E-4B21-80B0-F71A776F7E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4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F1E8-E4ED-4448-873F-4F00B899F9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28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033A-3336-4A0E-9D3F-6A963FFC0E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61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305E-BEC9-4701-A693-EDBD0D45D2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02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4CF3-1D53-4168-8BB8-06197235ED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07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2EE5-E743-45BC-B235-7CE289BB41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46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E5EA-5193-4831-A7DA-665B94BDE1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006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04AA-4217-42BC-A887-EAADAB94E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682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B2734-62FC-4B1C-9DF5-06C847B4C9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602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1B137A-04ED-456C-8550-C791C0AE3F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589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8B552-C40C-4453-842C-42D3884192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8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DEEC9-EE95-4DD2-81C3-FA673B8282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604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C54E6-4EDE-4668-B06C-2E5935C135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177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2E535-3E5E-401E-BA29-6BE4C2581B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325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4729-62EC-444A-B924-D11E678544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885-172E-4327-AC92-6A88F2AADD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648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F1E8-E4ED-4448-873F-4F00B899F9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038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033A-3336-4A0E-9D3F-6A963FFC0E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552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305E-BEC9-4701-A693-EDBD0D45D2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183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4CF3-1D53-4168-8BB8-06197235ED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439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2EE5-E743-45BC-B235-7CE289BB41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212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E5EA-5193-4831-A7DA-665B94BDE1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7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F1825-6F1D-4606-9D7B-933E768A7E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79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04AA-4217-42BC-A887-EAADAB94E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111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B2734-62FC-4B1C-9DF5-06C847B4C9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004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1B137A-04ED-456C-8550-C791C0AE3F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1496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8B552-C40C-4453-842C-42D3884192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193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C54E6-4EDE-4668-B06C-2E5935C135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644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2E535-3E5E-401E-BA29-6BE4C2581BA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38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94729-62EC-444A-B924-D11E678544B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338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885-172E-4327-AC92-6A88F2AADD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912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F1E8-E4ED-4448-873F-4F00B899F9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811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033A-3336-4A0E-9D3F-6A963FFC0E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8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98965-5DE1-4C2F-ACF6-96C69C297E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611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4305E-BEC9-4701-A693-EDBD0D45D2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933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C4CF3-1D53-4168-8BB8-06197235ED6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903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2EE5-E743-45BC-B235-7CE289BB41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21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E5EA-5193-4831-A7DA-665B94BDE1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7584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04AA-4217-42BC-A887-EAADAB94E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00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B2734-62FC-4B1C-9DF5-06C847B4C9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457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1B137A-04ED-456C-8550-C791C0AE3F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85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8B552-C40C-4453-842C-42D3884192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245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C54E6-4EDE-4668-B06C-2E5935C135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140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273F1-C31B-4B99-B5FE-17BEDC41E7B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4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90DE1-B4CA-47A0-A1B8-50BAC7CA9A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62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B214-F2AC-4D10-BFA1-0C2F21C9BF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423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D21DF-618B-4CD0-BF27-DDBC5E772D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040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38688-28DF-406C-8EEB-FD923ABEBC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05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1B0D1-05ED-4BBF-BAEE-34E595967D8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8997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87B14-E931-4D46-98FE-08D9219DE7B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671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7906D-5275-49AA-A64A-A2B5B160A4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4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BDBCF-CCA2-4F15-B736-465B2CFC10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993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77F2-30DE-460D-B9EA-7F2B2C6946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965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5EF83-D5BB-42AF-BC04-343CFF87AB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354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DC9D8-6FF0-4332-8020-C999ECB7D2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5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11F35-3B67-4B99-82A9-0F7D669CF1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2528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BA2A-E7F1-4B71-838D-CAF89C8578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7367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5482-B719-46B4-9739-86468E9B0E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052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B0E5F-53CF-4E24-BCC0-9C9E322E12A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2260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14D6-720D-48AC-8DDF-C8C458D1FE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992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4ED05-A579-4076-8C1E-A6230357CD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667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5B23A-EC6F-4A92-BE7D-8A518AB3619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615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0506E-C611-42ED-AC0B-63D9BDC62D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8254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DC839-3B18-40DC-980D-F79984DF0F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2925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590B9-5F83-41DA-A88C-F2AE95860C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753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255B-509C-4964-B827-62B71E2DC9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8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9BECB4-C43C-4BED-AB12-31222A28592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8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6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5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6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5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ADE-44B2-428F-BC53-D9159A3E6C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7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ADE-44B2-428F-BC53-D9159A3E6C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ADE-44B2-428F-BC53-D9159A3E6C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5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ADADE-44B2-428F-BC53-D9159A3E6C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3F2FD0-5701-4D0E-A3F0-BC5C9D85F5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9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AA2CBD2-FEAA-4CBD-8E5E-3C725CFD7E8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9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opics.nytimes.com/top/reference/timestopics/people/b/mark_bittman/index.html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nnals.org.ezp-prod1.hul.harvard.edu/article.aspx?articleid=1846638" TargetMode="External"/><Relationship Id="rId1" Type="http://schemas.openxmlformats.org/officeDocument/2006/relationships/slideLayout" Target="../slideLayouts/slideLayout1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nnals.org.ezp-prod1.hul.harvard.edu/article.aspx?articleid=1846638" TargetMode="External"/><Relationship Id="rId1" Type="http://schemas.openxmlformats.org/officeDocument/2006/relationships/slideLayout" Target="../slideLayouts/slideLayout1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46" y="1828800"/>
            <a:ext cx="7792454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6400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29.534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7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>
                <a:gamma/>
                <a:shade val="72941"/>
                <a:invGamma/>
              </a:schemeClr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1447800"/>
            <a:ext cx="723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srgbClr val="CC0099"/>
                </a:solidFill>
              </a:rPr>
              <a:t>Keys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srgbClr val="000000"/>
                </a:solidFill>
              </a:rPr>
              <a:t>Serum chol = 1.35 (2  S -   P) + 1.5   C</a:t>
            </a:r>
            <a:r>
              <a:rPr lang="en-US" altLang="en-US" sz="3200" b="1" baseline="30000" smtClean="0">
                <a:solidFill>
                  <a:srgbClr val="000000"/>
                </a:solidFill>
              </a:rPr>
              <a:t>0.5</a:t>
            </a:r>
            <a:endParaRPr lang="en-US" altLang="en-US" sz="3200" b="1" smtClean="0">
              <a:solidFill>
                <a:srgbClr val="00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696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srgbClr val="000099"/>
                </a:solidFill>
              </a:rPr>
              <a:t>Hegsted      </a:t>
            </a:r>
            <a:r>
              <a:rPr lang="en-US" altLang="en-US" sz="3200" b="1" smtClean="0">
                <a:solidFill>
                  <a:srgbClr val="000000"/>
                </a:solidFill>
              </a:rPr>
              <a:t>                                                                                </a:t>
            </a:r>
          </a:p>
          <a:p>
            <a:pPr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srgbClr val="000000"/>
                </a:solidFill>
              </a:rPr>
              <a:t> Serum chol = 2.16   S – 1.65   P + 0.176   C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7772400" y="51054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791200" y="51054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191000" y="51054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62000" y="23622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934200" y="23622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5334000" y="23622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4572000" y="2362200"/>
            <a:ext cx="2286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28600" y="6316663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  <a:latin typeface="Arial" charset="0"/>
              </a:rPr>
              <a:t>9.008</a:t>
            </a:r>
          </a:p>
        </p:txBody>
      </p:sp>
    </p:spTree>
    <p:extLst>
      <p:ext uri="{BB962C8B-B14F-4D97-AF65-F5344CB8AC3E}">
        <p14:creationId xmlns:p14="http://schemas.microsoft.com/office/powerpoint/2010/main" val="339452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hlink">
                <a:gamma/>
                <a:shade val="6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0" name="Picture 2" descr="41_Graph_4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/>
          <a:stretch>
            <a:fillRect/>
          </a:stretch>
        </p:blipFill>
        <p:spPr bwMode="auto">
          <a:xfrm>
            <a:off x="533400" y="1568450"/>
            <a:ext cx="8153400" cy="41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28600" y="59372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Arial" charset="0"/>
              </a:rPr>
              <a:t>Age-adjusted Death Rates for Coronary Heart Disease, US 1950-2007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5562600" y="6164263"/>
            <a:ext cx="525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  <a:latin typeface="Arial" charset="0"/>
              </a:rPr>
              <a:t>Source:  NHLBI website, Feb 2012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0" y="6445250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Arial" charset="0"/>
              </a:rPr>
              <a:t>9.219</a:t>
            </a:r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5335" name="Rectangle 7"/>
          <p:cNvSpPr>
            <a:spLocks noChangeArrowheads="1"/>
          </p:cNvSpPr>
          <p:nvPr/>
        </p:nvSpPr>
        <p:spPr bwMode="auto">
          <a:xfrm>
            <a:off x="1066800" y="1600200"/>
            <a:ext cx="2438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1066800" y="1516063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Deaths 100,000 Population</a:t>
            </a:r>
          </a:p>
        </p:txBody>
      </p:sp>
      <p:sp>
        <p:nvSpPr>
          <p:cNvPr id="355337" name="Line 9"/>
          <p:cNvSpPr>
            <a:spLocks noChangeShapeType="1"/>
          </p:cNvSpPr>
          <p:nvPr/>
        </p:nvSpPr>
        <p:spPr bwMode="auto">
          <a:xfrm>
            <a:off x="1066800" y="1828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38" name="Rectangle 10"/>
          <p:cNvSpPr>
            <a:spLocks noChangeArrowheads="1"/>
          </p:cNvSpPr>
          <p:nvPr/>
        </p:nvSpPr>
        <p:spPr bwMode="auto">
          <a:xfrm>
            <a:off x="4343400" y="1905000"/>
            <a:ext cx="2971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39" name="Rectangle 11"/>
          <p:cNvSpPr>
            <a:spLocks noChangeArrowheads="1"/>
          </p:cNvSpPr>
          <p:nvPr/>
        </p:nvSpPr>
        <p:spPr bwMode="auto">
          <a:xfrm>
            <a:off x="5105400" y="2971800"/>
            <a:ext cx="2895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40" name="Rectangle 12"/>
          <p:cNvSpPr>
            <a:spLocks noChangeArrowheads="1"/>
          </p:cNvSpPr>
          <p:nvPr/>
        </p:nvSpPr>
        <p:spPr bwMode="auto">
          <a:xfrm>
            <a:off x="1295400" y="3581400"/>
            <a:ext cx="411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1371600" y="3733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1,137,000 Deaths Averted in 2007 Due to Decline from Peak Rate in 1968 (1,543,000-406,000)</a:t>
            </a:r>
          </a:p>
        </p:txBody>
      </p:sp>
      <p:sp>
        <p:nvSpPr>
          <p:cNvPr id="355342" name="Rectangle 14"/>
          <p:cNvSpPr>
            <a:spLocks noChangeArrowheads="1"/>
          </p:cNvSpPr>
          <p:nvPr/>
        </p:nvSpPr>
        <p:spPr bwMode="auto">
          <a:xfrm>
            <a:off x="4038600" y="4267200"/>
            <a:ext cx="2667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43" name="Rectangle 15"/>
          <p:cNvSpPr>
            <a:spLocks noChangeArrowheads="1"/>
          </p:cNvSpPr>
          <p:nvPr/>
        </p:nvSpPr>
        <p:spPr bwMode="auto">
          <a:xfrm>
            <a:off x="4495800" y="51054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55344" name="Text Box 16"/>
          <p:cNvSpPr txBox="1">
            <a:spLocks noChangeArrowheads="1"/>
          </p:cNvSpPr>
          <p:nvPr/>
        </p:nvSpPr>
        <p:spPr bwMode="auto">
          <a:xfrm>
            <a:off x="4343400" y="57150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114063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8458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4770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  <a:latin typeface="Arial" charset="0"/>
              </a:rPr>
              <a:t>  9.151</a:t>
            </a:r>
          </a:p>
        </p:txBody>
      </p:sp>
    </p:spTree>
    <p:extLst>
      <p:ext uri="{BB962C8B-B14F-4D97-AF65-F5344CB8AC3E}">
        <p14:creationId xmlns:p14="http://schemas.microsoft.com/office/powerpoint/2010/main" val="89376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466725" y="1006475"/>
          <a:ext cx="8210550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art" r:id="rId3" imgW="8220143" imgH="5857875" progId="MSGraph.Chart.8">
                  <p:embed followColorScheme="full"/>
                </p:oleObj>
              </mc:Choice>
              <mc:Fallback>
                <p:oleObj name="Chart" r:id="rId3" imgW="8220143" imgH="58578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006475"/>
                        <a:ext cx="8210550" cy="585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6800" y="76200"/>
            <a:ext cx="7162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Estimated Sources of Calories in US Diet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800" b="1" smtClean="0">
              <a:solidFill>
                <a:srgbClr val="00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445250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66"/>
                </a:solidFill>
              </a:rPr>
              <a:t>29.340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00600" y="2081213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Sat fat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486400" y="32004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Mono fat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791200" y="4038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Poly fat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0" y="4953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Trans fat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 flipV="1">
            <a:off x="6553200" y="4960938"/>
            <a:ext cx="3048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953000" y="50292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Protein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57600" y="10668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Other carbs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267200" y="1371600"/>
            <a:ext cx="0" cy="33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52600" y="1720850"/>
            <a:ext cx="228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Potatoes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3200400" y="1631950"/>
            <a:ext cx="3048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057400" y="133985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Whole grain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743200" y="20129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514600" y="35814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Refined grain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971800" y="506095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</a:rPr>
              <a:t>Added sugar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248400" y="63246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</a:rPr>
              <a:t>(unpublished, compiled from NHANES)</a:t>
            </a:r>
            <a:r>
              <a:rPr lang="en-US" altLang="en-US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8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762000"/>
            <a:ext cx="4876800" cy="46763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9673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Saturated Fat</a:t>
            </a:r>
            <a:endParaRPr lang="en-US" sz="2400" b="1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81400" y="914400"/>
            <a:ext cx="0" cy="203339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3505200"/>
            <a:ext cx="0" cy="1828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76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 Fat</a:t>
            </a:r>
            <a:endParaRPr lang="en-US" sz="24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99780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Refined Starch, Sugar </a:t>
            </a:r>
            <a:endParaRPr lang="en-US" sz="2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76800" y="1829559"/>
            <a:ext cx="1828800" cy="1137777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4583668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 Grains</a:t>
            </a:r>
            <a:endParaRPr lang="en-US" sz="2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3429000"/>
            <a:ext cx="1676400" cy="1108159"/>
          </a:xfrm>
          <a:prstGeom prst="straightConnector1">
            <a:avLst/>
          </a:prstGeom>
          <a:ln w="28575">
            <a:solidFill>
              <a:srgbClr val="00B05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200400"/>
            <a:ext cx="1447800" cy="0"/>
          </a:xfrm>
          <a:prstGeom prst="straightConnector1">
            <a:avLst/>
          </a:prstGeom>
          <a:ln w="28575"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76400" y="5562600"/>
            <a:ext cx="5943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nsaturated  Vegetable Fats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</a:t>
            </a:r>
            <a:r>
              <a:rPr lang="en-US" sz="2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monounsaturated </a:t>
            </a:r>
            <a:r>
              <a:rPr lang="en-US" sz="2000" b="1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fats</a:t>
            </a:r>
            <a:endParaRPr lang="en-US" sz="2000" b="1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--High polyunsaturated vegetable fats</a:t>
            </a:r>
            <a:endParaRPr lang="en-US" sz="20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29673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Carbohydrates</a:t>
            </a:r>
            <a:endParaRPr lang="en-US" sz="24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134600" y="31001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6443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29.536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9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520771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2098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Cohorts, diet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Cohorts,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Randomized trials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Saturated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1.02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( 0.97-1.07)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1.06 </a:t>
                      </a:r>
                    </a:p>
                    <a:p>
                      <a:pPr algn="ctr"/>
                      <a:r>
                        <a:rPr lang="en-US" sz="2400" dirty="0" smtClean="0"/>
                        <a:t>(0.86-1.30)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Monounsat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0.99 </a:t>
                      </a:r>
                    </a:p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/>
                        <a:t>0.89-1.09)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1.06 </a:t>
                      </a:r>
                    </a:p>
                    <a:p>
                      <a:pPr algn="ctr"/>
                      <a:r>
                        <a:rPr lang="en-US" sz="2400" dirty="0" smtClean="0"/>
                        <a:t>(0.97-1.17)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N-6 </a:t>
                      </a:r>
                      <a:r>
                        <a:rPr lang="en-US" sz="2400" dirty="0" err="1" smtClean="0"/>
                        <a:t>polyunsat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1.01 </a:t>
                      </a:r>
                    </a:p>
                    <a:p>
                      <a:pPr algn="ctr"/>
                      <a:r>
                        <a:rPr lang="en-US" sz="2400" dirty="0" smtClean="0"/>
                        <a:t>(0.96-1.07)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0.94 </a:t>
                      </a:r>
                    </a:p>
                    <a:p>
                      <a:pPr algn="ctr"/>
                      <a:r>
                        <a:rPr lang="en-US" sz="2400" dirty="0" smtClean="0"/>
                        <a:t>(0.84-1.06)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0.89 </a:t>
                      </a:r>
                    </a:p>
                    <a:p>
                      <a:pPr algn="ctr"/>
                      <a:r>
                        <a:rPr lang="en-US" sz="2400" dirty="0" smtClean="0"/>
                        <a:t>(0.71-1.12)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N-3 </a:t>
                      </a:r>
                      <a:r>
                        <a:rPr lang="en-US" sz="2400" smtClean="0"/>
                        <a:t>polyunsat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 (long chain)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0.93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(0.84-1.02)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0.84 </a:t>
                      </a:r>
                    </a:p>
                    <a:p>
                      <a:pPr algn="ctr"/>
                      <a:r>
                        <a:rPr lang="en-US" sz="2400" dirty="0" smtClean="0"/>
                        <a:t>(0.63-1.11)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0.94 </a:t>
                      </a:r>
                    </a:p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/>
                        <a:t>0.86-1.03)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1.16 </a:t>
                      </a:r>
                    </a:p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/>
                        <a:t>1.06-1.27)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RR = 1.05 </a:t>
                      </a:r>
                    </a:p>
                    <a:p>
                      <a:pPr algn="ctr"/>
                      <a:r>
                        <a:rPr lang="en-US" sz="2400" dirty="0" smtClean="0"/>
                        <a:t>(0.76-1.44)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572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Results from Chowdhury et al. (from Abstract)</a:t>
            </a:r>
          </a:p>
          <a:p>
            <a:pPr algn="ctr"/>
            <a:r>
              <a:rPr lang="en-US" i="1" dirty="0" smtClean="0">
                <a:solidFill>
                  <a:prstClr val="black"/>
                </a:solidFill>
              </a:rPr>
              <a:t>(RRs and 95% CIs for highest vs lowest category)</a:t>
            </a:r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9.260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Conclusion from Chowdhury </a:t>
            </a:r>
            <a:r>
              <a:rPr lang="en-US" sz="3600" b="1" smtClean="0">
                <a:solidFill>
                  <a:srgbClr val="7030A0"/>
                </a:solidFill>
              </a:rPr>
              <a:t>Abstract 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“Current evidence does not clearly support cardiovascular guidelines that encourage high consumption of polyunsaturated fatty acids and low consumption of total saturated fats.”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867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prstClr val="black"/>
                </a:solidFill>
              </a:rPr>
              <a:t>(Chowdhury R. et al. Ann Intern Med 2014:160:398-406) </a:t>
            </a:r>
            <a:endParaRPr lang="en-US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2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tatic01.nyt.com/images/2013/10/04/opinion/contibutors-bittman/contibutors-bittman-thumbLarge-v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590800" cy="25908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FARMER\Documents\Slides\PowerPoint\new_york_times_logo_2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68" b="44481"/>
          <a:stretch/>
        </p:blipFill>
        <p:spPr bwMode="auto">
          <a:xfrm>
            <a:off x="1587500" y="0"/>
            <a:ext cx="6108700" cy="118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4343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Mark </a:t>
            </a:r>
            <a:r>
              <a:rPr lang="en-US" dirty="0" err="1" smtClean="0">
                <a:solidFill>
                  <a:prstClr val="black"/>
                </a:solidFill>
              </a:rPr>
              <a:t>Bittman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442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Elephant" panose="02020904090505020303" pitchFamily="18" charset="0"/>
              </a:rPr>
              <a:t>Butter is Back</a:t>
            </a:r>
            <a:endParaRPr lang="en-US" sz="3200" dirty="0">
              <a:solidFill>
                <a:prstClr val="black"/>
              </a:solidFill>
              <a:latin typeface="Elephant" panose="0202090409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4406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March 25, 2014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Julia Child, goddess of fat, is beaming somewhere.</a:t>
            </a:r>
            <a:endParaRPr lang="en-US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476609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29.533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040791"/>
            <a:ext cx="7924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</a:rPr>
              <a:t>Comprehensive </a:t>
            </a:r>
            <a:r>
              <a:rPr lang="en-US" sz="3600" dirty="0">
                <a:solidFill>
                  <a:prstClr val="black"/>
                </a:solidFill>
              </a:rPr>
              <a:t>look at multiple </a:t>
            </a:r>
            <a:r>
              <a:rPr lang="en-US" sz="3600" dirty="0" smtClean="0">
                <a:solidFill>
                  <a:prstClr val="black"/>
                </a:solidFill>
              </a:rPr>
              <a:t>fats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Inclusion of cohort studies of diet and biomarkers and randomized trials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Based on “hard endpoints”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Consistent methods across dietary fats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Strengths of Chowdhury et al.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See comments on </a:t>
            </a:r>
            <a:r>
              <a:rPr lang="en-US" sz="2000" i="1" dirty="0" smtClean="0">
                <a:solidFill>
                  <a:srgbClr val="002060"/>
                </a:solidFill>
              </a:rPr>
              <a:t>Ann Intern Med </a:t>
            </a:r>
            <a:r>
              <a:rPr lang="en-US" sz="2000" dirty="0" smtClean="0">
                <a:solidFill>
                  <a:srgbClr val="002060"/>
                </a:solidFill>
              </a:rPr>
              <a:t>website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rgbClr val="002060"/>
                </a:solidFill>
                <a:hlinkClick r:id="rId2"/>
              </a:rPr>
              <a:t>annals.org.ezp-prod1.hul.harvard.edu/article.aspx?articleid=1846638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65194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9.261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1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Gross errors in data abstraction from original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Omission of important studies, especially on polyunsaturated fat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Omission of important bodies of evidence (e.g. feeding studies)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Lack of specific comparisons, and failure to acknowledge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Misrepresentation of findings (especially long-chain N-3 fatty acids)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Failure to acknowledge other summaries based on primary data that had different conclusions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"/>
            <a:ext cx="8153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Problems with Chowdhury et al.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See comments on </a:t>
            </a:r>
            <a:r>
              <a:rPr lang="en-US" sz="2000" i="1" dirty="0" smtClean="0">
                <a:solidFill>
                  <a:srgbClr val="002060"/>
                </a:solidFill>
              </a:rPr>
              <a:t>Ann Intern Med </a:t>
            </a:r>
            <a:r>
              <a:rPr lang="en-US" sz="2000" dirty="0" smtClean="0">
                <a:solidFill>
                  <a:srgbClr val="002060"/>
                </a:solidFill>
              </a:rPr>
              <a:t>website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2000" dirty="0" smtClean="0">
                <a:solidFill>
                  <a:srgbClr val="002060"/>
                </a:solidFill>
                <a:hlinkClick r:id="rId2"/>
              </a:rPr>
              <a:t>annals.org.ezp-prod1.hul.harvard.edu/article.aspx?articleid=1846638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65194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9.259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4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 smtClean="0"/>
              <a:t>Types of Studies of CHD</a:t>
            </a:r>
            <a:endParaRPr lang="en-US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20095"/>
              </p:ext>
            </p:extLst>
          </p:nvPr>
        </p:nvGraphicFramePr>
        <p:xfrm>
          <a:off x="457200" y="12954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Study 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Strengths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Limitations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Ecological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Large numbers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Confounding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Feeding Studies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Control of diet and confounding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Surrogate outcomes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Cohort Studies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Clinical outcomes, better control of confounding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Potential remaining confounding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Randomized Trials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Control of confounding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Adherence</a:t>
                      </a:r>
                      <a:r>
                        <a:rPr lang="en-US" sz="2800" baseline="0" dirty="0" smtClean="0"/>
                        <a:t> to diet, costly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77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9.258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5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180975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400" smtClean="0">
                <a:solidFill>
                  <a:srgbClr val="FFFF00"/>
                </a:solidFill>
                <a:latin typeface="Arial" charset="0"/>
              </a:rPr>
              <a:t>10-Year Coronary Incidence Per 10,000 Men</a:t>
            </a:r>
            <a:endParaRPr lang="en-US" altLang="en-US" sz="3400" smtClean="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7553325" y="6432550"/>
            <a:ext cx="159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Arial" charset="0"/>
              </a:rPr>
              <a:t>Keys, 1980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 rot="-21600000">
            <a:off x="0" y="784225"/>
            <a:ext cx="134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FFFF00"/>
                </a:solidFill>
                <a:latin typeface="Arial" charset="0"/>
              </a:rPr>
              <a:t>Incidence</a:t>
            </a:r>
            <a:endParaRPr lang="en-US" altLang="en-US" sz="2000" baseline="30000" smtClean="0">
              <a:solidFill>
                <a:srgbClr val="FFFF00"/>
              </a:solidFill>
              <a:latin typeface="Arial" charset="0"/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/>
        </p:nvGraphicFramePr>
        <p:xfrm>
          <a:off x="0" y="889000"/>
          <a:ext cx="9144000" cy="596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4" imgW="8648700" imgH="6438810" progId="MSGraph.Chart.8">
                  <p:embed followColorScheme="full"/>
                </p:oleObj>
              </mc:Choice>
              <mc:Fallback>
                <p:oleObj name="Chart" r:id="rId4" imgW="8648700" imgH="643881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89000"/>
                        <a:ext cx="9144000" cy="596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2" name="Rectangle 6"/>
          <p:cNvSpPr>
            <a:spLocks noChangeArrowheads="1"/>
          </p:cNvSpPr>
          <p:nvPr/>
        </p:nvSpPr>
        <p:spPr bwMode="auto">
          <a:xfrm rot="-1800000">
            <a:off x="3321050" y="4686300"/>
            <a:ext cx="884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Dalmatia</a:t>
            </a: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281488" y="4846638"/>
            <a:ext cx="1181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Velika Krsna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4410075" y="4556125"/>
            <a:ext cx="922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Zrenjanin</a:t>
            </a:r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5108575" y="4252913"/>
            <a:ext cx="893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Belgrade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 rot="-1800000">
            <a:off x="4598988" y="3817938"/>
            <a:ext cx="1296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Rome railroad</a:t>
            </a: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2971800" y="4019550"/>
            <a:ext cx="1208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Montegiorgio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3394075" y="3802063"/>
            <a:ext cx="104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Crevalcore</a:t>
            </a:r>
          </a:p>
        </p:txBody>
      </p:sp>
      <p:sp>
        <p:nvSpPr>
          <p:cNvPr id="132109" name="Rectangle 13"/>
          <p:cNvSpPr>
            <a:spLocks noChangeArrowheads="1"/>
          </p:cNvSpPr>
          <p:nvPr/>
        </p:nvSpPr>
        <p:spPr bwMode="auto">
          <a:xfrm>
            <a:off x="2944813" y="4468813"/>
            <a:ext cx="617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Corfu</a:t>
            </a:r>
          </a:p>
        </p:txBody>
      </p:sp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3249613" y="5049838"/>
            <a:ext cx="617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Crete</a:t>
            </a:r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5657850" y="4643438"/>
            <a:ext cx="865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Slavonia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7124700" y="3860800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Zutphen</a:t>
            </a:r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6659563" y="3076575"/>
            <a:ext cx="1179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west Finland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7735888" y="1508125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east Finland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2209800" y="4572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Ushibuka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1981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FF00"/>
                </a:solidFill>
                <a:latin typeface="Arial" charset="0"/>
              </a:rPr>
              <a:t>Tanushimaru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2109788" y="1385888"/>
            <a:ext cx="1298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FFFF00"/>
                </a:solidFill>
                <a:latin typeface="Arial" charset="0"/>
              </a:rPr>
              <a:t>y=77+78x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FFFF00"/>
                </a:solidFill>
                <a:latin typeface="Arial" charset="0"/>
              </a:rPr>
              <a:t>P=0.73</a:t>
            </a:r>
          </a:p>
        </p:txBody>
      </p:sp>
      <p:sp>
        <p:nvSpPr>
          <p:cNvPr id="132118" name="Text Box 22"/>
          <p:cNvSpPr txBox="1">
            <a:spLocks noChangeArrowheads="1"/>
          </p:cNvSpPr>
          <p:nvPr/>
        </p:nvSpPr>
        <p:spPr bwMode="auto">
          <a:xfrm>
            <a:off x="231775" y="6662738"/>
            <a:ext cx="1001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000" smtClean="0">
              <a:solidFill>
                <a:srgbClr val="000000"/>
              </a:solidFill>
            </a:endParaRPr>
          </a:p>
        </p:txBody>
      </p:sp>
      <p:sp>
        <p:nvSpPr>
          <p:cNvPr id="132119" name="Text Box 23"/>
          <p:cNvSpPr txBox="1">
            <a:spLocks noChangeArrowheads="1"/>
          </p:cNvSpPr>
          <p:nvPr/>
        </p:nvSpPr>
        <p:spPr bwMode="auto">
          <a:xfrm>
            <a:off x="0" y="6400800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00"/>
                </a:solidFill>
                <a:latin typeface="Arial" charset="0"/>
              </a:rPr>
              <a:t>9.006</a:t>
            </a:r>
          </a:p>
        </p:txBody>
      </p:sp>
      <p:sp>
        <p:nvSpPr>
          <p:cNvPr id="132120" name="Text Box 24"/>
          <p:cNvSpPr txBox="1">
            <a:spLocks noChangeArrowheads="1"/>
          </p:cNvSpPr>
          <p:nvPr/>
        </p:nvSpPr>
        <p:spPr bwMode="auto">
          <a:xfrm>
            <a:off x="5867400" y="685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i="1" smtClean="0">
                <a:solidFill>
                  <a:srgbClr val="00FFFF"/>
                </a:solidFill>
                <a:latin typeface="Arial" charset="0"/>
              </a:rPr>
              <a:t>(Keys 1980)</a:t>
            </a:r>
          </a:p>
        </p:txBody>
      </p:sp>
    </p:spTree>
    <p:extLst>
      <p:ext uri="{BB962C8B-B14F-4D97-AF65-F5344CB8AC3E}">
        <p14:creationId xmlns:p14="http://schemas.microsoft.com/office/powerpoint/2010/main" val="9003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>
                <a:gamma/>
                <a:shade val="57255"/>
                <a:invGamma/>
              </a:schemeClr>
            </a:gs>
            <a:gs pos="50000">
              <a:schemeClr val="hlink"/>
            </a:gs>
            <a:gs pos="100000">
              <a:schemeClr val="hlink">
                <a:gamma/>
                <a:shade val="57255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65238" y="5662613"/>
            <a:ext cx="69342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000000"/>
                </a:solidFill>
                <a:latin typeface="Arial" charset="0"/>
              </a:rPr>
              <a:t>Ten-year incidence rate of coronary heart disease, by any diagnostic criterion, plotted against the percentage of dietary calories supplied by total fats. </a:t>
            </a:r>
            <a:br>
              <a:rPr lang="en-US" altLang="en-US" sz="1400" b="1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en-US" sz="1200" smtClean="0">
                <a:solidFill>
                  <a:srgbClr val="000000"/>
                </a:solidFill>
                <a:latin typeface="Arial" charset="0"/>
              </a:rPr>
              <a:t>(Keys, 1980)</a:t>
            </a:r>
            <a:endParaRPr lang="en-US" altLang="en-US" sz="1200" smtClean="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-21600000">
            <a:off x="3216275" y="5006975"/>
            <a:ext cx="3429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X = % DIET CALORIES FROM TOTAL FATS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-5400000">
            <a:off x="-738188" y="2719388"/>
            <a:ext cx="4189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Y = 10-YEAR CORONARY INCIDENCE PER 10,000 MEN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 rot="-21600000">
            <a:off x="2606675" y="1562100"/>
            <a:ext cx="109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smtClean="0">
                <a:solidFill>
                  <a:srgbClr val="000000"/>
                </a:solidFill>
                <a:latin typeface="Arial" charset="0"/>
              </a:rPr>
              <a:t>Y= 64+27X</a:t>
            </a:r>
            <a:br>
              <a:rPr lang="en-US" altLang="en-US" sz="120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en-US" sz="1200" smtClean="0">
                <a:solidFill>
                  <a:srgbClr val="000000"/>
                </a:solidFill>
                <a:latin typeface="Arial" charset="0"/>
              </a:rPr>
              <a:t>r = 0.39</a:t>
            </a: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6992938" y="952500"/>
            <a:ext cx="282575" cy="244475"/>
            <a:chOff x="4144" y="376"/>
            <a:chExt cx="178" cy="154"/>
          </a:xfrm>
        </p:grpSpPr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174" y="390"/>
              <a:ext cx="115" cy="1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4144" y="376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E</a:t>
              </a:r>
            </a:p>
          </p:txBody>
        </p:sp>
      </p:grp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6418263" y="2603500"/>
            <a:ext cx="282575" cy="244475"/>
            <a:chOff x="2876" y="2260"/>
            <a:chExt cx="178" cy="154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914" y="2274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2876" y="226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W</a:t>
              </a:r>
            </a:p>
          </p:txBody>
        </p:sp>
      </p:grp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7065963" y="3225800"/>
            <a:ext cx="282575" cy="244475"/>
            <a:chOff x="4024" y="1588"/>
            <a:chExt cx="178" cy="154"/>
          </a:xfrm>
        </p:grpSpPr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4054" y="1602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4024" y="1588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7091363" y="4318000"/>
            <a:ext cx="282575" cy="244475"/>
            <a:chOff x="3692" y="2452"/>
            <a:chExt cx="178" cy="154"/>
          </a:xfrm>
        </p:grpSpPr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3722" y="2466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692" y="2452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</p:grpSp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6684963" y="3746500"/>
            <a:ext cx="282575" cy="244475"/>
            <a:chOff x="2876" y="1972"/>
            <a:chExt cx="178" cy="154"/>
          </a:xfrm>
        </p:grpSpPr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2906" y="1986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2876" y="1972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Z</a:t>
              </a:r>
            </a:p>
          </p:txBody>
        </p:sp>
      </p:grp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6456363" y="3594100"/>
            <a:ext cx="282575" cy="244475"/>
            <a:chOff x="3286" y="1854"/>
            <a:chExt cx="178" cy="154"/>
          </a:xfrm>
        </p:grpSpPr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3312" y="1872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3286" y="1854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B</a:t>
              </a:r>
            </a:p>
          </p:txBody>
        </p:sp>
      </p:grpSp>
      <p:grpSp>
        <p:nvGrpSpPr>
          <p:cNvPr id="19480" name="Group 24"/>
          <p:cNvGrpSpPr>
            <a:grpSpLocks/>
          </p:cNvGrpSpPr>
          <p:nvPr/>
        </p:nvGrpSpPr>
        <p:grpSpPr bwMode="auto">
          <a:xfrm>
            <a:off x="6218238" y="3746500"/>
            <a:ext cx="282575" cy="244475"/>
            <a:chOff x="3400" y="2260"/>
            <a:chExt cx="178" cy="154"/>
          </a:xfrm>
        </p:grpSpPr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3434" y="2274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3400" y="226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G</a:t>
              </a:r>
            </a:p>
          </p:txBody>
        </p:sp>
      </p:grp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6215063" y="3924300"/>
            <a:ext cx="282575" cy="244475"/>
            <a:chOff x="3980" y="1300"/>
            <a:chExt cx="178" cy="154"/>
          </a:xfrm>
        </p:grpSpPr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4010" y="1314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3980" y="130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S</a:t>
              </a:r>
            </a:p>
          </p:txBody>
        </p:sp>
      </p:grpSp>
      <p:grpSp>
        <p:nvGrpSpPr>
          <p:cNvPr id="19486" name="Group 30"/>
          <p:cNvGrpSpPr>
            <a:grpSpLocks/>
          </p:cNvGrpSpPr>
          <p:nvPr/>
        </p:nvGrpSpPr>
        <p:grpSpPr bwMode="auto">
          <a:xfrm>
            <a:off x="6053138" y="3835400"/>
            <a:ext cx="282575" cy="244475"/>
            <a:chOff x="2924" y="1540"/>
            <a:chExt cx="178" cy="154"/>
          </a:xfrm>
        </p:grpSpPr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2954" y="1554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88" name="Text Box 32"/>
            <p:cNvSpPr txBox="1">
              <a:spLocks noChangeArrowheads="1"/>
            </p:cNvSpPr>
            <p:nvPr/>
          </p:nvSpPr>
          <p:spPr bwMode="auto">
            <a:xfrm>
              <a:off x="2924" y="154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D</a:t>
              </a:r>
            </a:p>
          </p:txBody>
        </p:sp>
      </p:grpSp>
      <p:grpSp>
        <p:nvGrpSpPr>
          <p:cNvPr id="19489" name="Group 33"/>
          <p:cNvGrpSpPr>
            <a:grpSpLocks/>
          </p:cNvGrpSpPr>
          <p:nvPr/>
        </p:nvGrpSpPr>
        <p:grpSpPr bwMode="auto">
          <a:xfrm>
            <a:off x="5799138" y="3606800"/>
            <a:ext cx="282575" cy="244475"/>
            <a:chOff x="4076" y="2260"/>
            <a:chExt cx="178" cy="154"/>
          </a:xfrm>
        </p:grpSpPr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4106" y="2274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91" name="Text Box 35"/>
            <p:cNvSpPr txBox="1">
              <a:spLocks noChangeArrowheads="1"/>
            </p:cNvSpPr>
            <p:nvPr/>
          </p:nvSpPr>
          <p:spPr bwMode="auto">
            <a:xfrm>
              <a:off x="4076" y="226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R</a:t>
              </a:r>
            </a:p>
          </p:txBody>
        </p:sp>
      </p:grp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5389563" y="3213100"/>
            <a:ext cx="282575" cy="244475"/>
            <a:chOff x="3378" y="1950"/>
            <a:chExt cx="178" cy="154"/>
          </a:xfrm>
        </p:grpSpPr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3408" y="1968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3378" y="1950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</p:grp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5135563" y="3378200"/>
            <a:ext cx="282575" cy="244475"/>
            <a:chOff x="3592" y="1348"/>
            <a:chExt cx="178" cy="154"/>
          </a:xfrm>
        </p:grpSpPr>
        <p:sp>
          <p:nvSpPr>
            <p:cNvPr id="19496" name="Oval 40"/>
            <p:cNvSpPr>
              <a:spLocks noChangeArrowheads="1"/>
            </p:cNvSpPr>
            <p:nvPr/>
          </p:nvSpPr>
          <p:spPr bwMode="auto">
            <a:xfrm>
              <a:off x="3626" y="1362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497" name="Text Box 41"/>
            <p:cNvSpPr txBox="1">
              <a:spLocks noChangeArrowheads="1"/>
            </p:cNvSpPr>
            <p:nvPr/>
          </p:nvSpPr>
          <p:spPr bwMode="auto">
            <a:xfrm>
              <a:off x="3592" y="1348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</p:grpSp>
      <p:grpSp>
        <p:nvGrpSpPr>
          <p:cNvPr id="19498" name="Group 42"/>
          <p:cNvGrpSpPr>
            <a:grpSpLocks/>
          </p:cNvGrpSpPr>
          <p:nvPr/>
        </p:nvGrpSpPr>
        <p:grpSpPr bwMode="auto">
          <a:xfrm>
            <a:off x="3221038" y="4010025"/>
            <a:ext cx="282575" cy="244475"/>
            <a:chOff x="3980" y="2068"/>
            <a:chExt cx="178" cy="154"/>
          </a:xfrm>
        </p:grpSpPr>
        <p:sp>
          <p:nvSpPr>
            <p:cNvPr id="19499" name="Oval 43"/>
            <p:cNvSpPr>
              <a:spLocks noChangeArrowheads="1"/>
            </p:cNvSpPr>
            <p:nvPr/>
          </p:nvSpPr>
          <p:spPr bwMode="auto">
            <a:xfrm>
              <a:off x="4010" y="2082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500" name="Text Box 44"/>
            <p:cNvSpPr txBox="1">
              <a:spLocks noChangeArrowheads="1"/>
            </p:cNvSpPr>
            <p:nvPr/>
          </p:nvSpPr>
          <p:spPr bwMode="auto">
            <a:xfrm>
              <a:off x="3980" y="2068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J</a:t>
              </a:r>
            </a:p>
          </p:txBody>
        </p:sp>
      </p:grpSp>
      <p:grpSp>
        <p:nvGrpSpPr>
          <p:cNvPr id="19501" name="Group 45"/>
          <p:cNvGrpSpPr>
            <a:grpSpLocks/>
          </p:cNvGrpSpPr>
          <p:nvPr/>
        </p:nvGrpSpPr>
        <p:grpSpPr bwMode="auto">
          <a:xfrm>
            <a:off x="3462338" y="4137025"/>
            <a:ext cx="282575" cy="244475"/>
            <a:chOff x="4220" y="1924"/>
            <a:chExt cx="178" cy="154"/>
          </a:xfrm>
        </p:grpSpPr>
        <p:sp>
          <p:nvSpPr>
            <p:cNvPr id="19502" name="Oval 46"/>
            <p:cNvSpPr>
              <a:spLocks noChangeArrowheads="1"/>
            </p:cNvSpPr>
            <p:nvPr/>
          </p:nvSpPr>
          <p:spPr bwMode="auto">
            <a:xfrm>
              <a:off x="4250" y="1938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503" name="Text Box 47"/>
            <p:cNvSpPr txBox="1">
              <a:spLocks noChangeArrowheads="1"/>
            </p:cNvSpPr>
            <p:nvPr/>
          </p:nvSpPr>
          <p:spPr bwMode="auto">
            <a:xfrm>
              <a:off x="4220" y="1924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</p:grpSp>
      <p:grpSp>
        <p:nvGrpSpPr>
          <p:cNvPr id="19504" name="Group 48"/>
          <p:cNvGrpSpPr>
            <a:grpSpLocks/>
          </p:cNvGrpSpPr>
          <p:nvPr/>
        </p:nvGrpSpPr>
        <p:grpSpPr bwMode="auto">
          <a:xfrm>
            <a:off x="5011738" y="4038600"/>
            <a:ext cx="282575" cy="244475"/>
            <a:chOff x="2588" y="2216"/>
            <a:chExt cx="178" cy="154"/>
          </a:xfrm>
        </p:grpSpPr>
        <p:sp>
          <p:nvSpPr>
            <p:cNvPr id="19505" name="Oval 49"/>
            <p:cNvSpPr>
              <a:spLocks noChangeArrowheads="1"/>
            </p:cNvSpPr>
            <p:nvPr/>
          </p:nvSpPr>
          <p:spPr bwMode="auto">
            <a:xfrm>
              <a:off x="2618" y="2226"/>
              <a:ext cx="115" cy="11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2588" y="2216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  <a:latin typeface="Arial" charset="0"/>
                </a:rPr>
                <a:t>V</a:t>
              </a:r>
            </a:p>
          </p:txBody>
        </p:sp>
      </p:grp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2057400" y="919163"/>
            <a:ext cx="0" cy="381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2057400" y="3457575"/>
            <a:ext cx="92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2057400" y="2201863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2057400" y="92710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2057400" y="4718050"/>
            <a:ext cx="5545138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12" name="Rectangle 56"/>
          <p:cNvSpPr>
            <a:spLocks noChangeAspect="1" noChangeArrowheads="1"/>
          </p:cNvSpPr>
          <p:nvPr/>
        </p:nvSpPr>
        <p:spPr bwMode="auto">
          <a:xfrm>
            <a:off x="1604963" y="3352800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</p:txBody>
      </p:sp>
      <p:sp>
        <p:nvSpPr>
          <p:cNvPr id="19513" name="Rectangle 57"/>
          <p:cNvSpPr>
            <a:spLocks noChangeAspect="1" noChangeArrowheads="1"/>
          </p:cNvSpPr>
          <p:nvPr/>
        </p:nvSpPr>
        <p:spPr bwMode="auto">
          <a:xfrm>
            <a:off x="1604963" y="2098675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2000</a:t>
            </a:r>
          </a:p>
        </p:txBody>
      </p:sp>
      <p:sp>
        <p:nvSpPr>
          <p:cNvPr id="19514" name="Rectangle 58"/>
          <p:cNvSpPr>
            <a:spLocks noChangeAspect="1" noChangeArrowheads="1"/>
          </p:cNvSpPr>
          <p:nvPr/>
        </p:nvSpPr>
        <p:spPr bwMode="auto">
          <a:xfrm>
            <a:off x="1600200" y="838200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3000</a:t>
            </a:r>
          </a:p>
        </p:txBody>
      </p:sp>
      <p:sp>
        <p:nvSpPr>
          <p:cNvPr id="19515" name="Rectangle 59"/>
          <p:cNvSpPr>
            <a:spLocks noChangeAspect="1" noChangeArrowheads="1"/>
          </p:cNvSpPr>
          <p:nvPr/>
        </p:nvSpPr>
        <p:spPr bwMode="auto">
          <a:xfrm>
            <a:off x="1998663" y="479742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 flipV="1">
            <a:off x="3343275" y="4625975"/>
            <a:ext cx="1588" cy="93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17" name="Rectangle 61"/>
          <p:cNvSpPr>
            <a:spLocks noChangeAspect="1" noChangeArrowheads="1"/>
          </p:cNvSpPr>
          <p:nvPr/>
        </p:nvSpPr>
        <p:spPr bwMode="auto">
          <a:xfrm>
            <a:off x="3248025" y="4791075"/>
            <a:ext cx="1952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632325" y="4625975"/>
            <a:ext cx="1588" cy="93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19" name="Rectangle 63"/>
          <p:cNvSpPr>
            <a:spLocks noChangeAspect="1" noChangeArrowheads="1"/>
          </p:cNvSpPr>
          <p:nvPr/>
        </p:nvSpPr>
        <p:spPr bwMode="auto">
          <a:xfrm>
            <a:off x="4533900" y="47910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20</a:t>
            </a: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V="1">
            <a:off x="5919788" y="4625975"/>
            <a:ext cx="1587" cy="93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21" name="Rectangle 65"/>
          <p:cNvSpPr>
            <a:spLocks noChangeAspect="1" noChangeArrowheads="1"/>
          </p:cNvSpPr>
          <p:nvPr/>
        </p:nvSpPr>
        <p:spPr bwMode="auto">
          <a:xfrm>
            <a:off x="5821363" y="47910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30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 flipV="1">
            <a:off x="7202488" y="4625975"/>
            <a:ext cx="1587" cy="936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23" name="Rectangle 67"/>
          <p:cNvSpPr>
            <a:spLocks noChangeAspect="1" noChangeArrowheads="1"/>
          </p:cNvSpPr>
          <p:nvPr/>
        </p:nvSpPr>
        <p:spPr bwMode="auto">
          <a:xfrm>
            <a:off x="7102475" y="47910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40</a:t>
            </a:r>
          </a:p>
        </p:txBody>
      </p:sp>
      <p:sp>
        <p:nvSpPr>
          <p:cNvPr id="19524" name="Rectangle 68"/>
          <p:cNvSpPr>
            <a:spLocks noChangeAspect="1" noChangeArrowheads="1"/>
          </p:cNvSpPr>
          <p:nvPr/>
        </p:nvSpPr>
        <p:spPr bwMode="auto">
          <a:xfrm>
            <a:off x="1870075" y="4598988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0</a:t>
            </a:r>
          </a:p>
        </p:txBody>
      </p:sp>
      <p:sp>
        <p:nvSpPr>
          <p:cNvPr id="19525" name="Rectangle 69"/>
          <p:cNvSpPr>
            <a:spLocks noChangeArrowheads="1"/>
          </p:cNvSpPr>
          <p:nvPr/>
        </p:nvSpPr>
        <p:spPr bwMode="auto">
          <a:xfrm rot="-21600000">
            <a:off x="6599238" y="3517900"/>
            <a:ext cx="16303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Belgrade, Yugoslavia 3</a:t>
            </a:r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 rot="-21600000">
            <a:off x="5257800" y="3886200"/>
            <a:ext cx="990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000000"/>
                </a:solidFill>
                <a:latin typeface="Arial" charset="0"/>
              </a:rPr>
              <a:t>Yugoslavia 2</a:t>
            </a:r>
          </a:p>
        </p:txBody>
      </p:sp>
      <p:sp>
        <p:nvSpPr>
          <p:cNvPr id="19527" name="Rectangle 71"/>
          <p:cNvSpPr>
            <a:spLocks noChangeArrowheads="1"/>
          </p:cNvSpPr>
          <p:nvPr/>
        </p:nvSpPr>
        <p:spPr bwMode="auto">
          <a:xfrm rot="-21600000">
            <a:off x="2743200" y="3962400"/>
            <a:ext cx="698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Japan 1</a:t>
            </a:r>
          </a:p>
        </p:txBody>
      </p:sp>
      <p:sp>
        <p:nvSpPr>
          <p:cNvPr id="19528" name="Rectangle 72"/>
          <p:cNvSpPr>
            <a:spLocks noChangeArrowheads="1"/>
          </p:cNvSpPr>
          <p:nvPr/>
        </p:nvSpPr>
        <p:spPr bwMode="auto">
          <a:xfrm rot="-21600000">
            <a:off x="6700838" y="993775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east Finland</a:t>
            </a:r>
          </a:p>
        </p:txBody>
      </p:sp>
      <p:sp>
        <p:nvSpPr>
          <p:cNvPr id="19529" name="Rectangle 73"/>
          <p:cNvSpPr>
            <a:spLocks noChangeArrowheads="1"/>
          </p:cNvSpPr>
          <p:nvPr/>
        </p:nvSpPr>
        <p:spPr bwMode="auto">
          <a:xfrm rot="-21600000">
            <a:off x="6751638" y="4343400"/>
            <a:ext cx="546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Crete</a:t>
            </a:r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 rot="-21600000">
            <a:off x="6583363" y="3251200"/>
            <a:ext cx="612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Holland</a:t>
            </a: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 rot="-21600000">
            <a:off x="4724400" y="3429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Italy 2</a:t>
            </a: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 rot="-21600000">
            <a:off x="6865938" y="3771900"/>
            <a:ext cx="9064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Yugoslavia 4</a:t>
            </a:r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 rot="-21600000">
            <a:off x="4287838" y="4051300"/>
            <a:ext cx="977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Yugoslavia 1</a:t>
            </a: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 rot="-21600000">
            <a:off x="6383338" y="3984625"/>
            <a:ext cx="63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Slavonia</a:t>
            </a:r>
          </a:p>
        </p:txBody>
      </p:sp>
      <p:sp>
        <p:nvSpPr>
          <p:cNvPr id="19535" name="Rectangle 79"/>
          <p:cNvSpPr>
            <a:spLocks noChangeArrowheads="1"/>
          </p:cNvSpPr>
          <p:nvPr/>
        </p:nvSpPr>
        <p:spPr bwMode="auto">
          <a:xfrm rot="-21600000">
            <a:off x="5410200" y="3657600"/>
            <a:ext cx="955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Italy 3</a:t>
            </a: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 rot="-21600000">
            <a:off x="3048000" y="4267200"/>
            <a:ext cx="889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Japan 2</a:t>
            </a:r>
          </a:p>
        </p:txBody>
      </p:sp>
      <p:sp>
        <p:nvSpPr>
          <p:cNvPr id="19537" name="Rectangle 81"/>
          <p:cNvSpPr>
            <a:spLocks noChangeArrowheads="1"/>
          </p:cNvSpPr>
          <p:nvPr/>
        </p:nvSpPr>
        <p:spPr bwMode="auto">
          <a:xfrm rot="-21600000">
            <a:off x="6096000" y="2667000"/>
            <a:ext cx="5619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West Finland</a:t>
            </a:r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 rot="-21600000">
            <a:off x="5029200" y="3200400"/>
            <a:ext cx="800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Italy 1</a:t>
            </a:r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 rot="-21600000">
            <a:off x="6116638" y="3416300"/>
            <a:ext cx="546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000000"/>
                </a:solidFill>
                <a:latin typeface="Arial" charset="0"/>
              </a:rPr>
              <a:t>Corfu</a:t>
            </a:r>
          </a:p>
        </p:txBody>
      </p:sp>
      <p:sp>
        <p:nvSpPr>
          <p:cNvPr id="19540" name="Line 84"/>
          <p:cNvSpPr>
            <a:spLocks noChangeShapeType="1"/>
          </p:cNvSpPr>
          <p:nvPr/>
        </p:nvSpPr>
        <p:spPr bwMode="auto">
          <a:xfrm rot="16200000">
            <a:off x="6248400" y="3702050"/>
            <a:ext cx="2174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04800" y="64770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000000"/>
                </a:solidFill>
                <a:latin typeface="Arial" charset="0"/>
              </a:rPr>
              <a:t>9.005</a:t>
            </a:r>
          </a:p>
        </p:txBody>
      </p:sp>
    </p:spTree>
    <p:extLst>
      <p:ext uri="{BB962C8B-B14F-4D97-AF65-F5344CB8AC3E}">
        <p14:creationId xmlns:p14="http://schemas.microsoft.com/office/powerpoint/2010/main" val="69076048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612</Words>
  <Application>Microsoft Office PowerPoint</Application>
  <PresentationFormat>On-screen Show (4:3)</PresentationFormat>
  <Paragraphs>184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1_Default Design</vt:lpstr>
      <vt:lpstr>Office Theme</vt:lpstr>
      <vt:lpstr>2_Default Design</vt:lpstr>
      <vt:lpstr>3_Default Design</vt:lpstr>
      <vt:lpstr>4_Default Design</vt:lpstr>
      <vt:lpstr>5_Default Design</vt:lpstr>
      <vt:lpstr>8_Default Design</vt:lpstr>
      <vt:lpstr>9_Default Design</vt:lpstr>
      <vt:lpstr>2_Office Theme</vt:lpstr>
      <vt:lpstr>1_Office Theme</vt:lpstr>
      <vt:lpstr>3_Office Theme</vt:lpstr>
      <vt:lpstr>4_Office Theme</vt:lpstr>
      <vt:lpstr>5_Office Theme</vt:lpstr>
      <vt:lpstr>6_Office Theme</vt:lpstr>
      <vt:lpstr>Chart</vt:lpstr>
      <vt:lpstr>PowerPoint Presentation</vt:lpstr>
      <vt:lpstr>PowerPoint Presentation</vt:lpstr>
      <vt:lpstr>Conclusion from Chowdhury Abstract </vt:lpstr>
      <vt:lpstr>PowerPoint Presentation</vt:lpstr>
      <vt:lpstr>PowerPoint Presentation</vt:lpstr>
      <vt:lpstr>PowerPoint Presentation</vt:lpstr>
      <vt:lpstr>Types of Studies of CHD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HFARMER</dc:creator>
  <cp:lastModifiedBy>Administrator</cp:lastModifiedBy>
  <cp:revision>14</cp:revision>
  <cp:lastPrinted>2014-04-25T15:02:05Z</cp:lastPrinted>
  <dcterms:created xsi:type="dcterms:W3CDTF">2006-08-16T00:00:00Z</dcterms:created>
  <dcterms:modified xsi:type="dcterms:W3CDTF">2014-04-25T16:51:06Z</dcterms:modified>
</cp:coreProperties>
</file>