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354" r:id="rId3"/>
    <p:sldId id="338" r:id="rId4"/>
    <p:sldId id="339" r:id="rId5"/>
    <p:sldId id="349" r:id="rId6"/>
    <p:sldId id="350" r:id="rId7"/>
    <p:sldId id="35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BM799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9" autoAdjust="0"/>
    <p:restoredTop sz="93792" autoAdjust="0"/>
  </p:normalViewPr>
  <p:slideViewPr>
    <p:cSldViewPr>
      <p:cViewPr varScale="1">
        <p:scale>
          <a:sx n="67" d="100"/>
          <a:sy n="67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524" cy="464820"/>
          </a:xfrm>
          <a:prstGeom prst="rect">
            <a:avLst/>
          </a:prstGeom>
        </p:spPr>
        <p:txBody>
          <a:bodyPr vert="horz" lIns="91184" tIns="45593" rIns="91184" bIns="455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297" y="1"/>
            <a:ext cx="3038524" cy="464820"/>
          </a:xfrm>
          <a:prstGeom prst="rect">
            <a:avLst/>
          </a:prstGeom>
        </p:spPr>
        <p:txBody>
          <a:bodyPr vert="horz" lIns="91184" tIns="45593" rIns="91184" bIns="45593" rtlCol="0"/>
          <a:lstStyle>
            <a:lvl1pPr algn="r">
              <a:defRPr sz="1200"/>
            </a:lvl1pPr>
          </a:lstStyle>
          <a:p>
            <a:fld id="{C837CC7B-4F84-4021-BA23-ED71BD4DFEE8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94"/>
            <a:ext cx="3038524" cy="464820"/>
          </a:xfrm>
          <a:prstGeom prst="rect">
            <a:avLst/>
          </a:prstGeom>
        </p:spPr>
        <p:txBody>
          <a:bodyPr vert="horz" lIns="91184" tIns="45593" rIns="91184" bIns="455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297" y="8829994"/>
            <a:ext cx="3038524" cy="464820"/>
          </a:xfrm>
          <a:prstGeom prst="rect">
            <a:avLst/>
          </a:prstGeom>
        </p:spPr>
        <p:txBody>
          <a:bodyPr vert="horz" lIns="91184" tIns="45593" rIns="91184" bIns="45593" rtlCol="0" anchor="b"/>
          <a:lstStyle>
            <a:lvl1pPr algn="r">
              <a:defRPr sz="1200"/>
            </a:lvl1pPr>
          </a:lstStyle>
          <a:p>
            <a:fld id="{AB56D99A-D5FF-474A-A610-72830009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68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ECEEEF6-7989-49B6-B916-AD9A5709DB2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44CF60C8-2180-4251-9DEC-CB866EED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F60C8-2180-4251-9DEC-CB866EEDD9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F60C8-2180-4251-9DEC-CB866EEDD9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9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1E7FB4C-91A9-4C1E-A8FC-80B0835FD7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9CB954-2C14-4915-94F8-4686F87C087A}" type="datetimeFigureOut">
              <a:rPr lang="en-US" smtClean="0"/>
              <a:t>9/22/2023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lincolnportal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Leave of Absence Overview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3400"/>
            <a:ext cx="9144000" cy="22098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Presented by: Antonia Gonzalez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Harvard Longwood Campus Leave of Absence Specialist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1"/>
            <a:ext cx="3200400" cy="54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06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FE38B-18E1-9E67-2009-6F1570AD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533400"/>
          </a:xfrm>
        </p:spPr>
        <p:txBody>
          <a:bodyPr/>
          <a:lstStyle/>
          <a:p>
            <a:r>
              <a:rPr lang="en-US" dirty="0"/>
              <a:t>Leaves of Absence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A636807-9DCB-8D49-B34C-90B965706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061269"/>
              </p:ext>
            </p:extLst>
          </p:nvPr>
        </p:nvGraphicFramePr>
        <p:xfrm>
          <a:off x="304800" y="914400"/>
          <a:ext cx="8000999" cy="572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823">
                  <a:extLst>
                    <a:ext uri="{9D8B030D-6E8A-4147-A177-3AD203B41FA5}">
                      <a16:colId xmlns:a16="http://schemas.microsoft.com/office/drawing/2014/main" val="1002107319"/>
                    </a:ext>
                  </a:extLst>
                </a:gridCol>
                <a:gridCol w="2117912">
                  <a:extLst>
                    <a:ext uri="{9D8B030D-6E8A-4147-A177-3AD203B41FA5}">
                      <a16:colId xmlns:a16="http://schemas.microsoft.com/office/drawing/2014/main" val="2881288066"/>
                    </a:ext>
                  </a:extLst>
                </a:gridCol>
                <a:gridCol w="2314014">
                  <a:extLst>
                    <a:ext uri="{9D8B030D-6E8A-4147-A177-3AD203B41FA5}">
                      <a16:colId xmlns:a16="http://schemas.microsoft.com/office/drawing/2014/main" val="51405454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906522260"/>
                    </a:ext>
                  </a:extLst>
                </a:gridCol>
              </a:tblGrid>
              <a:tr h="11287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Family Medical and Leave Act</a:t>
                      </a:r>
                    </a:p>
                    <a:p>
                      <a:pPr algn="ctr"/>
                      <a:r>
                        <a:rPr lang="en-US" sz="1600" dirty="0"/>
                        <a:t>(FMLA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Massachusetts Paid Family and Medical Leave</a:t>
                      </a:r>
                    </a:p>
                    <a:p>
                      <a:pPr algn="ctr"/>
                      <a:r>
                        <a:rPr lang="en-US" sz="1600" dirty="0"/>
                        <a:t>(MA PFML)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Short-Term Disability</a:t>
                      </a:r>
                    </a:p>
                    <a:p>
                      <a:pPr algn="ctr"/>
                      <a:r>
                        <a:rPr lang="en-US" sz="1600" dirty="0"/>
                        <a:t>(STD)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2788"/>
                  </a:ext>
                </a:extLst>
              </a:tr>
              <a:tr h="1714092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Who is eligible?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Employees who worked with their employer for 12 months, with at least 1,250 hours worked.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All active benefits-eligible nonunion staff - including full-time, part-time, permanent, on-call, per diem, temporary, and seasonal employees - who perform services within Massachusetts.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Admin and professional staff who work at least 17.5 hours per week and have completed their 90-day O&amp;R period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Postdoctoral fellows who work at least 17.5 hours per week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Union staff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365764"/>
                  </a:ext>
                </a:extLst>
              </a:tr>
              <a:tr h="992369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How long can I use</a:t>
                      </a:r>
                    </a:p>
                    <a:p>
                      <a:pPr algn="l"/>
                      <a:r>
                        <a:rPr lang="en-US" sz="1200" dirty="0"/>
                        <a:t>benefits and for what?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12 weeks for family leave and medical leave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26 weeks to care for family member in the military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12 weeks for family leave (including bonding leave to bond with a child)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20 weeks for medical leave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26 weeks for military care leave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Up to 26 weeks (6 months)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549213"/>
                  </a:ext>
                </a:extLst>
              </a:tr>
              <a:tr h="697265">
                <a:tc>
                  <a:txBody>
                    <a:bodyPr/>
                    <a:lstStyle/>
                    <a:p>
                      <a:r>
                        <a:rPr lang="en-US" sz="1200" dirty="0"/>
                        <a:t>Is the benefit paid?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212201"/>
                  </a:ext>
                </a:extLst>
              </a:tr>
              <a:tr h="1157162">
                <a:tc>
                  <a:txBody>
                    <a:bodyPr/>
                    <a:lstStyle/>
                    <a:p>
                      <a:r>
                        <a:rPr lang="en-US" sz="1200" dirty="0"/>
                        <a:t>Who is considered a</a:t>
                      </a:r>
                    </a:p>
                    <a:p>
                      <a:r>
                        <a:rPr lang="en-US" sz="1200" dirty="0"/>
                        <a:t>covered family</a:t>
                      </a:r>
                    </a:p>
                    <a:p>
                      <a:r>
                        <a:rPr lang="en-US" sz="1200" dirty="0"/>
                        <a:t>member?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Spouse, child, parent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Spouse, domestic partner, child, parent or parent of a spouse or domestic partner; guardian who legally acted as a parent, or grandchild, grandparent or sibling.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cannot take STD to care for a family member.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373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39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/>
          <a:lstStyle/>
          <a:p>
            <a:r>
              <a:rPr lang="en-US" sz="3600" dirty="0"/>
              <a:t>Maternity and Bonding Leave for Post Docs (Birth Parents)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649987"/>
              </p:ext>
            </p:extLst>
          </p:nvPr>
        </p:nvGraphicFramePr>
        <p:xfrm>
          <a:off x="152400" y="2133600"/>
          <a:ext cx="8045622" cy="4288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2811">
                  <a:extLst>
                    <a:ext uri="{9D8B030D-6E8A-4147-A177-3AD203B41FA5}">
                      <a16:colId xmlns:a16="http://schemas.microsoft.com/office/drawing/2014/main" val="4135737788"/>
                    </a:ext>
                  </a:extLst>
                </a:gridCol>
                <a:gridCol w="4022811">
                  <a:extLst>
                    <a:ext uri="{9D8B030D-6E8A-4147-A177-3AD203B41FA5}">
                      <a16:colId xmlns:a16="http://schemas.microsoft.com/office/drawing/2014/main" val="1055115617"/>
                    </a:ext>
                  </a:extLst>
                </a:gridCol>
              </a:tblGrid>
              <a:tr h="3150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>
                          <a:effectLst/>
                        </a:rPr>
                        <a:t>Weeks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28" marR="1133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>
                          <a:effectLst/>
                        </a:rPr>
                        <a:t>STD Amount/MA PFML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28" marR="113328" marT="0" marB="0"/>
                </a:tc>
                <a:extLst>
                  <a:ext uri="{0D108BD9-81ED-4DB2-BD59-A6C34878D82A}">
                    <a16:rowId xmlns:a16="http://schemas.microsoft.com/office/drawing/2014/main" val="2759954972"/>
                  </a:ext>
                </a:extLst>
              </a:tr>
              <a:tr h="1024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>
                          <a:effectLst/>
                        </a:rPr>
                        <a:t>Weeks 1 –8</a:t>
                      </a:r>
                      <a:endParaRPr lang="en-US" sz="1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>
                          <a:effectLst/>
                        </a:rPr>
                        <a:t>(medical leave under STD)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28" marR="1133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>
                          <a:effectLst/>
                        </a:rPr>
                        <a:t>8 weeks of STD at 100%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28" marR="113328" marT="0" marB="0"/>
                </a:tc>
                <a:extLst>
                  <a:ext uri="{0D108BD9-81ED-4DB2-BD59-A6C34878D82A}">
                    <a16:rowId xmlns:a16="http://schemas.microsoft.com/office/drawing/2014/main" val="2509479953"/>
                  </a:ext>
                </a:extLst>
              </a:tr>
              <a:tr h="17084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>
                          <a:effectLst/>
                        </a:rPr>
                        <a:t>Weeks 9 –12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>
                          <a:effectLst/>
                        </a:rPr>
                        <a:t>(bonding leave under MA PFML)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Weeks 13-20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(bonding leave under MA PFML)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28" marR="1133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>
                          <a:effectLst/>
                        </a:rPr>
                        <a:t>First 4 weeks of bonding leave under MA PFML - pay is same as STD Program at 100%.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700" dirty="0">
                          <a:effectLst/>
                        </a:rPr>
                        <a:t>Additional 8 weeks of bonding leave under MA PFML - pay at a flat 80% pay replacement up to a maximum of $1,250 per week.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28" marR="113328" marT="0" marB="0"/>
                </a:tc>
                <a:extLst>
                  <a:ext uri="{0D108BD9-81ED-4DB2-BD59-A6C34878D82A}">
                    <a16:rowId xmlns:a16="http://schemas.microsoft.com/office/drawing/2014/main" val="3121874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06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/>
          <a:lstStyle/>
          <a:p>
            <a:r>
              <a:rPr lang="en-US" sz="3600" dirty="0"/>
              <a:t>Bonding Leave for Post Docs (Non-Birth Parents)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234913"/>
              </p:ext>
            </p:extLst>
          </p:nvPr>
        </p:nvGraphicFramePr>
        <p:xfrm>
          <a:off x="457200" y="1981202"/>
          <a:ext cx="7620000" cy="3352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365543608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364681502"/>
                    </a:ext>
                  </a:extLst>
                </a:gridCol>
              </a:tblGrid>
              <a:tr h="317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 dirty="0">
                          <a:effectLst/>
                        </a:rPr>
                        <a:t>Weeks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>
                          <a:effectLst/>
                        </a:rPr>
                        <a:t>MA PFML Amount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07886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Week 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Waiting period (unpaid or PTO)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366814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Weeks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2-5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4 weeks at 100%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5540464"/>
                  </a:ext>
                </a:extLst>
              </a:tr>
              <a:tr h="1358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Weeks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6-12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Flat 80% pay replacement up to a maximum of $1,250 per week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40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8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EF032-BC3A-C72A-BE36-21556F876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Funding for Maternity and Bonding Leave (Birth Parents)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6AC55A-8242-C7A8-C923-D76C480189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7360028" cy="4362674"/>
          </a:xfrm>
        </p:spPr>
      </p:pic>
    </p:spTree>
    <p:extLst>
      <p:ext uri="{BB962C8B-B14F-4D97-AF65-F5344CB8AC3E}">
        <p14:creationId xmlns:p14="http://schemas.microsoft.com/office/powerpoint/2010/main" val="311260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0046-B55B-BF60-481D-571D34B9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Funding for Bonding Leave (Non-birth Parents)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6E4672E-A548-0EBF-2832-51521406F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220" y="1844564"/>
            <a:ext cx="7289979" cy="4516328"/>
          </a:xfrm>
        </p:spPr>
      </p:pic>
    </p:spTree>
    <p:extLst>
      <p:ext uri="{BB962C8B-B14F-4D97-AF65-F5344CB8AC3E}">
        <p14:creationId xmlns:p14="http://schemas.microsoft.com/office/powerpoint/2010/main" val="347152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270D-2B4C-5C84-8FC9-439D9B96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Asked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B46C7-93DF-A6FA-5FD1-24E6F7D84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file a leave?</a:t>
            </a:r>
          </a:p>
          <a:p>
            <a:pPr lvl="1"/>
            <a:r>
              <a:rPr lang="en-US" dirty="0"/>
              <a:t>Contact Lincoln Financial Group to request a leave, by:</a:t>
            </a:r>
          </a:p>
          <a:p>
            <a:pPr lvl="2"/>
            <a:r>
              <a:rPr lang="en-US" dirty="0"/>
              <a:t> Calling the Harvard-dedicated number at </a:t>
            </a:r>
            <a:r>
              <a:rPr lang="en-US" dirty="0">
                <a:highlight>
                  <a:srgbClr val="FFFF00"/>
                </a:highlight>
              </a:rPr>
              <a:t>1-844-600-3978</a:t>
            </a:r>
            <a:r>
              <a:rPr lang="en-US" dirty="0"/>
              <a:t>. Intake is available 8AM – 10 PM EST, Monday – Friday.</a:t>
            </a:r>
          </a:p>
          <a:p>
            <a:pPr lvl="2"/>
            <a:r>
              <a:rPr lang="en-US" dirty="0"/>
              <a:t>Going to My Lincoln Portal® (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www.MyLincolnPortal.com</a:t>
            </a:r>
            <a:r>
              <a:rPr lang="en-US" dirty="0"/>
              <a:t>) and click on “Register for an account” under the “Log In” button. The Employer Code is Harvard.</a:t>
            </a:r>
          </a:p>
          <a:p>
            <a:r>
              <a:rPr lang="en-US" dirty="0"/>
              <a:t>Am I expected to stay in contact while on leave? Am I responsible for anything else? </a:t>
            </a:r>
          </a:p>
          <a:p>
            <a:pPr lvl="1"/>
            <a:r>
              <a:rPr lang="en-US" dirty="0"/>
              <a:t>Timely responses to all requests for information from Lincoln Financial Group</a:t>
            </a:r>
          </a:p>
          <a:p>
            <a:pPr lvl="1"/>
            <a:r>
              <a:rPr lang="en-US" dirty="0"/>
              <a:t>Keeping your Leave of Absence Specialist informed of changes to your leave or return to work plans </a:t>
            </a:r>
          </a:p>
        </p:txBody>
      </p:sp>
    </p:spTree>
    <p:extLst>
      <p:ext uri="{BB962C8B-B14F-4D97-AF65-F5344CB8AC3E}">
        <p14:creationId xmlns:p14="http://schemas.microsoft.com/office/powerpoint/2010/main" val="758664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18984</TotalTime>
  <Words>545</Words>
  <Application>Microsoft Office PowerPoint</Application>
  <PresentationFormat>On-screen Show (4:3)</PresentationFormat>
  <Paragraphs>75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Leave of Absence Overview </vt:lpstr>
      <vt:lpstr>Leaves of Absence </vt:lpstr>
      <vt:lpstr>Maternity and Bonding Leave for Post Docs (Birth Parents)</vt:lpstr>
      <vt:lpstr>Bonding Leave for Post Docs (Non-Birth Parents)</vt:lpstr>
      <vt:lpstr>Funding for Maternity and Bonding Leave (Birth Parents) </vt:lpstr>
      <vt:lpstr>Funding for Bonding Leave (Non-birth Parents)</vt:lpstr>
      <vt:lpstr>Frequently Asked Questions </vt:lpstr>
    </vt:vector>
  </TitlesOfParts>
  <Company>Harvard School of Public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HSPH Department Administrator Training</dc:title>
  <dc:creator>Rog316</dc:creator>
  <cp:lastModifiedBy>Bartlett, Lindsey</cp:lastModifiedBy>
  <cp:revision>961</cp:revision>
  <cp:lastPrinted>2019-02-06T14:37:35Z</cp:lastPrinted>
  <dcterms:created xsi:type="dcterms:W3CDTF">2015-07-21T16:37:26Z</dcterms:created>
  <dcterms:modified xsi:type="dcterms:W3CDTF">2023-09-22T14:25:44Z</dcterms:modified>
</cp:coreProperties>
</file>