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2072b71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22072b71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ourselves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dbe1226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dbe1226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1a8737b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1a8737b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1a8737b1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21a8737b1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dbe12262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dbe1226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1a8737b1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21a8737b1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dbe1226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bdbe1226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22072b71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22072b71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1a8737b1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1a8737b1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df96ebeb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df96ebeb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21a8737b1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1a8737b1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1a8737b1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1a8737b1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1a8737b1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1a8737b1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dbe1226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dbe1226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21a8737b1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21a8737b1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1a8737b1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21a8737b1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02122"/>
                </a:solidFill>
                <a:highlight>
                  <a:srgbClr val="FFFFFF"/>
                </a:highlight>
              </a:rPr>
              <a:t>β is the average number of contacts per person per time, multiplied by the probability of disease transmission in a contact between a susceptible and an infectious subject</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 sz="1050">
                <a:solidFill>
                  <a:srgbClr val="202122"/>
                </a:solidFill>
                <a:highlight>
                  <a:srgbClr val="FFFFFF"/>
                </a:highlight>
              </a:rPr>
              <a:t>QY</a:t>
            </a:r>
            <a:endParaRPr sz="1050">
              <a:solidFill>
                <a:srgbClr val="202122"/>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cdc.gov/nonpharmaceutical-interventions/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os.northeastern.edu/people/mauricio-santillana/" TargetMode="External"/><Relationship Id="rId4" Type="http://schemas.openxmlformats.org/officeDocument/2006/relationships/hyperlink" Target="https://cos.northeastern.edu/news/can-digital-traces-from-internet-searches-and-social-media-predict-outbreaks-of-covid-19/" TargetMode="External"/><Relationship Id="rId5" Type="http://schemas.openxmlformats.org/officeDocument/2006/relationships/hyperlink" Target="https://www-science-org.ezp-prod1.hul.harvard.edu/doi/10.1126/sciadv.abd698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tll.mit.edu/teaching-resources/inclusive-classroom/discussion-guidelin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archive.cdc.gov/#/details?archive_url=https://archive.cdc.gov/www_cdc_gov/csels/dsepd/ss1978/lesson6/section2.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t>Outbreak scenario: </a:t>
            </a:r>
            <a:endParaRPr sz="3600"/>
          </a:p>
          <a:p>
            <a:pPr indent="0" lvl="0" marL="0" rtl="0" algn="ctr">
              <a:spcBef>
                <a:spcPts val="0"/>
              </a:spcBef>
              <a:spcAft>
                <a:spcPts val="0"/>
              </a:spcAft>
              <a:buNone/>
            </a:pPr>
            <a:r>
              <a:rPr lang="en" sz="3600"/>
              <a:t>mink pox in Kabuka</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lnSpcReduction="20000"/>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highlight>
                  <a:srgbClr val="FFFFFF"/>
                </a:highlight>
              </a:rPr>
              <a:t>12th Annual Workshop to Increase Diversity in Mathematical Modeling and Public Health</a:t>
            </a:r>
            <a:endParaRPr sz="1600">
              <a:solidFill>
                <a:schemeClr val="dk1"/>
              </a:solidFill>
              <a:highlight>
                <a:srgbClr val="FFFFFF"/>
              </a:highlight>
            </a:endParaRPr>
          </a:p>
          <a:p>
            <a:pPr indent="0" lvl="0" marL="0" rtl="0" algn="ctr">
              <a:lnSpc>
                <a:spcPct val="115000"/>
              </a:lnSpc>
              <a:spcBef>
                <a:spcPts val="0"/>
              </a:spcBef>
              <a:spcAft>
                <a:spcPts val="0"/>
              </a:spcAft>
              <a:buNone/>
            </a:pPr>
            <a:r>
              <a:rPr lang="en" sz="1600">
                <a:solidFill>
                  <a:schemeClr val="dk1"/>
                </a:solidFill>
              </a:rPr>
              <a:t>Tuesday, March 5, 2024</a:t>
            </a:r>
            <a:endParaRPr sz="3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2 responses</a:t>
            </a:r>
            <a:endParaRPr/>
          </a:p>
        </p:txBody>
      </p:sp>
      <p:sp>
        <p:nvSpPr>
          <p:cNvPr id="121" name="Google Shape;121;p22"/>
          <p:cNvSpPr txBox="1"/>
          <p:nvPr>
            <p:ph idx="1" type="body"/>
          </p:nvPr>
        </p:nvSpPr>
        <p:spPr>
          <a:xfrm>
            <a:off x="311700" y="1099275"/>
            <a:ext cx="3167400" cy="3416400"/>
          </a:xfrm>
          <a:prstGeom prst="rect">
            <a:avLst/>
          </a:prstGeom>
        </p:spPr>
        <p:txBody>
          <a:bodyPr anchorCtr="0" anchor="t" bIns="91425" lIns="91425" spcFirstLastPara="1" rIns="91425" wrap="square" tIns="91425">
            <a:noAutofit/>
          </a:bodyPr>
          <a:lstStyle/>
          <a:p>
            <a:pPr indent="-320675" lvl="0" marL="457200" rtl="0" algn="l">
              <a:lnSpc>
                <a:spcPct val="80000"/>
              </a:lnSpc>
              <a:spcBef>
                <a:spcPts val="0"/>
              </a:spcBef>
              <a:spcAft>
                <a:spcPts val="0"/>
              </a:spcAft>
              <a:buClr>
                <a:srgbClr val="202122"/>
              </a:buClr>
              <a:buSzPts val="1450"/>
              <a:buAutoNum type="alphaUcPeriod"/>
            </a:pPr>
            <a:r>
              <a:rPr lang="en" sz="1450">
                <a:solidFill>
                  <a:srgbClr val="202122"/>
                </a:solidFill>
                <a:highlight>
                  <a:schemeClr val="lt1"/>
                </a:highlight>
              </a:rPr>
              <a:t>An SIR model is appropriate because individuals cannot be reinfected, there is no known pre-infectious period (no known exposed group)</a:t>
            </a:r>
            <a:br>
              <a:rPr lang="en" sz="1450">
                <a:solidFill>
                  <a:srgbClr val="202122"/>
                </a:solidFill>
                <a:highlight>
                  <a:schemeClr val="lt1"/>
                </a:highlight>
              </a:rPr>
            </a:br>
            <a:endParaRPr sz="1450">
              <a:solidFill>
                <a:srgbClr val="202122"/>
              </a:solidFill>
              <a:highlight>
                <a:schemeClr val="lt1"/>
              </a:highlight>
            </a:endParaRPr>
          </a:p>
          <a:p>
            <a:pPr indent="-327025" lvl="0" marL="457200" rtl="0" algn="l">
              <a:lnSpc>
                <a:spcPct val="80000"/>
              </a:lnSpc>
              <a:spcBef>
                <a:spcPts val="0"/>
              </a:spcBef>
              <a:spcAft>
                <a:spcPts val="0"/>
              </a:spcAft>
              <a:buClr>
                <a:srgbClr val="202122"/>
              </a:buClr>
              <a:buSzPts val="1550"/>
              <a:buAutoNum type="alphaUcPeriod"/>
            </a:pPr>
            <a:r>
              <a:rPr lang="en" sz="1700"/>
              <a:t>Ɣ</a:t>
            </a:r>
            <a:r>
              <a:rPr lang="en" sz="1450">
                <a:solidFill>
                  <a:srgbClr val="202122"/>
                </a:solidFill>
                <a:highlight>
                  <a:schemeClr val="lt1"/>
                </a:highlight>
              </a:rPr>
              <a:t> = recovery rate = 1/(10 days) = 0.1/day</a:t>
            </a:r>
            <a:br>
              <a:rPr lang="en" sz="1450">
                <a:solidFill>
                  <a:srgbClr val="202122"/>
                </a:solidFill>
                <a:highlight>
                  <a:schemeClr val="lt1"/>
                </a:highlight>
              </a:rPr>
            </a:br>
            <a:br>
              <a:rPr lang="en" sz="1450">
                <a:solidFill>
                  <a:srgbClr val="202122"/>
                </a:solidFill>
                <a:highlight>
                  <a:schemeClr val="lt1"/>
                </a:highlight>
              </a:rPr>
            </a:br>
            <a:r>
              <a:rPr lang="en" sz="1700"/>
              <a:t>β</a:t>
            </a:r>
            <a:r>
              <a:rPr lang="en" sz="1450">
                <a:solidFill>
                  <a:srgbClr val="202122"/>
                </a:solidFill>
                <a:highlight>
                  <a:schemeClr val="lt1"/>
                </a:highlight>
              </a:rPr>
              <a:t> = (average number of contacts/person/time)*(probability of disease transmission in a contact between a susceptible and an infectious subject) = </a:t>
            </a:r>
            <a:r>
              <a:rPr lang="en" sz="1700"/>
              <a:t>R</a:t>
            </a:r>
            <a:r>
              <a:rPr baseline="-25000" lang="en" sz="1700"/>
              <a:t>0</a:t>
            </a:r>
            <a:r>
              <a:rPr lang="en" sz="1700"/>
              <a:t>*Ɣ</a:t>
            </a:r>
            <a:r>
              <a:rPr lang="en" sz="1450">
                <a:solidFill>
                  <a:srgbClr val="202122"/>
                </a:solidFill>
                <a:highlight>
                  <a:schemeClr val="lt1"/>
                </a:highlight>
              </a:rPr>
              <a:t> = 2*0.1 = 0.2/person/day</a:t>
            </a:r>
            <a:endParaRPr sz="1450">
              <a:solidFill>
                <a:srgbClr val="202122"/>
              </a:solidFill>
              <a:highlight>
                <a:schemeClr val="lt1"/>
              </a:highlight>
            </a:endParaRPr>
          </a:p>
          <a:p>
            <a:pPr indent="0" lvl="0" marL="0" rtl="0" algn="l">
              <a:lnSpc>
                <a:spcPct val="95000"/>
              </a:lnSpc>
              <a:spcBef>
                <a:spcPts val="0"/>
              </a:spcBef>
              <a:spcAft>
                <a:spcPts val="1200"/>
              </a:spcAft>
              <a:buNone/>
            </a:pPr>
            <a:r>
              <a:t/>
            </a:r>
            <a:endParaRPr sz="2200"/>
          </a:p>
        </p:txBody>
      </p:sp>
      <p:sp>
        <p:nvSpPr>
          <p:cNvPr id="122" name="Google Shape;122;p22"/>
          <p:cNvSpPr/>
          <p:nvPr/>
        </p:nvSpPr>
        <p:spPr>
          <a:xfrm>
            <a:off x="4020125" y="2027425"/>
            <a:ext cx="1230900" cy="478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Susceptible, young</a:t>
            </a:r>
            <a:endParaRPr/>
          </a:p>
        </p:txBody>
      </p:sp>
      <p:sp>
        <p:nvSpPr>
          <p:cNvPr id="123" name="Google Shape;123;p22"/>
          <p:cNvSpPr/>
          <p:nvPr/>
        </p:nvSpPr>
        <p:spPr>
          <a:xfrm>
            <a:off x="4020125" y="3038325"/>
            <a:ext cx="1230900" cy="478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Susceptible, old</a:t>
            </a:r>
            <a:endParaRPr/>
          </a:p>
        </p:txBody>
      </p:sp>
      <p:sp>
        <p:nvSpPr>
          <p:cNvPr id="124" name="Google Shape;124;p22"/>
          <p:cNvSpPr/>
          <p:nvPr/>
        </p:nvSpPr>
        <p:spPr>
          <a:xfrm>
            <a:off x="5919950" y="2027425"/>
            <a:ext cx="1230900" cy="478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Infectious</a:t>
            </a:r>
            <a:r>
              <a:rPr lang="en"/>
              <a:t>, young</a:t>
            </a:r>
            <a:endParaRPr/>
          </a:p>
        </p:txBody>
      </p:sp>
      <p:sp>
        <p:nvSpPr>
          <p:cNvPr id="125" name="Google Shape;125;p22"/>
          <p:cNvSpPr/>
          <p:nvPr/>
        </p:nvSpPr>
        <p:spPr>
          <a:xfrm>
            <a:off x="5919950" y="3038325"/>
            <a:ext cx="1230900" cy="478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Infectious, old</a:t>
            </a:r>
            <a:endParaRPr/>
          </a:p>
        </p:txBody>
      </p:sp>
      <p:sp>
        <p:nvSpPr>
          <p:cNvPr id="126" name="Google Shape;126;p22"/>
          <p:cNvSpPr/>
          <p:nvPr/>
        </p:nvSpPr>
        <p:spPr>
          <a:xfrm>
            <a:off x="7819775" y="2027425"/>
            <a:ext cx="1230900" cy="4785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Recovered</a:t>
            </a:r>
            <a:r>
              <a:rPr lang="en"/>
              <a:t>, young</a:t>
            </a:r>
            <a:endParaRPr/>
          </a:p>
        </p:txBody>
      </p:sp>
      <p:sp>
        <p:nvSpPr>
          <p:cNvPr id="127" name="Google Shape;127;p22"/>
          <p:cNvSpPr/>
          <p:nvPr/>
        </p:nvSpPr>
        <p:spPr>
          <a:xfrm>
            <a:off x="7819775" y="3038325"/>
            <a:ext cx="1230900" cy="4785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Recovered, old</a:t>
            </a:r>
            <a:endParaRPr/>
          </a:p>
        </p:txBody>
      </p:sp>
      <p:cxnSp>
        <p:nvCxnSpPr>
          <p:cNvPr id="128" name="Google Shape;128;p22"/>
          <p:cNvCxnSpPr>
            <a:stCxn id="122" idx="3"/>
            <a:endCxn id="124" idx="1"/>
          </p:cNvCxnSpPr>
          <p:nvPr/>
        </p:nvCxnSpPr>
        <p:spPr>
          <a:xfrm>
            <a:off x="5251025" y="2266675"/>
            <a:ext cx="669000" cy="0"/>
          </a:xfrm>
          <a:prstGeom prst="straightConnector1">
            <a:avLst/>
          </a:prstGeom>
          <a:noFill/>
          <a:ln cap="flat" cmpd="sng" w="9525">
            <a:solidFill>
              <a:schemeClr val="dk2"/>
            </a:solidFill>
            <a:prstDash val="solid"/>
            <a:round/>
            <a:headEnd len="med" w="med" type="none"/>
            <a:tailEnd len="med" w="med" type="stealth"/>
          </a:ln>
        </p:spPr>
      </p:cxnSp>
      <p:cxnSp>
        <p:nvCxnSpPr>
          <p:cNvPr id="129" name="Google Shape;129;p22"/>
          <p:cNvCxnSpPr/>
          <p:nvPr/>
        </p:nvCxnSpPr>
        <p:spPr>
          <a:xfrm>
            <a:off x="5251025" y="3277575"/>
            <a:ext cx="669000" cy="0"/>
          </a:xfrm>
          <a:prstGeom prst="straightConnector1">
            <a:avLst/>
          </a:prstGeom>
          <a:noFill/>
          <a:ln cap="flat" cmpd="sng" w="9525">
            <a:solidFill>
              <a:schemeClr val="dk2"/>
            </a:solidFill>
            <a:prstDash val="solid"/>
            <a:round/>
            <a:headEnd len="med" w="med" type="none"/>
            <a:tailEnd len="med" w="med" type="stealth"/>
          </a:ln>
        </p:spPr>
      </p:cxnSp>
      <p:cxnSp>
        <p:nvCxnSpPr>
          <p:cNvPr id="130" name="Google Shape;130;p22"/>
          <p:cNvCxnSpPr/>
          <p:nvPr/>
        </p:nvCxnSpPr>
        <p:spPr>
          <a:xfrm>
            <a:off x="7150850" y="2266675"/>
            <a:ext cx="669000" cy="0"/>
          </a:xfrm>
          <a:prstGeom prst="straightConnector1">
            <a:avLst/>
          </a:prstGeom>
          <a:noFill/>
          <a:ln cap="flat" cmpd="sng" w="9525">
            <a:solidFill>
              <a:schemeClr val="dk2"/>
            </a:solidFill>
            <a:prstDash val="solid"/>
            <a:round/>
            <a:headEnd len="med" w="med" type="none"/>
            <a:tailEnd len="med" w="med" type="stealth"/>
          </a:ln>
        </p:spPr>
      </p:cxnSp>
      <p:cxnSp>
        <p:nvCxnSpPr>
          <p:cNvPr id="131" name="Google Shape;131;p22"/>
          <p:cNvCxnSpPr/>
          <p:nvPr/>
        </p:nvCxnSpPr>
        <p:spPr>
          <a:xfrm>
            <a:off x="7150850" y="3277575"/>
            <a:ext cx="669000" cy="0"/>
          </a:xfrm>
          <a:prstGeom prst="straightConnector1">
            <a:avLst/>
          </a:prstGeom>
          <a:noFill/>
          <a:ln cap="flat" cmpd="sng" w="9525">
            <a:solidFill>
              <a:schemeClr val="dk2"/>
            </a:solidFill>
            <a:prstDash val="solid"/>
            <a:round/>
            <a:headEnd len="med" w="med" type="none"/>
            <a:tailEnd len="med" w="med" type="stealth"/>
          </a:ln>
        </p:spPr>
      </p:cxnSp>
      <p:sp>
        <p:nvSpPr>
          <p:cNvPr id="132" name="Google Shape;132;p22"/>
          <p:cNvSpPr/>
          <p:nvPr/>
        </p:nvSpPr>
        <p:spPr>
          <a:xfrm>
            <a:off x="5570000" y="1650535"/>
            <a:ext cx="957275" cy="566825"/>
          </a:xfrm>
          <a:custGeom>
            <a:rect b="b" l="l" r="r" t="t"/>
            <a:pathLst>
              <a:path extrusionOk="0" h="22673" w="38291">
                <a:moveTo>
                  <a:pt x="38291" y="13860"/>
                </a:moveTo>
                <a:cubicBezTo>
                  <a:pt x="34442" y="11581"/>
                  <a:pt x="21577" y="-1285"/>
                  <a:pt x="15195" y="184"/>
                </a:cubicBezTo>
                <a:cubicBezTo>
                  <a:pt x="8813" y="1653"/>
                  <a:pt x="2533" y="18925"/>
                  <a:pt x="0" y="22673"/>
                </a:cubicBezTo>
              </a:path>
            </a:pathLst>
          </a:custGeom>
          <a:noFill/>
          <a:ln cap="flat" cmpd="sng" w="9525">
            <a:solidFill>
              <a:schemeClr val="dk2"/>
            </a:solidFill>
            <a:prstDash val="dash"/>
            <a:round/>
            <a:headEnd len="med" w="med" type="none"/>
            <a:tailEnd len="med" w="med" type="stealth"/>
          </a:ln>
        </p:spPr>
      </p:sp>
      <p:sp>
        <p:nvSpPr>
          <p:cNvPr id="133" name="Google Shape;133;p22"/>
          <p:cNvSpPr/>
          <p:nvPr/>
        </p:nvSpPr>
        <p:spPr>
          <a:xfrm flipH="1" rot="10800000">
            <a:off x="5579163" y="3353783"/>
            <a:ext cx="957275" cy="461679"/>
          </a:xfrm>
          <a:custGeom>
            <a:rect b="b" l="l" r="r" t="t"/>
            <a:pathLst>
              <a:path extrusionOk="0" h="22673" w="38291">
                <a:moveTo>
                  <a:pt x="38291" y="13860"/>
                </a:moveTo>
                <a:cubicBezTo>
                  <a:pt x="34442" y="11581"/>
                  <a:pt x="21577" y="-1285"/>
                  <a:pt x="15195" y="184"/>
                </a:cubicBezTo>
                <a:cubicBezTo>
                  <a:pt x="8813" y="1653"/>
                  <a:pt x="2533" y="18925"/>
                  <a:pt x="0" y="22673"/>
                </a:cubicBezTo>
              </a:path>
            </a:pathLst>
          </a:custGeom>
          <a:noFill/>
          <a:ln cap="flat" cmpd="sng" w="9525">
            <a:solidFill>
              <a:schemeClr val="dk2"/>
            </a:solidFill>
            <a:prstDash val="dash"/>
            <a:round/>
            <a:headEnd len="med" w="med" type="none"/>
            <a:tailEnd len="med" w="med" type="stealth"/>
          </a:ln>
        </p:spPr>
      </p:sp>
      <p:cxnSp>
        <p:nvCxnSpPr>
          <p:cNvPr id="134" name="Google Shape;134;p22"/>
          <p:cNvCxnSpPr>
            <a:stCxn id="124" idx="2"/>
          </p:cNvCxnSpPr>
          <p:nvPr/>
        </p:nvCxnSpPr>
        <p:spPr>
          <a:xfrm flipH="1">
            <a:off x="5572700" y="2505925"/>
            <a:ext cx="962700" cy="702300"/>
          </a:xfrm>
          <a:prstGeom prst="straightConnector1">
            <a:avLst/>
          </a:prstGeom>
          <a:noFill/>
          <a:ln cap="flat" cmpd="sng" w="9525">
            <a:solidFill>
              <a:schemeClr val="dk2"/>
            </a:solidFill>
            <a:prstDash val="dash"/>
            <a:round/>
            <a:headEnd len="med" w="med" type="none"/>
            <a:tailEnd len="med" w="med" type="stealth"/>
          </a:ln>
        </p:spPr>
      </p:cxnSp>
      <p:cxnSp>
        <p:nvCxnSpPr>
          <p:cNvPr id="135" name="Google Shape;135;p22"/>
          <p:cNvCxnSpPr/>
          <p:nvPr/>
        </p:nvCxnSpPr>
        <p:spPr>
          <a:xfrm rot="10800000">
            <a:off x="5580300" y="2281625"/>
            <a:ext cx="963900" cy="760800"/>
          </a:xfrm>
          <a:prstGeom prst="straightConnector1">
            <a:avLst/>
          </a:prstGeom>
          <a:noFill/>
          <a:ln cap="flat" cmpd="sng" w="9525">
            <a:solidFill>
              <a:schemeClr val="dk2"/>
            </a:solidFill>
            <a:prstDash val="dash"/>
            <a:round/>
            <a:headEnd len="med" w="med" type="none"/>
            <a:tailEnd len="med" w="med" type="stealth"/>
          </a:ln>
        </p:spPr>
      </p:cxnSp>
      <p:sp>
        <p:nvSpPr>
          <p:cNvPr id="136" name="Google Shape;136;p22"/>
          <p:cNvSpPr txBox="1"/>
          <p:nvPr/>
        </p:nvSpPr>
        <p:spPr>
          <a:xfrm>
            <a:off x="5251025" y="1188825"/>
            <a:ext cx="118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β</a:t>
            </a:r>
            <a:r>
              <a:rPr baseline="-25000" lang="en" sz="1800">
                <a:solidFill>
                  <a:schemeClr val="dk2"/>
                </a:solidFill>
              </a:rPr>
              <a:t>yy</a:t>
            </a:r>
            <a:r>
              <a:rPr lang="en" sz="1800">
                <a:solidFill>
                  <a:schemeClr val="dk2"/>
                </a:solidFill>
              </a:rPr>
              <a:t>I</a:t>
            </a:r>
            <a:r>
              <a:rPr baseline="-25000" lang="en" sz="1800">
                <a:solidFill>
                  <a:schemeClr val="dk2"/>
                </a:solidFill>
              </a:rPr>
              <a:t>y</a:t>
            </a:r>
            <a:r>
              <a:rPr lang="en" sz="1800">
                <a:solidFill>
                  <a:schemeClr val="dk2"/>
                </a:solidFill>
              </a:rPr>
              <a:t>S</a:t>
            </a:r>
            <a:r>
              <a:rPr baseline="-25000" lang="en" sz="1800">
                <a:solidFill>
                  <a:schemeClr val="dk2"/>
                </a:solidFill>
              </a:rPr>
              <a:t>y</a:t>
            </a:r>
            <a:r>
              <a:rPr lang="en" sz="1800">
                <a:solidFill>
                  <a:schemeClr val="dk2"/>
                </a:solidFill>
              </a:rPr>
              <a:t>/N</a:t>
            </a:r>
            <a:r>
              <a:rPr baseline="-25000" lang="en" sz="1800">
                <a:solidFill>
                  <a:schemeClr val="dk2"/>
                </a:solidFill>
              </a:rPr>
              <a:t>y</a:t>
            </a:r>
            <a:endParaRPr sz="1800">
              <a:solidFill>
                <a:schemeClr val="dk2"/>
              </a:solidFill>
            </a:endParaRPr>
          </a:p>
        </p:txBody>
      </p:sp>
      <p:sp>
        <p:nvSpPr>
          <p:cNvPr id="137" name="Google Shape;137;p22"/>
          <p:cNvSpPr txBox="1"/>
          <p:nvPr/>
        </p:nvSpPr>
        <p:spPr>
          <a:xfrm>
            <a:off x="5200800" y="3815450"/>
            <a:ext cx="118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β</a:t>
            </a:r>
            <a:r>
              <a:rPr baseline="-25000" lang="en" sz="1800">
                <a:solidFill>
                  <a:schemeClr val="dk2"/>
                </a:solidFill>
              </a:rPr>
              <a:t>oo</a:t>
            </a:r>
            <a:r>
              <a:rPr lang="en" sz="1800">
                <a:solidFill>
                  <a:schemeClr val="dk2"/>
                </a:solidFill>
              </a:rPr>
              <a:t>I</a:t>
            </a:r>
            <a:r>
              <a:rPr baseline="-25000" lang="en" sz="1800">
                <a:solidFill>
                  <a:schemeClr val="dk2"/>
                </a:solidFill>
              </a:rPr>
              <a:t>o</a:t>
            </a:r>
            <a:r>
              <a:rPr lang="en" sz="1800">
                <a:solidFill>
                  <a:schemeClr val="dk2"/>
                </a:solidFill>
              </a:rPr>
              <a:t>S</a:t>
            </a:r>
            <a:r>
              <a:rPr baseline="-25000" lang="en" sz="1800">
                <a:solidFill>
                  <a:schemeClr val="dk2"/>
                </a:solidFill>
              </a:rPr>
              <a:t>o</a:t>
            </a:r>
            <a:r>
              <a:rPr lang="en" sz="1800">
                <a:solidFill>
                  <a:schemeClr val="dk2"/>
                </a:solidFill>
              </a:rPr>
              <a:t>/N</a:t>
            </a:r>
            <a:r>
              <a:rPr baseline="-25000" lang="en" sz="1800">
                <a:solidFill>
                  <a:schemeClr val="dk2"/>
                </a:solidFill>
              </a:rPr>
              <a:t>o</a:t>
            </a:r>
            <a:endParaRPr sz="1800">
              <a:solidFill>
                <a:schemeClr val="dk2"/>
              </a:solidFill>
            </a:endParaRPr>
          </a:p>
        </p:txBody>
      </p:sp>
      <p:sp>
        <p:nvSpPr>
          <p:cNvPr id="138" name="Google Shape;138;p22"/>
          <p:cNvSpPr txBox="1"/>
          <p:nvPr/>
        </p:nvSpPr>
        <p:spPr>
          <a:xfrm>
            <a:off x="5116050" y="2392200"/>
            <a:ext cx="1182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β</a:t>
            </a:r>
            <a:r>
              <a:rPr baseline="-25000" lang="en" sz="1300">
                <a:solidFill>
                  <a:schemeClr val="dk2"/>
                </a:solidFill>
              </a:rPr>
              <a:t>y</a:t>
            </a:r>
            <a:r>
              <a:rPr baseline="-25000" lang="en" sz="1300">
                <a:solidFill>
                  <a:schemeClr val="dk2"/>
                </a:solidFill>
              </a:rPr>
              <a:t>o</a:t>
            </a:r>
            <a:r>
              <a:rPr lang="en" sz="1300">
                <a:solidFill>
                  <a:schemeClr val="dk2"/>
                </a:solidFill>
              </a:rPr>
              <a:t>I</a:t>
            </a:r>
            <a:r>
              <a:rPr baseline="-25000" lang="en" sz="1300">
                <a:solidFill>
                  <a:schemeClr val="dk2"/>
                </a:solidFill>
              </a:rPr>
              <a:t>o</a:t>
            </a:r>
            <a:r>
              <a:rPr lang="en" sz="1300">
                <a:solidFill>
                  <a:schemeClr val="dk2"/>
                </a:solidFill>
              </a:rPr>
              <a:t>S</a:t>
            </a:r>
            <a:r>
              <a:rPr baseline="-25000" lang="en" sz="1300">
                <a:solidFill>
                  <a:schemeClr val="dk2"/>
                </a:solidFill>
              </a:rPr>
              <a:t>y</a:t>
            </a:r>
            <a:r>
              <a:rPr lang="en" sz="1300">
                <a:solidFill>
                  <a:schemeClr val="dk2"/>
                </a:solidFill>
              </a:rPr>
              <a:t>/N</a:t>
            </a:r>
            <a:r>
              <a:rPr baseline="-25000" lang="en" sz="1300">
                <a:solidFill>
                  <a:schemeClr val="dk2"/>
                </a:solidFill>
              </a:rPr>
              <a:t>y</a:t>
            </a:r>
            <a:endParaRPr sz="1300">
              <a:solidFill>
                <a:schemeClr val="dk2"/>
              </a:solidFill>
            </a:endParaRPr>
          </a:p>
        </p:txBody>
      </p:sp>
      <p:sp>
        <p:nvSpPr>
          <p:cNvPr id="139" name="Google Shape;139;p22"/>
          <p:cNvSpPr txBox="1"/>
          <p:nvPr/>
        </p:nvSpPr>
        <p:spPr>
          <a:xfrm>
            <a:off x="5134488" y="2653550"/>
            <a:ext cx="1182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β</a:t>
            </a:r>
            <a:r>
              <a:rPr baseline="-25000" lang="en" sz="1300">
                <a:solidFill>
                  <a:schemeClr val="dk2"/>
                </a:solidFill>
              </a:rPr>
              <a:t>oy</a:t>
            </a:r>
            <a:r>
              <a:rPr lang="en" sz="1300">
                <a:solidFill>
                  <a:schemeClr val="dk2"/>
                </a:solidFill>
              </a:rPr>
              <a:t>I</a:t>
            </a:r>
            <a:r>
              <a:rPr baseline="-25000" lang="en" sz="1300">
                <a:solidFill>
                  <a:schemeClr val="dk2"/>
                </a:solidFill>
              </a:rPr>
              <a:t>y</a:t>
            </a:r>
            <a:r>
              <a:rPr lang="en" sz="1300">
                <a:solidFill>
                  <a:schemeClr val="dk2"/>
                </a:solidFill>
              </a:rPr>
              <a:t>S</a:t>
            </a:r>
            <a:r>
              <a:rPr baseline="-25000" lang="en" sz="1300">
                <a:solidFill>
                  <a:schemeClr val="dk2"/>
                </a:solidFill>
              </a:rPr>
              <a:t>o</a:t>
            </a:r>
            <a:r>
              <a:rPr lang="en" sz="1300">
                <a:solidFill>
                  <a:schemeClr val="dk2"/>
                </a:solidFill>
              </a:rPr>
              <a:t>/N</a:t>
            </a:r>
            <a:r>
              <a:rPr baseline="-25000" lang="en" sz="1300">
                <a:solidFill>
                  <a:schemeClr val="dk2"/>
                </a:solidFill>
              </a:rPr>
              <a:t>o</a:t>
            </a:r>
            <a:endParaRPr sz="1300">
              <a:solidFill>
                <a:schemeClr val="dk2"/>
              </a:solidFill>
            </a:endParaRPr>
          </a:p>
        </p:txBody>
      </p:sp>
      <p:sp>
        <p:nvSpPr>
          <p:cNvPr id="140" name="Google Shape;140;p22"/>
          <p:cNvSpPr txBox="1"/>
          <p:nvPr/>
        </p:nvSpPr>
        <p:spPr>
          <a:xfrm>
            <a:off x="7190253" y="1650525"/>
            <a:ext cx="66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Ɣ</a:t>
            </a:r>
            <a:r>
              <a:rPr baseline="-25000" lang="en" sz="1800">
                <a:solidFill>
                  <a:schemeClr val="dk2"/>
                </a:solidFill>
              </a:rPr>
              <a:t>y</a:t>
            </a:r>
            <a:r>
              <a:rPr lang="en" sz="1800">
                <a:solidFill>
                  <a:schemeClr val="dk2"/>
                </a:solidFill>
              </a:rPr>
              <a:t>I</a:t>
            </a:r>
            <a:r>
              <a:rPr baseline="-25000" lang="en" sz="1800">
                <a:solidFill>
                  <a:schemeClr val="dk2"/>
                </a:solidFill>
              </a:rPr>
              <a:t>y</a:t>
            </a:r>
            <a:endParaRPr sz="1800">
              <a:solidFill>
                <a:schemeClr val="dk2"/>
              </a:solidFill>
            </a:endParaRPr>
          </a:p>
        </p:txBody>
      </p:sp>
      <p:sp>
        <p:nvSpPr>
          <p:cNvPr id="141" name="Google Shape;141;p22"/>
          <p:cNvSpPr txBox="1"/>
          <p:nvPr/>
        </p:nvSpPr>
        <p:spPr>
          <a:xfrm>
            <a:off x="7190252" y="2745025"/>
            <a:ext cx="59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Ɣ</a:t>
            </a:r>
            <a:r>
              <a:rPr baseline="-25000" lang="en" sz="1800">
                <a:solidFill>
                  <a:schemeClr val="dk2"/>
                </a:solidFill>
              </a:rPr>
              <a:t>o</a:t>
            </a:r>
            <a:r>
              <a:rPr lang="en" sz="1800">
                <a:solidFill>
                  <a:schemeClr val="dk2"/>
                </a:solidFill>
              </a:rPr>
              <a:t>I</a:t>
            </a:r>
            <a:r>
              <a:rPr baseline="-25000" lang="en" sz="1800">
                <a:solidFill>
                  <a:schemeClr val="dk2"/>
                </a:solidFill>
              </a:rPr>
              <a:t>o</a:t>
            </a:r>
            <a:endParaRPr sz="1800">
              <a:solidFill>
                <a:schemeClr val="dk2"/>
              </a:solidFill>
            </a:endParaRPr>
          </a:p>
        </p:txBody>
      </p:sp>
      <p:sp>
        <p:nvSpPr>
          <p:cNvPr id="142" name="Google Shape;142;p22"/>
          <p:cNvSpPr txBox="1"/>
          <p:nvPr/>
        </p:nvSpPr>
        <p:spPr>
          <a:xfrm>
            <a:off x="3833150" y="1061825"/>
            <a:ext cx="591900" cy="5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C.</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Neighboring town of Nirvana</a:t>
            </a:r>
            <a:endParaRPr/>
          </a:p>
        </p:txBody>
      </p:sp>
      <p:sp>
        <p:nvSpPr>
          <p:cNvPr id="148" name="Google Shape;148;p23"/>
          <p:cNvSpPr txBox="1"/>
          <p:nvPr>
            <p:ph idx="1" type="body"/>
          </p:nvPr>
        </p:nvSpPr>
        <p:spPr>
          <a:xfrm>
            <a:off x="311700" y="1152475"/>
            <a:ext cx="5109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Population is older</a:t>
            </a:r>
            <a:endParaRPr/>
          </a:p>
          <a:p>
            <a:pPr indent="-342900" lvl="0" marL="457200" rtl="0" algn="l">
              <a:spcBef>
                <a:spcPts val="0"/>
              </a:spcBef>
              <a:spcAft>
                <a:spcPts val="0"/>
              </a:spcAft>
              <a:buSzPts val="1800"/>
              <a:buChar char="●"/>
            </a:pPr>
            <a:r>
              <a:rPr lang="en"/>
              <a:t>Nirvana is well known for its peanut butter beer, which Kabukans love. Every weekend, sores of Kabukans flock to the Tavern Pub in Nirvana to enjoy peanut butter beer and have a good time.</a:t>
            </a:r>
            <a:endParaRPr/>
          </a:p>
          <a:p>
            <a:pPr indent="-342900" lvl="0" marL="457200" rtl="0" algn="l">
              <a:spcBef>
                <a:spcPts val="0"/>
              </a:spcBef>
              <a:spcAft>
                <a:spcPts val="0"/>
              </a:spcAft>
              <a:buSzPts val="1800"/>
              <a:buChar char="●"/>
            </a:pPr>
            <a:r>
              <a:rPr lang="en"/>
              <a:t>Nirvana locals have heard rumblings about “spot-face” and the once peaceful town has been gripped by fear.</a:t>
            </a:r>
            <a:endParaRPr/>
          </a:p>
        </p:txBody>
      </p:sp>
      <p:pic>
        <p:nvPicPr>
          <p:cNvPr id="149" name="Google Shape;149;p23"/>
          <p:cNvPicPr preferRelativeResize="0"/>
          <p:nvPr/>
        </p:nvPicPr>
        <p:blipFill>
          <a:blip r:embed="rId3">
            <a:alphaModFix/>
          </a:blip>
          <a:stretch>
            <a:fillRect/>
          </a:stretch>
        </p:blipFill>
        <p:spPr>
          <a:xfrm>
            <a:off x="6252625" y="1873950"/>
            <a:ext cx="1742625" cy="1219824"/>
          </a:xfrm>
          <a:prstGeom prst="rect">
            <a:avLst/>
          </a:prstGeom>
          <a:noFill/>
          <a:ln>
            <a:noFill/>
          </a:ln>
        </p:spPr>
      </p:pic>
      <p:sp>
        <p:nvSpPr>
          <p:cNvPr id="150" name="Google Shape;150;p23"/>
          <p:cNvSpPr txBox="1"/>
          <p:nvPr/>
        </p:nvSpPr>
        <p:spPr>
          <a:xfrm>
            <a:off x="6252625" y="3093775"/>
            <a:ext cx="3544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hopculture.com</a:t>
            </a:r>
            <a:endParaRPr sz="900"/>
          </a:p>
        </p:txBody>
      </p:sp>
      <p:pic>
        <p:nvPicPr>
          <p:cNvPr id="151" name="Google Shape;151;p23"/>
          <p:cNvPicPr preferRelativeResize="0"/>
          <p:nvPr/>
        </p:nvPicPr>
        <p:blipFill>
          <a:blip r:embed="rId4">
            <a:alphaModFix/>
          </a:blip>
          <a:stretch>
            <a:fillRect/>
          </a:stretch>
        </p:blipFill>
        <p:spPr>
          <a:xfrm>
            <a:off x="5547850" y="3432480"/>
            <a:ext cx="3046200" cy="1460650"/>
          </a:xfrm>
          <a:prstGeom prst="rect">
            <a:avLst/>
          </a:prstGeom>
          <a:noFill/>
          <a:ln>
            <a:noFill/>
          </a:ln>
        </p:spPr>
      </p:pic>
      <p:sp>
        <p:nvSpPr>
          <p:cNvPr id="152" name="Google Shape;152;p23"/>
          <p:cNvSpPr txBox="1"/>
          <p:nvPr/>
        </p:nvSpPr>
        <p:spPr>
          <a:xfrm>
            <a:off x="6435600" y="4838600"/>
            <a:ext cx="3544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etc.</a:t>
            </a:r>
            <a:r>
              <a:rPr lang="en" sz="900"/>
              <a:t>usf.edu</a:t>
            </a:r>
            <a:endParaRPr sz="900"/>
          </a:p>
        </p:txBody>
      </p:sp>
      <p:pic>
        <p:nvPicPr>
          <p:cNvPr id="153" name="Google Shape;153;p23"/>
          <p:cNvPicPr preferRelativeResize="0"/>
          <p:nvPr/>
        </p:nvPicPr>
        <p:blipFill>
          <a:blip r:embed="rId5">
            <a:alphaModFix/>
          </a:blip>
          <a:stretch>
            <a:fillRect/>
          </a:stretch>
        </p:blipFill>
        <p:spPr>
          <a:xfrm>
            <a:off x="6503850" y="192375"/>
            <a:ext cx="1240175" cy="1342875"/>
          </a:xfrm>
          <a:prstGeom prst="rect">
            <a:avLst/>
          </a:prstGeom>
          <a:noFill/>
          <a:ln>
            <a:noFill/>
          </a:ln>
        </p:spPr>
      </p:pic>
      <p:sp>
        <p:nvSpPr>
          <p:cNvPr id="154" name="Google Shape;154;p23"/>
          <p:cNvSpPr txBox="1"/>
          <p:nvPr/>
        </p:nvSpPr>
        <p:spPr>
          <a:xfrm>
            <a:off x="6359400" y="1501350"/>
            <a:ext cx="3544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pixabay.com</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3: Non-pharmaceutical interventions </a:t>
            </a:r>
            <a:endParaRPr/>
          </a:p>
        </p:txBody>
      </p:sp>
      <p:sp>
        <p:nvSpPr>
          <p:cNvPr id="160" name="Google Shape;160;p24"/>
          <p:cNvSpPr txBox="1"/>
          <p:nvPr>
            <p:ph idx="1" type="body"/>
          </p:nvPr>
        </p:nvSpPr>
        <p:spPr>
          <a:xfrm>
            <a:off x="311700" y="1152475"/>
            <a:ext cx="59241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There is growing anxiety that the outbreak will spread to Nirvana and cause an even bigger public health emergency among the older population. </a:t>
            </a:r>
            <a:endParaRPr/>
          </a:p>
          <a:p>
            <a:pPr indent="0" lvl="0" marL="0" rtl="0" algn="l">
              <a:spcBef>
                <a:spcPts val="1200"/>
              </a:spcBef>
              <a:spcAft>
                <a:spcPts val="0"/>
              </a:spcAft>
              <a:buNone/>
            </a:pPr>
            <a:r>
              <a:rPr lang="en"/>
              <a:t>Your colleagues seek your advice on non-pharmaceutical interventions that can be implemented to prevent the spread of the of the disease to Nirvana and beyond. </a:t>
            </a:r>
            <a:endParaRPr/>
          </a:p>
          <a:p>
            <a:pPr indent="-342900" lvl="0" marL="457200" rtl="0" algn="l">
              <a:spcBef>
                <a:spcPts val="1200"/>
              </a:spcBef>
              <a:spcAft>
                <a:spcPts val="0"/>
              </a:spcAft>
              <a:buSzPts val="1800"/>
              <a:buAutoNum type="alphaUcPeriod"/>
            </a:pPr>
            <a:r>
              <a:rPr lang="en"/>
              <a:t>What intervention(s) do you propose?</a:t>
            </a:r>
            <a:endParaRPr/>
          </a:p>
          <a:p>
            <a:pPr indent="-342900" lvl="0" marL="457200" rtl="0" algn="l">
              <a:spcBef>
                <a:spcPts val="0"/>
              </a:spcBef>
              <a:spcAft>
                <a:spcPts val="0"/>
              </a:spcAft>
              <a:buSzPts val="1800"/>
              <a:buAutoNum type="alphaUcPeriod"/>
            </a:pPr>
            <a:r>
              <a:rPr lang="en"/>
              <a:t>What are the advantages and disadvantages of your chosen strategy?</a:t>
            </a:r>
            <a:endParaRPr/>
          </a:p>
        </p:txBody>
      </p:sp>
      <p:pic>
        <p:nvPicPr>
          <p:cNvPr id="161" name="Google Shape;161;p24"/>
          <p:cNvPicPr preferRelativeResize="0"/>
          <p:nvPr/>
        </p:nvPicPr>
        <p:blipFill>
          <a:blip r:embed="rId3">
            <a:alphaModFix/>
          </a:blip>
          <a:stretch>
            <a:fillRect/>
          </a:stretch>
        </p:blipFill>
        <p:spPr>
          <a:xfrm>
            <a:off x="6432200" y="1580100"/>
            <a:ext cx="2343600" cy="234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3 responses</a:t>
            </a:r>
            <a:endParaRPr/>
          </a:p>
        </p:txBody>
      </p:sp>
      <p:sp>
        <p:nvSpPr>
          <p:cNvPr id="167" name="Google Shape;16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0200" lvl="0" marL="457200" rtl="0" algn="l">
              <a:lnSpc>
                <a:spcPct val="100000"/>
              </a:lnSpc>
              <a:spcBef>
                <a:spcPts val="0"/>
              </a:spcBef>
              <a:spcAft>
                <a:spcPts val="0"/>
              </a:spcAft>
              <a:buClr>
                <a:schemeClr val="dk1"/>
              </a:buClr>
              <a:buSzPts val="1600"/>
              <a:buChar char="●"/>
            </a:pPr>
            <a:r>
              <a:rPr lang="en" sz="1600">
                <a:solidFill>
                  <a:schemeClr val="dk1"/>
                </a:solidFill>
              </a:rPr>
              <a:t>Personal - handwashing, self-isolation, social distancing</a:t>
            </a:r>
            <a:endParaRPr sz="1600">
              <a:solidFill>
                <a:schemeClr val="dk1"/>
              </a:solidFill>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rPr>
              <a:t>Advantage: easy to implement</a:t>
            </a:r>
            <a:endParaRPr sz="1600">
              <a:solidFill>
                <a:schemeClr val="dk1"/>
              </a:solidFill>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rPr>
              <a:t>Disadvantage: relies on individuals remembering/deciding to do interventions</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Community - lockdowns / closures (of bars or schools), intervention at place in the bars like temperature checks, check for lesions etc. </a:t>
            </a:r>
            <a:endParaRPr sz="1600">
              <a:solidFill>
                <a:schemeClr val="dk1"/>
              </a:solidFill>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rPr>
              <a:t>Advantage: easier to enforce</a:t>
            </a:r>
            <a:endParaRPr sz="1600">
              <a:solidFill>
                <a:schemeClr val="dk1"/>
              </a:solidFill>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rPr>
              <a:t>Disadvantage: need buy-in from the bars/schools</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Environmental - disinfection of all surfaces</a:t>
            </a:r>
            <a:endParaRPr sz="1600">
              <a:solidFill>
                <a:schemeClr val="dk1"/>
              </a:solidFill>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rPr>
              <a:t>Advantage: Can be implemented without individual effort</a:t>
            </a:r>
            <a:endParaRPr sz="1600">
              <a:solidFill>
                <a:schemeClr val="dk1"/>
              </a:solidFill>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rPr>
              <a:t>Disadvantage: may not be as effective on its own (i.e. if there is transmission upon contact with an infected individual)</a:t>
            </a:r>
            <a:endParaRPr sz="1600">
              <a:solidFill>
                <a:schemeClr val="dk1"/>
              </a:solidFill>
            </a:endParaRPr>
          </a:p>
          <a:p>
            <a:pPr indent="0" lvl="0" marL="0" rtl="0" algn="l">
              <a:lnSpc>
                <a:spcPct val="100000"/>
              </a:lnSpc>
              <a:spcBef>
                <a:spcPts val="0"/>
              </a:spcBef>
              <a:spcAft>
                <a:spcPts val="0"/>
              </a:spcAft>
              <a:buNone/>
            </a:pPr>
            <a:r>
              <a:t/>
            </a:r>
            <a:endParaRPr sz="1600">
              <a:solidFill>
                <a:schemeClr val="dk1"/>
              </a:solidFill>
            </a:endParaRPr>
          </a:p>
          <a:p>
            <a:pPr indent="0" lvl="0" marL="0" rtl="0" algn="l">
              <a:lnSpc>
                <a:spcPct val="100000"/>
              </a:lnSpc>
              <a:spcBef>
                <a:spcPts val="0"/>
              </a:spcBef>
              <a:spcAft>
                <a:spcPts val="0"/>
              </a:spcAft>
              <a:buNone/>
            </a:pPr>
            <a:r>
              <a:rPr lang="en" sz="1600">
                <a:solidFill>
                  <a:schemeClr val="dk1"/>
                </a:solidFill>
              </a:rPr>
              <a:t>For more information, see: </a:t>
            </a:r>
            <a:r>
              <a:rPr lang="en" sz="1600" u="sng">
                <a:solidFill>
                  <a:srgbClr val="2200CC"/>
                </a:solidFill>
                <a:hlinkClick r:id="rId3">
                  <a:extLst>
                    <a:ext uri="{A12FA001-AC4F-418D-AE19-62706E023703}">
                      <ahyp:hlinkClr val="tx"/>
                    </a:ext>
                  </a:extLst>
                </a:hlinkClick>
              </a:rPr>
              <a:t>https://www.cdc.gov/nonpharmaceutical-interventions/index.html</a:t>
            </a:r>
            <a:endParaRPr sz="16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4: Social media</a:t>
            </a:r>
            <a:endParaRPr/>
          </a:p>
        </p:txBody>
      </p:sp>
      <p:sp>
        <p:nvSpPr>
          <p:cNvPr id="173" name="Google Shape;173;p26"/>
          <p:cNvSpPr txBox="1"/>
          <p:nvPr>
            <p:ph idx="1" type="body"/>
          </p:nvPr>
        </p:nvSpPr>
        <p:spPr>
          <a:xfrm>
            <a:off x="311700" y="1000075"/>
            <a:ext cx="5272200" cy="394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Quietly, local experts are worried that young people in a neighboring community are infected but not reporting. One of the local folks has a clever idea, instead of creating panic by screening people in neighboring towns, why don’t we track recent activity on social media to see if there are searches related to mink pox? Again, they turn to you for advice.</a:t>
            </a:r>
            <a:endParaRPr/>
          </a:p>
          <a:p>
            <a:pPr indent="-325755" lvl="0" marL="457200" rtl="0" algn="l">
              <a:spcBef>
                <a:spcPts val="1200"/>
              </a:spcBef>
              <a:spcAft>
                <a:spcPts val="0"/>
              </a:spcAft>
              <a:buSzPct val="100000"/>
              <a:buAutoNum type="alphaUcPeriod"/>
            </a:pPr>
            <a:r>
              <a:rPr lang="en"/>
              <a:t>Do you think that this approach is a good idea? Why or why not?</a:t>
            </a:r>
            <a:endParaRPr/>
          </a:p>
          <a:p>
            <a:pPr indent="-325755" lvl="0" marL="457200" rtl="0" algn="l">
              <a:spcBef>
                <a:spcPts val="0"/>
              </a:spcBef>
              <a:spcAft>
                <a:spcPts val="0"/>
              </a:spcAft>
              <a:buSzPct val="100000"/>
              <a:buAutoNum type="alphaUcPeriod"/>
            </a:pPr>
            <a:r>
              <a:rPr lang="en"/>
              <a:t>What websites should they consider in their search and why?</a:t>
            </a:r>
            <a:endParaRPr/>
          </a:p>
          <a:p>
            <a:pPr indent="-325755" lvl="0" marL="457200" rtl="0" algn="l">
              <a:spcBef>
                <a:spcPts val="0"/>
              </a:spcBef>
              <a:spcAft>
                <a:spcPts val="0"/>
              </a:spcAft>
              <a:buSzPct val="100000"/>
              <a:buAutoNum type="alphaUcPeriod"/>
            </a:pPr>
            <a:r>
              <a:rPr lang="en"/>
              <a:t>What are the ethical considerations of using this approach?</a:t>
            </a:r>
            <a:endParaRPr/>
          </a:p>
          <a:p>
            <a:pPr indent="-325755" lvl="0" marL="457200" rtl="0" algn="l">
              <a:spcBef>
                <a:spcPts val="0"/>
              </a:spcBef>
              <a:spcAft>
                <a:spcPts val="0"/>
              </a:spcAft>
              <a:buSzPct val="100000"/>
              <a:buAutoNum type="alphaUcPeriod"/>
            </a:pPr>
            <a:r>
              <a:rPr b="1" lang="en"/>
              <a:t>Bonus: </a:t>
            </a:r>
            <a:r>
              <a:rPr lang="en"/>
              <a:t>aside from social media, what are other ways to get information about how people are moving between the two communities? </a:t>
            </a:r>
            <a:endParaRPr/>
          </a:p>
        </p:txBody>
      </p:sp>
      <p:pic>
        <p:nvPicPr>
          <p:cNvPr id="174" name="Google Shape;174;p26"/>
          <p:cNvPicPr preferRelativeResize="0"/>
          <p:nvPr/>
        </p:nvPicPr>
        <p:blipFill>
          <a:blip r:embed="rId3">
            <a:alphaModFix/>
          </a:blip>
          <a:stretch>
            <a:fillRect/>
          </a:stretch>
        </p:blipFill>
        <p:spPr>
          <a:xfrm>
            <a:off x="5733050" y="1653950"/>
            <a:ext cx="3300525" cy="1833622"/>
          </a:xfrm>
          <a:prstGeom prst="rect">
            <a:avLst/>
          </a:prstGeom>
          <a:noFill/>
          <a:ln>
            <a:noFill/>
          </a:ln>
        </p:spPr>
      </p:pic>
      <p:sp>
        <p:nvSpPr>
          <p:cNvPr id="175" name="Google Shape;175;p26"/>
          <p:cNvSpPr txBox="1"/>
          <p:nvPr/>
        </p:nvSpPr>
        <p:spPr>
          <a:xfrm>
            <a:off x="5733050" y="3487572"/>
            <a:ext cx="2894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istock.com</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4 responses</a:t>
            </a:r>
            <a:endParaRPr/>
          </a:p>
        </p:txBody>
      </p:sp>
      <p:sp>
        <p:nvSpPr>
          <p:cNvPr id="181" name="Google Shape;18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chemeClr val="dk1"/>
              </a:buClr>
              <a:buSzPts val="1500"/>
              <a:buAutoNum type="alphaUcPeriod"/>
            </a:pPr>
            <a:r>
              <a:rPr lang="en" sz="1500">
                <a:solidFill>
                  <a:schemeClr val="dk1"/>
                </a:solidFill>
              </a:rPr>
              <a:t>Yes could be a good idea to leverage different data sources</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lang="en" sz="1500">
                <a:solidFill>
                  <a:schemeClr val="dk1"/>
                </a:solidFill>
              </a:rPr>
              <a:t>Can give an idea of interest and level of panic in the community</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lang="en" sz="1500">
                <a:solidFill>
                  <a:schemeClr val="dk1"/>
                </a:solidFill>
              </a:rPr>
              <a:t>Can give an idea of where the outbreak is more severe and where to target resources</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lang="en" sz="1500">
                <a:solidFill>
                  <a:schemeClr val="dk1"/>
                </a:solidFill>
              </a:rPr>
              <a:t>Could help with contact tracing and estimating disease trends</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lang="en" sz="1500">
                <a:solidFill>
                  <a:schemeClr val="dk1"/>
                </a:solidFill>
              </a:rPr>
              <a:t>Note that there could be biases, issues with misinformation, who has access to the websites</a:t>
            </a:r>
            <a:endParaRPr sz="1500">
              <a:solidFill>
                <a:schemeClr val="dk1"/>
              </a:solidFill>
            </a:endParaRPr>
          </a:p>
          <a:p>
            <a:pPr indent="-323850" lvl="0" marL="457200" rtl="0" algn="l">
              <a:lnSpc>
                <a:spcPct val="100000"/>
              </a:lnSpc>
              <a:spcBef>
                <a:spcPts val="0"/>
              </a:spcBef>
              <a:spcAft>
                <a:spcPts val="0"/>
              </a:spcAft>
              <a:buClr>
                <a:schemeClr val="dk1"/>
              </a:buClr>
              <a:buSzPts val="1500"/>
              <a:buAutoNum type="alphaUcPeriod"/>
            </a:pPr>
            <a:r>
              <a:rPr lang="en" sz="1500">
                <a:solidFill>
                  <a:schemeClr val="dk1"/>
                </a:solidFill>
              </a:rPr>
              <a:t>Google search data, google mobility reports, Facebook and Twitter/X, TikTok, other search engines (Amazon)</a:t>
            </a:r>
            <a:endParaRPr sz="1500">
              <a:solidFill>
                <a:schemeClr val="dk1"/>
              </a:solidFill>
            </a:endParaRPr>
          </a:p>
          <a:p>
            <a:pPr indent="-323850" lvl="0" marL="457200" rtl="0" algn="l">
              <a:lnSpc>
                <a:spcPct val="100000"/>
              </a:lnSpc>
              <a:spcBef>
                <a:spcPts val="0"/>
              </a:spcBef>
              <a:spcAft>
                <a:spcPts val="0"/>
              </a:spcAft>
              <a:buClr>
                <a:schemeClr val="dk1"/>
              </a:buClr>
              <a:buSzPts val="1500"/>
              <a:buAutoNum type="alphaUcPeriod"/>
            </a:pPr>
            <a:r>
              <a:rPr lang="en" sz="1500">
                <a:solidFill>
                  <a:schemeClr val="dk1"/>
                </a:solidFill>
              </a:rPr>
              <a:t>Privacy concerns</a:t>
            </a:r>
            <a:endParaRPr sz="1500">
              <a:solidFill>
                <a:schemeClr val="dk1"/>
              </a:solidFill>
            </a:endParaRPr>
          </a:p>
          <a:p>
            <a:pPr indent="-323850" lvl="0" marL="457200" rtl="0" algn="l">
              <a:lnSpc>
                <a:spcPct val="100000"/>
              </a:lnSpc>
              <a:spcBef>
                <a:spcPts val="0"/>
              </a:spcBef>
              <a:spcAft>
                <a:spcPts val="0"/>
              </a:spcAft>
              <a:buClr>
                <a:schemeClr val="dk1"/>
              </a:buClr>
              <a:buSzPts val="1500"/>
              <a:buAutoNum type="alphaUcPeriod"/>
            </a:pPr>
            <a:r>
              <a:rPr lang="en" sz="1500">
                <a:solidFill>
                  <a:schemeClr val="dk1"/>
                </a:solidFill>
              </a:rPr>
              <a:t>Survey data (self-reported)</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u="sng">
                <a:solidFill>
                  <a:srgbClr val="2200CC"/>
                </a:solidFill>
                <a:hlinkClick r:id="rId3">
                  <a:extLst>
                    <a:ext uri="{A12FA001-AC4F-418D-AE19-62706E023703}">
                      <ahyp:hlinkClr val="tx"/>
                    </a:ext>
                  </a:extLst>
                </a:hlinkClick>
              </a:rPr>
              <a:t>https://cos.northeastern.edu/people/mauricio-santillana/</a:t>
            </a:r>
            <a:r>
              <a:rPr lang="en" sz="1500">
                <a:solidFill>
                  <a:schemeClr val="dk1"/>
                </a:solidFill>
              </a:rPr>
              <a:t>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u="sng">
                <a:solidFill>
                  <a:srgbClr val="2200CC"/>
                </a:solidFill>
                <a:hlinkClick r:id="rId4">
                  <a:extLst>
                    <a:ext uri="{A12FA001-AC4F-418D-AE19-62706E023703}">
                      <ahyp:hlinkClr val="tx"/>
                    </a:ext>
                  </a:extLst>
                </a:hlinkClick>
              </a:rPr>
              <a:t>https://cos.northeastern.edu/news/can-digital-traces-from-internet-searches-and-social-media-predict-outbreaks-of-covid-19/</a:t>
            </a:r>
            <a:r>
              <a:rPr lang="en" sz="1500">
                <a:solidFill>
                  <a:schemeClr val="dk1"/>
                </a:solidFill>
              </a:rPr>
              <a:t>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u="sng">
                <a:solidFill>
                  <a:srgbClr val="2200CC"/>
                </a:solidFill>
                <a:hlinkClick r:id="rId5">
                  <a:extLst>
                    <a:ext uri="{A12FA001-AC4F-418D-AE19-62706E023703}">
                      <ahyp:hlinkClr val="tx"/>
                    </a:ext>
                  </a:extLst>
                </a:hlinkClick>
              </a:rPr>
              <a:t>https://www-science-org.ezp-prod1.hul.harvard.edu/doi/10.1126/sciadv.abd6989</a:t>
            </a:r>
            <a:r>
              <a:rPr lang="en" sz="1500">
                <a:solidFill>
                  <a:schemeClr val="dk1"/>
                </a:solidFill>
              </a:rPr>
              <a:t> </a:t>
            </a:r>
            <a:endParaRPr sz="1500">
              <a:solidFill>
                <a:schemeClr val="dk1"/>
              </a:solidFill>
            </a:endParaRPr>
          </a:p>
          <a:p>
            <a:pPr indent="0" lvl="0" marL="0" rtl="0" algn="l">
              <a:spcBef>
                <a:spcPts val="0"/>
              </a:spcBef>
              <a:spcAft>
                <a:spcPts val="1200"/>
              </a:spcAft>
              <a:buNone/>
            </a:pPr>
            <a:r>
              <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187" name="Google Shape;18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Madikay Senghore</a:t>
            </a:r>
            <a:endParaRPr/>
          </a:p>
          <a:p>
            <a:pPr indent="-342900" lvl="0" marL="457200" rtl="0" algn="l">
              <a:spcBef>
                <a:spcPts val="0"/>
              </a:spcBef>
              <a:spcAft>
                <a:spcPts val="0"/>
              </a:spcAft>
              <a:buSzPts val="1800"/>
              <a:buChar char="●"/>
            </a:pPr>
            <a:r>
              <a:rPr lang="en"/>
              <a:t>Sylvia Ofori</a:t>
            </a:r>
            <a:endParaRPr/>
          </a:p>
          <a:p>
            <a:pPr indent="-342900" lvl="0" marL="457200" rtl="0" algn="l">
              <a:spcBef>
                <a:spcPts val="0"/>
              </a:spcBef>
              <a:spcAft>
                <a:spcPts val="0"/>
              </a:spcAft>
              <a:buSzPts val="1800"/>
              <a:buChar char="●"/>
            </a:pPr>
            <a:r>
              <a:rPr lang="en"/>
              <a:t>Madeline Kline</a:t>
            </a:r>
            <a:endParaRPr/>
          </a:p>
          <a:p>
            <a:pPr indent="-342900" lvl="0" marL="457200" rtl="0" algn="l">
              <a:spcBef>
                <a:spcPts val="0"/>
              </a:spcBef>
              <a:spcAft>
                <a:spcPts val="0"/>
              </a:spcAft>
              <a:buSzPts val="1800"/>
              <a:buChar char="●"/>
            </a:pPr>
            <a:r>
              <a:rPr lang="en"/>
              <a:t>QinQin Yu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a:t>
            </a:r>
            <a:endParaRPr/>
          </a:p>
        </p:txBody>
      </p:sp>
      <p:sp>
        <p:nvSpPr>
          <p:cNvPr id="61" name="Google Shape;61;p1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Kabuka, a quiet suburban town, has been rocked by a sudden outbreak of mink pox.</a:t>
            </a:r>
            <a:endParaRPr/>
          </a:p>
          <a:p>
            <a:pPr indent="-334327" lvl="0" marL="457200" rtl="0" algn="l">
              <a:spcBef>
                <a:spcPts val="0"/>
              </a:spcBef>
              <a:spcAft>
                <a:spcPts val="0"/>
              </a:spcAft>
              <a:buSzPct val="100000"/>
              <a:buChar char="●"/>
            </a:pPr>
            <a:r>
              <a:rPr lang="en"/>
              <a:t>There is full blown panic in the town, everyone is freaking out, businesses are being disrupted and people are afraid to send their children to school.</a:t>
            </a:r>
            <a:endParaRPr/>
          </a:p>
          <a:p>
            <a:pPr indent="-334327" lvl="0" marL="457200" rtl="0" algn="l">
              <a:spcBef>
                <a:spcPts val="0"/>
              </a:spcBef>
              <a:spcAft>
                <a:spcPts val="0"/>
              </a:spcAft>
              <a:buSzPct val="100000"/>
              <a:buChar char="●"/>
            </a:pPr>
            <a:r>
              <a:rPr lang="en"/>
              <a:t>You have been called in as a team of public health experts to contain the outbreak</a:t>
            </a:r>
            <a:endParaRPr/>
          </a:p>
          <a:p>
            <a:pPr indent="-334327" lvl="0" marL="457200" rtl="0" algn="l">
              <a:spcBef>
                <a:spcPts val="0"/>
              </a:spcBef>
              <a:spcAft>
                <a:spcPts val="0"/>
              </a:spcAft>
              <a:buSzPct val="100000"/>
              <a:buChar char="●"/>
            </a:pPr>
            <a:r>
              <a:rPr lang="en"/>
              <a:t>You will discuss questions in groups and report back to the public health agency</a:t>
            </a:r>
            <a:endParaRPr/>
          </a:p>
        </p:txBody>
      </p:sp>
      <p:pic>
        <p:nvPicPr>
          <p:cNvPr id="62" name="Google Shape;62;p14"/>
          <p:cNvPicPr preferRelativeResize="0"/>
          <p:nvPr/>
        </p:nvPicPr>
        <p:blipFill>
          <a:blip r:embed="rId3">
            <a:alphaModFix/>
          </a:blip>
          <a:stretch>
            <a:fillRect/>
          </a:stretch>
        </p:blipFill>
        <p:spPr>
          <a:xfrm>
            <a:off x="4834094" y="1226569"/>
            <a:ext cx="3897751" cy="2191050"/>
          </a:xfrm>
          <a:prstGeom prst="rect">
            <a:avLst/>
          </a:prstGeom>
          <a:noFill/>
          <a:ln>
            <a:noFill/>
          </a:ln>
        </p:spPr>
      </p:pic>
      <p:sp>
        <p:nvSpPr>
          <p:cNvPr id="63" name="Google Shape;63;p14"/>
          <p:cNvSpPr txBox="1"/>
          <p:nvPr/>
        </p:nvSpPr>
        <p:spPr>
          <a:xfrm>
            <a:off x="7166450" y="3417625"/>
            <a:ext cx="156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moneyweek.com</a:t>
            </a:r>
            <a:endParaRPr sz="900"/>
          </a:p>
        </p:txBody>
      </p:sp>
      <p:sp>
        <p:nvSpPr>
          <p:cNvPr id="64" name="Google Shape;64;p14"/>
          <p:cNvSpPr txBox="1"/>
          <p:nvPr/>
        </p:nvSpPr>
        <p:spPr>
          <a:xfrm>
            <a:off x="4317250" y="3792225"/>
            <a:ext cx="4760700" cy="1108200"/>
          </a:xfrm>
          <a:prstGeom prst="rect">
            <a:avLst/>
          </a:prstGeom>
          <a:solidFill>
            <a:srgbClr val="CFE2F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Handout with the information in this presentation: </a:t>
            </a:r>
            <a:r>
              <a:rPr b="1" lang="en" sz="2000"/>
              <a:t>https://tinyurl.com/outbreak-scenario</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Logistics</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AutoNum type="arabicPeriod"/>
            </a:pPr>
            <a:r>
              <a:rPr lang="en"/>
              <a:t>In your teams you will discuss 4 questions and report back to the local public health agency </a:t>
            </a:r>
            <a:endParaRPr/>
          </a:p>
          <a:p>
            <a:pPr indent="-342900" lvl="0" marL="457200" rtl="0" algn="l">
              <a:lnSpc>
                <a:spcPct val="150000"/>
              </a:lnSpc>
              <a:spcBef>
                <a:spcPts val="0"/>
              </a:spcBef>
              <a:spcAft>
                <a:spcPts val="0"/>
              </a:spcAft>
              <a:buSzPts val="1800"/>
              <a:buAutoNum type="arabicPeriod"/>
            </a:pPr>
            <a:r>
              <a:rPr lang="en"/>
              <a:t>You have 5 minutes to discuss each question amongst your team.</a:t>
            </a:r>
            <a:endParaRPr/>
          </a:p>
          <a:p>
            <a:pPr indent="-342900" lvl="0" marL="457200" rtl="0" algn="l">
              <a:lnSpc>
                <a:spcPct val="150000"/>
              </a:lnSpc>
              <a:spcBef>
                <a:spcPts val="0"/>
              </a:spcBef>
              <a:spcAft>
                <a:spcPts val="0"/>
              </a:spcAft>
              <a:buSzPts val="1800"/>
              <a:buAutoNum type="arabicPeriod"/>
            </a:pPr>
            <a:r>
              <a:rPr lang="en"/>
              <a:t>Appoint a reporter to give your feedback</a:t>
            </a:r>
            <a:endParaRPr/>
          </a:p>
          <a:p>
            <a:pPr indent="-317500" lvl="1" marL="914400" rtl="0" algn="l">
              <a:lnSpc>
                <a:spcPct val="150000"/>
              </a:lnSpc>
              <a:spcBef>
                <a:spcPts val="0"/>
              </a:spcBef>
              <a:spcAft>
                <a:spcPts val="0"/>
              </a:spcAft>
              <a:buSzPts val="1400"/>
              <a:buAutoNum type="alphaLcPeriod"/>
            </a:pPr>
            <a:r>
              <a:rPr lang="en"/>
              <a:t>Each time you report, nominate a new reporter</a:t>
            </a:r>
            <a:endParaRPr/>
          </a:p>
          <a:p>
            <a:pPr indent="-342900" lvl="0" marL="457200" rtl="0" algn="l">
              <a:lnSpc>
                <a:spcPct val="150000"/>
              </a:lnSpc>
              <a:spcBef>
                <a:spcPts val="0"/>
              </a:spcBef>
              <a:spcAft>
                <a:spcPts val="0"/>
              </a:spcAft>
              <a:buSzPts val="1800"/>
              <a:buAutoNum type="arabicPeriod"/>
            </a:pPr>
            <a:r>
              <a:rPr lang="en"/>
              <a:t>For each question, we will have 3 groups share. </a:t>
            </a:r>
            <a:endParaRPr/>
          </a:p>
          <a:p>
            <a:pPr indent="-342900" lvl="0" marL="457200" rtl="0" algn="l">
              <a:lnSpc>
                <a:spcPct val="150000"/>
              </a:lnSpc>
              <a:spcBef>
                <a:spcPts val="0"/>
              </a:spcBef>
              <a:spcAft>
                <a:spcPts val="0"/>
              </a:spcAft>
              <a:buSzPts val="1800"/>
              <a:buAutoNum type="arabicPeriod"/>
            </a:pPr>
            <a:r>
              <a:rPr lang="en"/>
              <a:t>Each group will each have 2 minutes to share</a:t>
            </a:r>
            <a:endParaRPr/>
          </a:p>
          <a:p>
            <a:pPr indent="-342900" lvl="0" marL="457200" rtl="0" algn="l">
              <a:lnSpc>
                <a:spcPct val="150000"/>
              </a:lnSpc>
              <a:spcBef>
                <a:spcPts val="0"/>
              </a:spcBef>
              <a:spcAft>
                <a:spcPts val="0"/>
              </a:spcAft>
              <a:buSzPts val="1800"/>
              <a:buAutoNum type="arabicPeriod"/>
            </a:pPr>
            <a:r>
              <a:rPr lang="en"/>
              <a:t>Then we will have a 5 minute whole group discussion.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guidelines</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Listen respectfully, without interrupting.</a:t>
            </a:r>
            <a:endParaRPr sz="1600">
              <a:solidFill>
                <a:srgbClr val="58595B"/>
              </a:solidFill>
              <a:highlight>
                <a:srgbClr val="FFFFFF"/>
              </a:highlight>
            </a:endParaRPr>
          </a:p>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Listen actively and with an ear to understanding others’ views. (Don’t just think about what you are going to say while someone else is talking.)</a:t>
            </a:r>
            <a:endParaRPr sz="1600">
              <a:solidFill>
                <a:srgbClr val="58595B"/>
              </a:solidFill>
              <a:highlight>
                <a:srgbClr val="FFFFFF"/>
              </a:highlight>
            </a:endParaRPr>
          </a:p>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Criticize ideas, not individuals. We all can learn something from each other, even if your views don’t necessarily align.</a:t>
            </a:r>
            <a:endParaRPr sz="1600">
              <a:solidFill>
                <a:srgbClr val="58595B"/>
              </a:solidFill>
              <a:highlight>
                <a:srgbClr val="FFFFFF"/>
              </a:highlight>
            </a:endParaRPr>
          </a:p>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Avoid blame, speculation, and inflammatory language.</a:t>
            </a:r>
            <a:endParaRPr sz="1600">
              <a:solidFill>
                <a:srgbClr val="58595B"/>
              </a:solidFill>
              <a:highlight>
                <a:srgbClr val="FFFFFF"/>
              </a:highlight>
            </a:endParaRPr>
          </a:p>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Allow everyone the chance to speak.</a:t>
            </a:r>
            <a:endParaRPr sz="1600">
              <a:solidFill>
                <a:srgbClr val="58595B"/>
              </a:solidFill>
              <a:highlight>
                <a:srgbClr val="FFFFFF"/>
              </a:highlight>
            </a:endParaRPr>
          </a:p>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Avoid assumptions about any member of the class or generalizations about social groups. Do not ask individuals to speak for their (perceived) social group.</a:t>
            </a:r>
            <a:endParaRPr sz="1600">
              <a:solidFill>
                <a:srgbClr val="58595B"/>
              </a:solidFill>
              <a:highlight>
                <a:srgbClr val="FFFFFF"/>
              </a:highlight>
            </a:endParaRPr>
          </a:p>
          <a:p>
            <a:pPr indent="-330200" lvl="0" marL="457200" rtl="0" algn="l">
              <a:spcBef>
                <a:spcPts val="0"/>
              </a:spcBef>
              <a:spcAft>
                <a:spcPts val="0"/>
              </a:spcAft>
              <a:buClr>
                <a:srgbClr val="58595B"/>
              </a:buClr>
              <a:buSzPts val="1600"/>
              <a:buChar char="●"/>
            </a:pPr>
            <a:r>
              <a:rPr lang="en" sz="1600">
                <a:solidFill>
                  <a:srgbClr val="58595B"/>
                </a:solidFill>
                <a:highlight>
                  <a:srgbClr val="FFFFFF"/>
                </a:highlight>
              </a:rPr>
              <a:t>We are accountable for our words and their impact.</a:t>
            </a:r>
            <a:endParaRPr sz="1600">
              <a:solidFill>
                <a:srgbClr val="58595B"/>
              </a:solidFill>
              <a:highlight>
                <a:srgbClr val="FFFFFF"/>
              </a:highlight>
            </a:endParaRPr>
          </a:p>
          <a:p>
            <a:pPr indent="0" lvl="0" marL="0" rtl="0" algn="l">
              <a:spcBef>
                <a:spcPts val="1200"/>
              </a:spcBef>
              <a:spcAft>
                <a:spcPts val="1200"/>
              </a:spcAft>
              <a:buNone/>
            </a:pPr>
            <a:r>
              <a:rPr lang="en" sz="1600">
                <a:solidFill>
                  <a:srgbClr val="58595B"/>
                </a:solidFill>
                <a:highlight>
                  <a:srgbClr val="FFFFFF"/>
                </a:highlight>
              </a:rPr>
              <a:t>Taken</a:t>
            </a:r>
            <a:r>
              <a:rPr lang="en" sz="1600">
                <a:solidFill>
                  <a:srgbClr val="58595B"/>
                </a:solidFill>
                <a:highlight>
                  <a:srgbClr val="FFFFFF"/>
                </a:highlight>
              </a:rPr>
              <a:t> from: </a:t>
            </a:r>
            <a:r>
              <a:rPr lang="en" sz="1600" u="sng">
                <a:solidFill>
                  <a:schemeClr val="hlink"/>
                </a:solidFill>
                <a:highlight>
                  <a:srgbClr val="FFFFFF"/>
                </a:highlight>
                <a:hlinkClick r:id="rId3"/>
              </a:rPr>
              <a:t>https://tll.mit.edu/teaching-resources/inclusive-classroom/discussion-guidelines/</a:t>
            </a:r>
            <a:r>
              <a:rPr lang="en" sz="1600">
                <a:solidFill>
                  <a:srgbClr val="58595B"/>
                </a:solidFill>
                <a:highlight>
                  <a:srgbClr val="FFFFFF"/>
                </a:highlight>
              </a:rPr>
              <a:t> </a:t>
            </a:r>
            <a:endParaRPr sz="1600">
              <a:solidFill>
                <a:srgbClr val="58595B"/>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Mink pox in Kabuka</a:t>
            </a:r>
            <a:endParaRPr/>
          </a:p>
        </p:txBody>
      </p:sp>
      <p:sp>
        <p:nvSpPr>
          <p:cNvPr id="82" name="Google Shape;82;p17"/>
          <p:cNvSpPr txBox="1"/>
          <p:nvPr>
            <p:ph idx="1" type="body"/>
          </p:nvPr>
        </p:nvSpPr>
        <p:spPr>
          <a:xfrm>
            <a:off x="311700" y="1152475"/>
            <a:ext cx="5753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Kabuka’s population: </a:t>
            </a:r>
            <a:endParaRPr/>
          </a:p>
          <a:p>
            <a:pPr indent="-317500" lvl="1" marL="914400" rtl="0" algn="l">
              <a:spcBef>
                <a:spcPts val="0"/>
              </a:spcBef>
              <a:spcAft>
                <a:spcPts val="0"/>
              </a:spcAft>
              <a:buSzPts val="1400"/>
              <a:buChar char="○"/>
            </a:pPr>
            <a:r>
              <a:rPr lang="en"/>
              <a:t>Primarily young and healthy</a:t>
            </a:r>
            <a:endParaRPr/>
          </a:p>
          <a:p>
            <a:pPr indent="-342900" lvl="0" marL="457200" rtl="0" algn="l">
              <a:spcBef>
                <a:spcPts val="0"/>
              </a:spcBef>
              <a:spcAft>
                <a:spcPts val="0"/>
              </a:spcAft>
              <a:buSzPts val="1800"/>
              <a:buChar char="●"/>
            </a:pPr>
            <a:r>
              <a:rPr lang="en"/>
              <a:t>Mink pox: </a:t>
            </a:r>
            <a:endParaRPr/>
          </a:p>
          <a:p>
            <a:pPr indent="-317500" lvl="1" marL="914400" rtl="0" algn="l">
              <a:spcBef>
                <a:spcPts val="0"/>
              </a:spcBef>
              <a:spcAft>
                <a:spcPts val="0"/>
              </a:spcAft>
              <a:buSzPts val="1400"/>
              <a:buChar char="○"/>
            </a:pPr>
            <a:r>
              <a:rPr lang="en"/>
              <a:t>Typically not lethal among younger people</a:t>
            </a:r>
            <a:endParaRPr/>
          </a:p>
          <a:p>
            <a:pPr indent="-317500" lvl="1" marL="914400" rtl="0" algn="l">
              <a:spcBef>
                <a:spcPts val="0"/>
              </a:spcBef>
              <a:spcAft>
                <a:spcPts val="0"/>
              </a:spcAft>
              <a:buSzPts val="1400"/>
              <a:buChar char="○"/>
            </a:pPr>
            <a:r>
              <a:rPr lang="en"/>
              <a:t>Causes serious illness in older people</a:t>
            </a:r>
            <a:endParaRPr/>
          </a:p>
          <a:p>
            <a:pPr indent="-317500" lvl="1" marL="914400" rtl="0" algn="l">
              <a:spcBef>
                <a:spcPts val="0"/>
              </a:spcBef>
              <a:spcAft>
                <a:spcPts val="0"/>
              </a:spcAft>
              <a:buSzPts val="1400"/>
              <a:buChar char="○"/>
            </a:pPr>
            <a:r>
              <a:rPr lang="en"/>
              <a:t>Causes small pimples that are filled with contagious pus that cause the disease to spread from person to person</a:t>
            </a:r>
            <a:endParaRPr/>
          </a:p>
          <a:p>
            <a:pPr indent="-317500" lvl="1" marL="914400" rtl="0" algn="l">
              <a:spcBef>
                <a:spcPts val="0"/>
              </a:spcBef>
              <a:spcAft>
                <a:spcPts val="0"/>
              </a:spcAft>
              <a:buSzPts val="1400"/>
              <a:buChar char="○"/>
            </a:pPr>
            <a:r>
              <a:rPr lang="en"/>
              <a:t>Pimples leave a scar when dried, which locals call “spot-face”</a:t>
            </a:r>
            <a:endParaRPr/>
          </a:p>
          <a:p>
            <a:pPr indent="-317500" lvl="2" marL="1371600" rtl="0" algn="l">
              <a:spcBef>
                <a:spcPts val="0"/>
              </a:spcBef>
              <a:spcAft>
                <a:spcPts val="0"/>
              </a:spcAft>
              <a:buSzPts val="1400"/>
              <a:buChar char="■"/>
            </a:pPr>
            <a:r>
              <a:rPr lang="en"/>
              <a:t>Kabukans are </a:t>
            </a:r>
            <a:r>
              <a:rPr lang="en"/>
              <a:t>extremely</a:t>
            </a:r>
            <a:r>
              <a:rPr lang="en"/>
              <a:t> conscious about their image, and the thought of having scars on their faces is really scaring people.</a:t>
            </a:r>
            <a:endParaRPr/>
          </a:p>
        </p:txBody>
      </p:sp>
      <p:pic>
        <p:nvPicPr>
          <p:cNvPr id="83" name="Google Shape;83;p17"/>
          <p:cNvPicPr preferRelativeResize="0"/>
          <p:nvPr/>
        </p:nvPicPr>
        <p:blipFill>
          <a:blip r:embed="rId3">
            <a:alphaModFix/>
          </a:blip>
          <a:stretch>
            <a:fillRect/>
          </a:stretch>
        </p:blipFill>
        <p:spPr>
          <a:xfrm>
            <a:off x="6316926" y="819975"/>
            <a:ext cx="2221750" cy="3368003"/>
          </a:xfrm>
          <a:prstGeom prst="rect">
            <a:avLst/>
          </a:prstGeom>
          <a:noFill/>
          <a:ln>
            <a:noFill/>
          </a:ln>
        </p:spPr>
      </p:pic>
      <p:sp>
        <p:nvSpPr>
          <p:cNvPr id="84" name="Google Shape;84;p17"/>
          <p:cNvSpPr txBox="1"/>
          <p:nvPr/>
        </p:nvSpPr>
        <p:spPr>
          <a:xfrm>
            <a:off x="6316925" y="4187975"/>
            <a:ext cx="156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Wikimedia</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1: Surveillance</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t>
            </a:r>
            <a:r>
              <a:rPr lang="en"/>
              <a:t>he local agency wants to set up a surveillance system to start to understand who is infecting whom and some of the factors that are placing individuals at risk of mink pox. </a:t>
            </a:r>
            <a:endParaRPr/>
          </a:p>
          <a:p>
            <a:pPr indent="0" lvl="0" marL="0" rtl="0" algn="l">
              <a:spcBef>
                <a:spcPts val="1200"/>
              </a:spcBef>
              <a:spcAft>
                <a:spcPts val="0"/>
              </a:spcAft>
              <a:buNone/>
            </a:pPr>
            <a:r>
              <a:rPr lang="en"/>
              <a:t>They come to you for advice on what data they should collect to aid their surveillance. </a:t>
            </a:r>
            <a:endParaRPr/>
          </a:p>
          <a:p>
            <a:pPr indent="0" lvl="0" marL="0" rtl="0" algn="l">
              <a:spcBef>
                <a:spcPts val="1200"/>
              </a:spcBef>
              <a:spcAft>
                <a:spcPts val="1200"/>
              </a:spcAft>
              <a:buNone/>
            </a:pPr>
            <a:r>
              <a:rPr lang="en"/>
              <a:t>What additional information would you like to know to set up an outbreak surveillance system?</a:t>
            </a:r>
            <a:endParaRPr/>
          </a:p>
        </p:txBody>
      </p:sp>
      <p:pic>
        <p:nvPicPr>
          <p:cNvPr id="91" name="Google Shape;91;p18"/>
          <p:cNvPicPr preferRelativeResize="0"/>
          <p:nvPr/>
        </p:nvPicPr>
        <p:blipFill>
          <a:blip r:embed="rId3">
            <a:alphaModFix/>
          </a:blip>
          <a:stretch>
            <a:fillRect/>
          </a:stretch>
        </p:blipFill>
        <p:spPr>
          <a:xfrm>
            <a:off x="6594869" y="3581350"/>
            <a:ext cx="1628275" cy="130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347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1 responses</a:t>
            </a:r>
            <a:endParaRPr/>
          </a:p>
        </p:txBody>
      </p:sp>
      <p:sp>
        <p:nvSpPr>
          <p:cNvPr id="97" name="Google Shape;97;p19"/>
          <p:cNvSpPr txBox="1"/>
          <p:nvPr>
            <p:ph idx="1" type="body"/>
          </p:nvPr>
        </p:nvSpPr>
        <p:spPr>
          <a:xfrm>
            <a:off x="311700" y="9198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Data to collect</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Number of cases over time, by demographic group</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Close contacts of cases</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Serology to determine immunity in the population</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Pathogen genomic sequencing data</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Wastewater data of the concentration of the pathogen genetic material over time</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Additional information that we would like to know</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What kind of pathogen is it (viral/bacterial/fungal/parasite)?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Do we have a diagnostic test?</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Have there been similar outbreaks in the past?</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What resources for infection control / lab capacity do they have?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Is there an animal reservoir?</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For more information, see: </a:t>
            </a:r>
            <a:r>
              <a:rPr lang="en" sz="1600" u="sng">
                <a:solidFill>
                  <a:srgbClr val="2200CC"/>
                </a:solidFill>
                <a:hlinkClick r:id="rId3">
                  <a:extLst>
                    <a:ext uri="{A12FA001-AC4F-418D-AE19-62706E023703}">
                      <ahyp:hlinkClr val="tx"/>
                    </a:ext>
                  </a:extLst>
                </a:hlinkClick>
              </a:rPr>
              <a:t>https://archive.cdc.gov/#/details?archive_url=https://archive.cdc.gov/www_cdc_gov/csels/dsepd/ss1978/lesson6/section2.html</a:t>
            </a:r>
            <a:r>
              <a:rPr lang="en" sz="1600">
                <a:solidFill>
                  <a:schemeClr val="dk1"/>
                </a:solidFill>
              </a:rPr>
              <a:t> </a:t>
            </a:r>
            <a:endParaRPr sz="1600">
              <a:solidFill>
                <a:schemeClr val="dk1"/>
              </a:solidFill>
            </a:endParaRPr>
          </a:p>
          <a:p>
            <a:pPr indent="0" lvl="0" marL="0" rtl="0" algn="l">
              <a:spcBef>
                <a:spcPts val="0"/>
              </a:spcBef>
              <a:spcAft>
                <a:spcPts val="120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Briefing by local public health officials</a:t>
            </a:r>
            <a:endParaRPr/>
          </a:p>
        </p:txBody>
      </p:sp>
      <p:sp>
        <p:nvSpPr>
          <p:cNvPr id="103" name="Google Shape;103;p20"/>
          <p:cNvSpPr txBox="1"/>
          <p:nvPr>
            <p:ph idx="1" type="body"/>
          </p:nvPr>
        </p:nvSpPr>
        <p:spPr>
          <a:xfrm>
            <a:off x="311700" y="1152475"/>
            <a:ext cx="4899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Outbreak started ~4 weeks ago</a:t>
            </a:r>
            <a:endParaRPr/>
          </a:p>
          <a:p>
            <a:pPr indent="-342900" lvl="0" marL="457200" rtl="0" algn="l">
              <a:spcBef>
                <a:spcPts val="0"/>
              </a:spcBef>
              <a:spcAft>
                <a:spcPts val="0"/>
              </a:spcAft>
              <a:buSzPts val="1800"/>
              <a:buChar char="●"/>
            </a:pPr>
            <a:r>
              <a:rPr lang="en"/>
              <a:t>The number of new causes is increasing every week</a:t>
            </a:r>
            <a:endParaRPr/>
          </a:p>
          <a:p>
            <a:pPr indent="-342900" lvl="0" marL="457200" rtl="0" algn="l">
              <a:spcBef>
                <a:spcPts val="0"/>
              </a:spcBef>
              <a:spcAft>
                <a:spcPts val="0"/>
              </a:spcAft>
              <a:buSzPts val="1800"/>
              <a:buChar char="●"/>
            </a:pPr>
            <a:r>
              <a:rPr lang="en"/>
              <a:t>On average, patients carry the infectious pimples for approximately 10 days</a:t>
            </a:r>
            <a:endParaRPr/>
          </a:p>
          <a:p>
            <a:pPr indent="-342900" lvl="0" marL="457200" rtl="0" algn="l">
              <a:spcBef>
                <a:spcPts val="0"/>
              </a:spcBef>
              <a:spcAft>
                <a:spcPts val="0"/>
              </a:spcAft>
              <a:buSzPts val="1800"/>
              <a:buChar char="●"/>
            </a:pPr>
            <a:r>
              <a:rPr lang="en"/>
              <a:t>On average, every infected individual is transmitting to two new individuals (R</a:t>
            </a:r>
            <a:r>
              <a:rPr baseline="-25000" lang="en"/>
              <a:t>0</a:t>
            </a:r>
            <a:r>
              <a:rPr lang="en"/>
              <a:t> = 2)</a:t>
            </a:r>
            <a:endParaRPr/>
          </a:p>
          <a:p>
            <a:pPr indent="-342900" lvl="0" marL="457200" rtl="0" algn="l">
              <a:spcBef>
                <a:spcPts val="0"/>
              </a:spcBef>
              <a:spcAft>
                <a:spcPts val="0"/>
              </a:spcAft>
              <a:buSzPts val="1800"/>
              <a:buChar char="●"/>
            </a:pPr>
            <a:r>
              <a:rPr lang="en"/>
              <a:t>Once individuals recover from mink pox, they cannot be reinfected</a:t>
            </a:r>
            <a:endParaRPr/>
          </a:p>
        </p:txBody>
      </p:sp>
      <p:pic>
        <p:nvPicPr>
          <p:cNvPr id="104" name="Google Shape;104;p20"/>
          <p:cNvPicPr preferRelativeResize="0"/>
          <p:nvPr/>
        </p:nvPicPr>
        <p:blipFill>
          <a:blip r:embed="rId3">
            <a:alphaModFix/>
          </a:blip>
          <a:stretch>
            <a:fillRect/>
          </a:stretch>
        </p:blipFill>
        <p:spPr>
          <a:xfrm>
            <a:off x="5310552" y="1782274"/>
            <a:ext cx="3439575" cy="2066875"/>
          </a:xfrm>
          <a:prstGeom prst="rect">
            <a:avLst/>
          </a:prstGeom>
          <a:noFill/>
          <a:ln>
            <a:noFill/>
          </a:ln>
        </p:spPr>
      </p:pic>
      <p:sp>
        <p:nvSpPr>
          <p:cNvPr id="105" name="Google Shape;105;p20"/>
          <p:cNvSpPr txBox="1"/>
          <p:nvPr/>
        </p:nvSpPr>
        <p:spPr>
          <a:xfrm>
            <a:off x="5310550" y="384915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a:t>
            </a:r>
            <a:r>
              <a:rPr lang="en" sz="900"/>
              <a:t>publichealth.jhu.edu</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2: Mathematical modeling</a:t>
            </a:r>
            <a:endParaRPr/>
          </a:p>
        </p:txBody>
      </p:sp>
      <p:sp>
        <p:nvSpPr>
          <p:cNvPr id="111" name="Google Shape;111;p21"/>
          <p:cNvSpPr txBox="1"/>
          <p:nvPr>
            <p:ph idx="1" type="body"/>
          </p:nvPr>
        </p:nvSpPr>
        <p:spPr>
          <a:xfrm>
            <a:off x="311700" y="1017725"/>
            <a:ext cx="8520600" cy="38487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lang="en"/>
              <a:t>The local officials would like to know what to expect if this outbreak continues without any intervention. You and your colleagues decide to employ a standard SIR model to demonstrate this. However, you need to define two important parameters beta (β) and gamma (Ɣ). Remember: R</a:t>
            </a:r>
            <a:r>
              <a:rPr baseline="-25000" lang="en"/>
              <a:t>0</a:t>
            </a:r>
            <a:r>
              <a:rPr lang="en"/>
              <a:t>= β/Ɣ.</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34327" lvl="0" marL="457200" rtl="0" algn="l">
              <a:lnSpc>
                <a:spcPct val="100000"/>
              </a:lnSpc>
              <a:spcBef>
                <a:spcPts val="0"/>
              </a:spcBef>
              <a:spcAft>
                <a:spcPts val="0"/>
              </a:spcAft>
              <a:buSzPct val="100000"/>
              <a:buAutoNum type="alphaUcPeriod"/>
            </a:pPr>
            <a:r>
              <a:rPr lang="en"/>
              <a:t>Justify to your colleagues why an SIR model is appropriate in this context!</a:t>
            </a:r>
            <a:endParaRPr/>
          </a:p>
          <a:p>
            <a:pPr indent="-334327" lvl="0" marL="457200" rtl="0" algn="l">
              <a:lnSpc>
                <a:spcPct val="100000"/>
              </a:lnSpc>
              <a:spcBef>
                <a:spcPts val="0"/>
              </a:spcBef>
              <a:spcAft>
                <a:spcPts val="0"/>
              </a:spcAft>
              <a:buSzPct val="100000"/>
              <a:buAutoNum type="alphaUcPeriod"/>
            </a:pPr>
            <a:r>
              <a:rPr lang="en"/>
              <a:t>Calculate the values for beta and gamma, based on the summary provided by the local public health officials</a:t>
            </a:r>
            <a:endParaRPr/>
          </a:p>
          <a:p>
            <a:pPr indent="-334327" lvl="0" marL="457200" rtl="0" algn="l">
              <a:lnSpc>
                <a:spcPct val="100000"/>
              </a:lnSpc>
              <a:spcBef>
                <a:spcPts val="0"/>
              </a:spcBef>
              <a:spcAft>
                <a:spcPts val="0"/>
              </a:spcAft>
              <a:buSzPct val="100000"/>
              <a:buAutoNum type="alphaUcPeriod"/>
            </a:pPr>
            <a:r>
              <a:rPr b="1" lang="en"/>
              <a:t>Bonus question</a:t>
            </a:r>
            <a:r>
              <a:rPr lang="en"/>
              <a:t>: How would you incorporate differences between young and old people into the SIR model? Try to draw a diagram of a compartmental model.</a:t>
            </a:r>
            <a:endParaRPr/>
          </a:p>
        </p:txBody>
      </p:sp>
      <p:pic>
        <p:nvPicPr>
          <p:cNvPr id="112" name="Google Shape;112;p21"/>
          <p:cNvPicPr preferRelativeResize="0"/>
          <p:nvPr/>
        </p:nvPicPr>
        <p:blipFill>
          <a:blip r:embed="rId3">
            <a:alphaModFix/>
          </a:blip>
          <a:stretch>
            <a:fillRect/>
          </a:stretch>
        </p:blipFill>
        <p:spPr>
          <a:xfrm>
            <a:off x="2253825" y="2154050"/>
            <a:ext cx="4152900" cy="1181100"/>
          </a:xfrm>
          <a:prstGeom prst="rect">
            <a:avLst/>
          </a:prstGeom>
          <a:noFill/>
          <a:ln>
            <a:noFill/>
          </a:ln>
        </p:spPr>
      </p:pic>
      <p:sp>
        <p:nvSpPr>
          <p:cNvPr id="113" name="Google Shape;113;p21"/>
          <p:cNvSpPr txBox="1"/>
          <p:nvPr/>
        </p:nvSpPr>
        <p:spPr>
          <a:xfrm>
            <a:off x="3361375" y="2295450"/>
            <a:ext cx="3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N</a:t>
            </a:r>
            <a:endParaRPr i="1"/>
          </a:p>
        </p:txBody>
      </p:sp>
      <p:cxnSp>
        <p:nvCxnSpPr>
          <p:cNvPr id="114" name="Google Shape;114;p21"/>
          <p:cNvCxnSpPr/>
          <p:nvPr/>
        </p:nvCxnSpPr>
        <p:spPr>
          <a:xfrm>
            <a:off x="3361375" y="2419350"/>
            <a:ext cx="326400" cy="0"/>
          </a:xfrm>
          <a:prstGeom prst="straightConnector1">
            <a:avLst/>
          </a:prstGeom>
          <a:noFill/>
          <a:ln cap="flat" cmpd="sng" w="9525">
            <a:solidFill>
              <a:schemeClr val="dk2"/>
            </a:solidFill>
            <a:prstDash val="solid"/>
            <a:round/>
            <a:headEnd len="med" w="med" type="none"/>
            <a:tailEnd len="med" w="med" type="none"/>
          </a:ln>
        </p:spPr>
      </p:cxnSp>
      <p:sp>
        <p:nvSpPr>
          <p:cNvPr id="115" name="Google Shape;115;p21"/>
          <p:cNvSpPr/>
          <p:nvPr/>
        </p:nvSpPr>
        <p:spPr>
          <a:xfrm>
            <a:off x="3555625" y="2306776"/>
            <a:ext cx="736950" cy="329550"/>
          </a:xfrm>
          <a:custGeom>
            <a:rect b="b" l="l" r="r" t="t"/>
            <a:pathLst>
              <a:path extrusionOk="0" h="13182" w="29478">
                <a:moveTo>
                  <a:pt x="29478" y="7712"/>
                </a:moveTo>
                <a:cubicBezTo>
                  <a:pt x="26946" y="6446"/>
                  <a:pt x="19196" y="-798"/>
                  <a:pt x="14283" y="114"/>
                </a:cubicBezTo>
                <a:cubicBezTo>
                  <a:pt x="9370" y="1026"/>
                  <a:pt x="2381" y="11004"/>
                  <a:pt x="0" y="13182"/>
                </a:cubicBezTo>
              </a:path>
            </a:pathLst>
          </a:custGeom>
          <a:noFill/>
          <a:ln cap="flat" cmpd="sng" w="9525">
            <a:solidFill>
              <a:schemeClr val="dk2"/>
            </a:solidFill>
            <a:prstDash val="dash"/>
            <a:round/>
            <a:headEnd len="med" w="med" type="none"/>
            <a:tailEnd len="med" w="med" type="stealth"/>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