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8" roundtripDataSignature="AMtx7mjelpQcH2w7cz5rgarjYXdkmy8A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38" Type="http://customschemas.google.com/relationships/presentationmetadata" Target="meta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twitter.com/jameshay218/status/1242935875719303169" TargetMode="Externa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0eb5c7277e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" name="Google Shape;117;g10eb5c7277e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4" name="Google Shape;19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0" name="Google Shape;20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efade477fe_1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g1efade477fe_1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Imperial example is an estimate. Vaccine rollout time is a forecast. Oxford model shows scenarios.</a:t>
            </a:r>
            <a:endParaRPr/>
          </a:p>
        </p:txBody>
      </p:sp>
      <p:sp>
        <p:nvSpPr>
          <p:cNvPr id="214" name="Google Shape;214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8fb6108294fb1ce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g58fb6108294fb1ce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1" name="Google Shape;221;g58fb6108294fb1ce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3" name="Google Shape;23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" name="Google Shape;12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https://twitter.com/AdamJKucharski/status/1242569554171179008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https://twitter.com/jameshay218/status/1242935875719303169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Say we don’t know what an estimate/parameter for certain – how can we explore eventualities depending on different assumptions?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 assumption for one setting might not hold for another</a:t>
            </a:r>
            <a:endParaRPr/>
          </a:p>
        </p:txBody>
      </p:sp>
      <p:sp>
        <p:nvSpPr>
          <p:cNvPr id="241" name="Google Shape;241;p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0f3070232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7" name="Google Shape;247;g10f30702320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0" name="Google Shape;26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https://twitter.com/AdamJKucharski/status/1242569554171179008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https://twitter.com/jameshay218/status/1242935875719303169</a:t>
            </a:r>
            <a:endParaRPr/>
          </a:p>
        </p:txBody>
      </p:sp>
      <p:sp>
        <p:nvSpPr>
          <p:cNvPr id="268" name="Google Shape;268;p4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ae4f3ea1d3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9" name="Google Shape;279;gae4f3ea1d3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8" name="Google Shape;288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4" name="Google Shape;294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0" name="Google Shape;300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6" name="Google Shape;306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2" name="Google Shape;312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“Fermi problems”—physicist Enrico Fermi known for good approximate calculations without data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Range of estimates in the order of 100-billion fold difference, but still useful to formalize thinking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" name="Google Shape;12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8" name="Google Shape;318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4" name="Google Shape;324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0" name="Google Shape;330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7" name="Google Shape;33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&lt;&lt; Ask for suggestions &gt;&gt;</a:t>
            </a:r>
            <a:endParaRPr/>
          </a:p>
        </p:txBody>
      </p:sp>
      <p:sp>
        <p:nvSpPr>
          <p:cNvPr id="136" name="Google Shape;136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Philosophical – when does it become a full model? 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2540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All models are wrong anyway…</a:t>
            </a:r>
            <a:endParaRPr/>
          </a:p>
        </p:txBody>
      </p:sp>
      <p:sp>
        <p:nvSpPr>
          <p:cNvPr id="142" name="Google Shape;142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0f21090130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Philosophical – when does it become a full model? 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2540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All models are wrong anyway…</a:t>
            </a:r>
            <a:endParaRPr/>
          </a:p>
        </p:txBody>
      </p:sp>
      <p:sp>
        <p:nvSpPr>
          <p:cNvPr id="148" name="Google Shape;148;g10f21090130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&#10;&#10;Description automatically generated" id="16" name="Google Shape;1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3752" y="5982491"/>
            <a:ext cx="2540495" cy="70498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0B8BE"/>
              </a:buClr>
              <a:buSzPts val="2400"/>
              <a:buNone/>
              <a:defRPr sz="2400">
                <a:solidFill>
                  <a:srgbClr val="B0B8B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cxnSp>
        <p:nvCxnSpPr>
          <p:cNvPr id="19" name="Google Shape;19;p19"/>
          <p:cNvCxnSpPr/>
          <p:nvPr/>
        </p:nvCxnSpPr>
        <p:spPr>
          <a:xfrm>
            <a:off x="0" y="23813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BE273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" name="Google Shape;2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68503" y="102139"/>
            <a:ext cx="3019424" cy="4998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21" name="Google Shape;2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0967" y="163596"/>
            <a:ext cx="734127" cy="212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3" name="Google Shape;103;p28"/>
          <p:cNvCxnSpPr/>
          <p:nvPr/>
        </p:nvCxnSpPr>
        <p:spPr>
          <a:xfrm>
            <a:off x="0" y="23813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BE273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" name="Google Shape;104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72650" y="100041"/>
            <a:ext cx="2305050" cy="381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013" y="167967"/>
            <a:ext cx="4317766" cy="146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2" name="Google Shape;112;p29"/>
          <p:cNvCxnSpPr/>
          <p:nvPr/>
        </p:nvCxnSpPr>
        <p:spPr>
          <a:xfrm>
            <a:off x="0" y="23813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BE273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3" name="Google Shape;113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72650" y="100041"/>
            <a:ext cx="2305050" cy="381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013" y="167967"/>
            <a:ext cx="4317766" cy="146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8" name="Google Shape;28;p20"/>
          <p:cNvCxnSpPr/>
          <p:nvPr/>
        </p:nvCxnSpPr>
        <p:spPr>
          <a:xfrm>
            <a:off x="0" y="23813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BE273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9" name="Google Shape;2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72650" y="100041"/>
            <a:ext cx="2305050" cy="381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013" y="167967"/>
            <a:ext cx="4317766" cy="146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4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8" name="Google Shape;38;p49"/>
          <p:cNvCxnSpPr/>
          <p:nvPr/>
        </p:nvCxnSpPr>
        <p:spPr>
          <a:xfrm>
            <a:off x="0" y="23813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BE273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" name="Google Shape;39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72650" y="100041"/>
            <a:ext cx="2305050" cy="381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013" y="167967"/>
            <a:ext cx="4317766" cy="146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4" name="Google Shape;44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7" name="Google Shape;47;p22"/>
          <p:cNvCxnSpPr/>
          <p:nvPr/>
        </p:nvCxnSpPr>
        <p:spPr>
          <a:xfrm>
            <a:off x="0" y="23813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BE273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8" name="Google Shape;4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72650" y="100041"/>
            <a:ext cx="2305050" cy="381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013" y="167967"/>
            <a:ext cx="4317766" cy="146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2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2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2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9" name="Google Shape;59;p23"/>
          <p:cNvCxnSpPr/>
          <p:nvPr/>
        </p:nvCxnSpPr>
        <p:spPr>
          <a:xfrm>
            <a:off x="0" y="23813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BE273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" name="Google Shape;60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72650" y="100041"/>
            <a:ext cx="2305050" cy="381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013" y="167967"/>
            <a:ext cx="4317766" cy="146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7" name="Google Shape;67;p24"/>
          <p:cNvCxnSpPr/>
          <p:nvPr/>
        </p:nvCxnSpPr>
        <p:spPr>
          <a:xfrm>
            <a:off x="0" y="23813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BE273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" name="Google Shape;68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72650" y="100041"/>
            <a:ext cx="2305050" cy="381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013" y="167967"/>
            <a:ext cx="4317766" cy="146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4" name="Google Shape;74;p25"/>
          <p:cNvCxnSpPr/>
          <p:nvPr/>
        </p:nvCxnSpPr>
        <p:spPr>
          <a:xfrm>
            <a:off x="0" y="23813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BE273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" name="Google Shape;75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72650" y="100041"/>
            <a:ext cx="2305050" cy="381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013" y="167967"/>
            <a:ext cx="4317766" cy="146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0" name="Google Shape;80;p2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1" name="Google Shape;8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4" name="Google Shape;84;p26"/>
          <p:cNvCxnSpPr/>
          <p:nvPr/>
        </p:nvCxnSpPr>
        <p:spPr>
          <a:xfrm>
            <a:off x="0" y="23813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BE273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" name="Google Shape;85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72650" y="100041"/>
            <a:ext cx="2305050" cy="381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013" y="167967"/>
            <a:ext cx="4317766" cy="146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2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1" name="Google Shape;91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4" name="Google Shape;94;p27"/>
          <p:cNvCxnSpPr/>
          <p:nvPr/>
        </p:nvCxnSpPr>
        <p:spPr>
          <a:xfrm>
            <a:off x="0" y="23813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BE273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" name="Google Shape;95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72650" y="100041"/>
            <a:ext cx="2305050" cy="381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013" y="167967"/>
            <a:ext cx="4317766" cy="146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tinyurl.com/4df9eeb8" TargetMode="External"/><Relationship Id="rId4" Type="http://schemas.openxmlformats.org/officeDocument/2006/relationships/hyperlink" Target="https://tinyurl.com/yr8949dv" TargetMode="External"/><Relationship Id="rId5" Type="http://schemas.openxmlformats.org/officeDocument/2006/relationships/hyperlink" Target="https://tinyurl.com/3exwpv9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Relationship Id="rId4" Type="http://schemas.openxmlformats.org/officeDocument/2006/relationships/image" Target="../media/image17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png"/><Relationship Id="rId4" Type="http://schemas.openxmlformats.org/officeDocument/2006/relationships/image" Target="../media/image25.png"/><Relationship Id="rId5" Type="http://schemas.openxmlformats.org/officeDocument/2006/relationships/image" Target="../media/image19.png"/><Relationship Id="rId6" Type="http://schemas.openxmlformats.org/officeDocument/2006/relationships/image" Target="../media/image29.png"/><Relationship Id="rId7" Type="http://schemas.openxmlformats.org/officeDocument/2006/relationships/image" Target="../media/image2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Relationship Id="rId4" Type="http://schemas.openxmlformats.org/officeDocument/2006/relationships/image" Target="../media/image2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7.png"/><Relationship Id="rId4" Type="http://schemas.openxmlformats.org/officeDocument/2006/relationships/image" Target="../media/image3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8.png"/><Relationship Id="rId4" Type="http://schemas.openxmlformats.org/officeDocument/2006/relationships/image" Target="../media/image30.png"/><Relationship Id="rId5" Type="http://schemas.openxmlformats.org/officeDocument/2006/relationships/image" Target="../media/image3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8.png"/><Relationship Id="rId4" Type="http://schemas.openxmlformats.org/officeDocument/2006/relationships/image" Target="../media/image30.png"/><Relationship Id="rId5" Type="http://schemas.openxmlformats.org/officeDocument/2006/relationships/image" Target="../media/image3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7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0eb5c7277e_0_6"/>
          <p:cNvSpPr txBox="1"/>
          <p:nvPr>
            <p:ph type="ctrTitle"/>
          </p:nvPr>
        </p:nvSpPr>
        <p:spPr>
          <a:xfrm>
            <a:off x="859899" y="1122363"/>
            <a:ext cx="98082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 sz="4800"/>
              <a:t>Back-of-the-envelope calculations</a:t>
            </a:r>
            <a:endParaRPr/>
          </a:p>
        </p:txBody>
      </p:sp>
      <p:sp>
        <p:nvSpPr>
          <p:cNvPr id="120" name="Google Shape;120;g10eb5c7277e_0_6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0B8BE"/>
              </a:buClr>
              <a:buSzPts val="2400"/>
              <a:buNone/>
            </a:pPr>
            <a:r>
              <a:rPr lang="en-US"/>
              <a:t>Christopher Boyer, </a:t>
            </a:r>
            <a:r>
              <a:rPr lang="en-US"/>
              <a:t>Emmanuelle </a:t>
            </a:r>
            <a:r>
              <a:rPr lang="en-US"/>
              <a:t>Dankwa, </a:t>
            </a:r>
            <a:r>
              <a:rPr lang="en-US"/>
              <a:t>Katherine Jia 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0B8BE"/>
              </a:buClr>
              <a:buSzPts val="2400"/>
              <a:buNone/>
            </a:pPr>
            <a:r>
              <a:rPr lang="en-US"/>
              <a:t>March 5, 2024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R Exercise – SARS-CoV-2 infections in Brazil</a:t>
            </a:r>
            <a:endParaRPr/>
          </a:p>
        </p:txBody>
      </p:sp>
      <p:sp>
        <p:nvSpPr>
          <p:cNvPr id="179" name="Google Shape;179;p3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Question: </a:t>
            </a:r>
            <a:r>
              <a:rPr lang="en-US">
                <a:solidFill>
                  <a:srgbClr val="FF0000"/>
                </a:solidFill>
              </a:rPr>
              <a:t>what is the true incidence of infection in Brazil?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Reason: </a:t>
            </a:r>
            <a:r>
              <a:rPr lang="en-US">
                <a:solidFill>
                  <a:srgbClr val="FF0000"/>
                </a:solidFill>
              </a:rPr>
              <a:t>testing capacity/criteria has changed over time, so case counts are not reliable on their own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Data: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Precision: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Assumptions: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R Exercise – SARS-CoV-2 infections in Brazil</a:t>
            </a:r>
            <a:endParaRPr/>
          </a:p>
        </p:txBody>
      </p:sp>
      <p:sp>
        <p:nvSpPr>
          <p:cNvPr id="185" name="Google Shape;185;p3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Question: </a:t>
            </a:r>
            <a:r>
              <a:rPr lang="en-US">
                <a:solidFill>
                  <a:srgbClr val="FF0000"/>
                </a:solidFill>
              </a:rPr>
              <a:t>what is the true incidence of infection in Brazil?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Reason: </a:t>
            </a:r>
            <a:r>
              <a:rPr lang="en-US">
                <a:solidFill>
                  <a:srgbClr val="FF0000"/>
                </a:solidFill>
              </a:rPr>
              <a:t>testing capacity/criteria has changed over time, so case counts are not reliable on their own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Data: </a:t>
            </a:r>
            <a:r>
              <a:rPr lang="en-US">
                <a:solidFill>
                  <a:srgbClr val="FF0000"/>
                </a:solidFill>
              </a:rPr>
              <a:t>we have number of deaths, which are more reliable because </a:t>
            </a:r>
            <a:r>
              <a:rPr b="1" lang="en-US">
                <a:solidFill>
                  <a:srgbClr val="FF0000"/>
                </a:solidFill>
              </a:rPr>
              <a:t>the infection-fatality ratio (IFR) should not change (much)</a:t>
            </a:r>
            <a:r>
              <a:rPr lang="en-US">
                <a:solidFill>
                  <a:srgbClr val="FF0000"/>
                </a:solidFill>
              </a:rPr>
              <a:t>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Precision: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Assumptions: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R Exercise – SARS-CoV-2 infections in Brazil</a:t>
            </a:r>
            <a:endParaRPr/>
          </a:p>
        </p:txBody>
      </p:sp>
      <p:sp>
        <p:nvSpPr>
          <p:cNvPr id="191" name="Google Shape;191;p3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Question: </a:t>
            </a:r>
            <a:r>
              <a:rPr lang="en-US">
                <a:solidFill>
                  <a:srgbClr val="FF0000"/>
                </a:solidFill>
              </a:rPr>
              <a:t>what is the true incidence of infection in Brazil?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Reason: </a:t>
            </a:r>
            <a:r>
              <a:rPr lang="en-US">
                <a:solidFill>
                  <a:srgbClr val="FF0000"/>
                </a:solidFill>
              </a:rPr>
              <a:t>testing capacity/criteria has changed over time, so case counts are not reliable on their own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Data: </a:t>
            </a:r>
            <a:r>
              <a:rPr lang="en-US">
                <a:solidFill>
                  <a:srgbClr val="FF0000"/>
                </a:solidFill>
              </a:rPr>
              <a:t>we have number of deaths, which are more reliable because </a:t>
            </a:r>
            <a:r>
              <a:rPr b="1" lang="en-US">
                <a:solidFill>
                  <a:srgbClr val="FF0000"/>
                </a:solidFill>
              </a:rPr>
              <a:t>the IFR should not change (much)</a:t>
            </a:r>
            <a:r>
              <a:rPr lang="en-US">
                <a:solidFill>
                  <a:srgbClr val="FF0000"/>
                </a:solidFill>
              </a:rPr>
              <a:t>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Precision: </a:t>
            </a:r>
            <a:r>
              <a:rPr lang="en-US">
                <a:solidFill>
                  <a:srgbClr val="FF0000"/>
                </a:solidFill>
              </a:rPr>
              <a:t>aim for +/- 10%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Assumptions: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R Exercise – SARS-CoV-2 infections in Brazil</a:t>
            </a:r>
            <a:endParaRPr/>
          </a:p>
        </p:txBody>
      </p:sp>
      <p:sp>
        <p:nvSpPr>
          <p:cNvPr id="197" name="Google Shape;197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Question: </a:t>
            </a:r>
            <a:r>
              <a:rPr lang="en-US">
                <a:solidFill>
                  <a:srgbClr val="FF0000"/>
                </a:solidFill>
              </a:rPr>
              <a:t>what is the true incidence of infection in Brazil?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Reason: </a:t>
            </a:r>
            <a:r>
              <a:rPr lang="en-US">
                <a:solidFill>
                  <a:srgbClr val="FF0000"/>
                </a:solidFill>
              </a:rPr>
              <a:t>testing capacity/criteria has changed over time, so case counts are not reliable on their own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Data: </a:t>
            </a:r>
            <a:r>
              <a:rPr lang="en-US">
                <a:solidFill>
                  <a:srgbClr val="FF0000"/>
                </a:solidFill>
              </a:rPr>
              <a:t>we have number of deaths, which are more reliable because </a:t>
            </a:r>
            <a:r>
              <a:rPr b="1" lang="en-US">
                <a:solidFill>
                  <a:srgbClr val="FF0000"/>
                </a:solidFill>
              </a:rPr>
              <a:t>the IFR should not change (much)</a:t>
            </a:r>
            <a:r>
              <a:rPr lang="en-US">
                <a:solidFill>
                  <a:srgbClr val="FF0000"/>
                </a:solidFill>
              </a:rPr>
              <a:t>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Precision: </a:t>
            </a:r>
            <a:r>
              <a:rPr lang="en-US">
                <a:solidFill>
                  <a:srgbClr val="FF0000"/>
                </a:solidFill>
              </a:rPr>
              <a:t>aim for +/- 10%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Assumptions: </a:t>
            </a:r>
            <a:r>
              <a:rPr lang="en-US">
                <a:solidFill>
                  <a:srgbClr val="FF0000"/>
                </a:solidFill>
              </a:rPr>
              <a:t>the IFR from other studies, info about reporting deaths</a:t>
            </a:r>
            <a:endParaRPr/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R Exercise – SARS-CoV-2 infections in Brazil</a:t>
            </a:r>
            <a:endParaRPr/>
          </a:p>
        </p:txBody>
      </p:sp>
      <p:pic>
        <p:nvPicPr>
          <p:cNvPr descr="Figure thumbnail gr1" id="203" name="Google Shape;20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4262" y="1741763"/>
            <a:ext cx="6503475" cy="453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9"/>
          <p:cNvSpPr txBox="1"/>
          <p:nvPr/>
        </p:nvSpPr>
        <p:spPr>
          <a:xfrm>
            <a:off x="838200" y="6323325"/>
            <a:ext cx="9098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505050"/>
                </a:solidFill>
                <a:latin typeface="Arial"/>
                <a:ea typeface="Arial"/>
                <a:cs typeface="Arial"/>
                <a:sym typeface="Arial"/>
              </a:rPr>
              <a:t>CBD 2017 Influenza Collaborators</a:t>
            </a:r>
            <a:r>
              <a:rPr b="0" i="1" lang="en-US" sz="1400" u="none" cap="none" strike="noStrike">
                <a:solidFill>
                  <a:srgbClr val="505050"/>
                </a:solidFill>
                <a:latin typeface="Arial"/>
                <a:ea typeface="Arial"/>
                <a:cs typeface="Arial"/>
                <a:sym typeface="Arial"/>
              </a:rPr>
              <a:t>, Lancet Respiratory Medicine</a:t>
            </a:r>
            <a:r>
              <a:rPr b="0" i="0" lang="en-US" sz="1400" u="none" cap="none" strike="noStrike">
                <a:solidFill>
                  <a:srgbClr val="505050"/>
                </a:solidFill>
                <a:latin typeface="Arial"/>
                <a:ea typeface="Arial"/>
                <a:cs typeface="Arial"/>
                <a:sym typeface="Arial"/>
              </a:rPr>
              <a:t>, 2018 (7);1:69-89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efade477fe_1_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20 minutes group discussion</a:t>
            </a:r>
            <a:endParaRPr/>
          </a:p>
        </p:txBody>
      </p:sp>
      <p:sp>
        <p:nvSpPr>
          <p:cNvPr id="210" name="Google Shape;210;g1efade477fe_1_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R Exercise – SARS-CoV-2 infections in Brazil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217" name="Google Shape;217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Approximate</a:t>
            </a:r>
            <a:r>
              <a:rPr lang="en-US"/>
              <a:t> answers – be ready to discard!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Think about the </a:t>
            </a:r>
            <a:r>
              <a:rPr b="1" lang="en-US"/>
              <a:t>objective</a:t>
            </a:r>
            <a:r>
              <a:rPr lang="en-US"/>
              <a:t> – is the approach suitable?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Question </a:t>
            </a:r>
            <a:r>
              <a:rPr lang="en-US"/>
              <a:t>assumptions – how could this be wrong?</a:t>
            </a:r>
            <a:endParaRPr b="1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Do not be scared of </a:t>
            </a:r>
            <a:r>
              <a:rPr b="1" lang="en-US"/>
              <a:t>uncertainty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8fb6108294fb1ce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Credit </a:t>
            </a:r>
            <a:endParaRPr/>
          </a:p>
        </p:txBody>
      </p:sp>
      <p:sp>
        <p:nvSpPr>
          <p:cNvPr id="224" name="Google Shape;224;g58fb6108294fb1ce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Slides and originally developed by James A Hay and Alice Arcury-Quandt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Unused</a:t>
            </a:r>
            <a:endParaRPr/>
          </a:p>
        </p:txBody>
      </p:sp>
      <p:sp>
        <p:nvSpPr>
          <p:cNvPr id="230" name="Google Shape;230;p3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Exercise debrief</a:t>
            </a:r>
            <a:endParaRPr/>
          </a:p>
        </p:txBody>
      </p:sp>
      <p:sp>
        <p:nvSpPr>
          <p:cNvPr id="236" name="Google Shape;236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What answer do we get?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Other interesting observations?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Can we verify?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Where might we be wrong?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Death reporting may also change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IFR may change based on shifting care quality/hospital capacity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37" name="Google Shape;237;p10"/>
          <p:cNvSpPr txBox="1"/>
          <p:nvPr/>
        </p:nvSpPr>
        <p:spPr>
          <a:xfrm>
            <a:off x="608703" y="5587113"/>
            <a:ext cx="113361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Useful references: </a:t>
            </a:r>
            <a:r>
              <a:rPr b="0" i="0" lang="en-US" sz="2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https://tinyurl.com/4df9eeb8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b="0" i="0" lang="en-US" sz="2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https://tinyurl.com/yr8949dv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b="0" i="0" lang="en-US" sz="2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https://tinyurl.com/3exwpv9s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Learning objectives</a:t>
            </a:r>
            <a:endParaRPr/>
          </a:p>
        </p:txBody>
      </p:sp>
      <p:sp>
        <p:nvSpPr>
          <p:cNvPr id="126" name="Google Shape;126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Define what a back-of-the-envelope calculation is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Consider when and why these calculations are appropriate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Apply this understanding to a case study – backcalculating SARS-CoV-2 infections from reported deaths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Dangers of back-of-the-envelope</a:t>
            </a:r>
            <a:endParaRPr/>
          </a:p>
        </p:txBody>
      </p:sp>
      <p:sp>
        <p:nvSpPr>
          <p:cNvPr id="244" name="Google Shape;244;p15"/>
          <p:cNvSpPr txBox="1"/>
          <p:nvPr>
            <p:ph idx="1" type="body"/>
          </p:nvPr>
        </p:nvSpPr>
        <p:spPr>
          <a:xfrm>
            <a:off x="838200" y="1613674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Why do we need to be careful?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/>
              <a:t>Scenarios: </a:t>
            </a:r>
            <a:r>
              <a:rPr lang="en-US"/>
              <a:t>under these assumptions, what happens/happened?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/>
              <a:t>Forecasts: </a:t>
            </a:r>
            <a:r>
              <a:rPr lang="en-US"/>
              <a:t>what do we think </a:t>
            </a:r>
            <a:r>
              <a:rPr i="1" lang="en-US"/>
              <a:t>will</a:t>
            </a:r>
            <a:r>
              <a:rPr lang="en-US"/>
              <a:t> happen?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1800"/>
              </a:spcBef>
              <a:spcAft>
                <a:spcPts val="1200"/>
              </a:spcAft>
              <a:buClr>
                <a:schemeClr val="dk1"/>
              </a:buClr>
              <a:buSzPts val="2400"/>
              <a:buChar char="•"/>
            </a:pPr>
            <a:r>
              <a:rPr b="1" lang="en-US"/>
              <a:t>Estimates: </a:t>
            </a:r>
            <a:r>
              <a:rPr lang="en-US"/>
              <a:t>what do we think this parameter/statistic is?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0f30702320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COVID-19 examples</a:t>
            </a:r>
            <a:endParaRPr/>
          </a:p>
        </p:txBody>
      </p:sp>
      <p:pic>
        <p:nvPicPr>
          <p:cNvPr id="250" name="Google Shape;250;g10f30702320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215" y="1438723"/>
            <a:ext cx="7429500" cy="18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g10f30702320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58602" y="1340662"/>
            <a:ext cx="2896170" cy="2519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g10f30702320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26589" y="3920615"/>
            <a:ext cx="3360194" cy="1622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g10f30702320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2230" y="3603178"/>
            <a:ext cx="5007302" cy="1802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g10f30702320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21890" y="4399337"/>
            <a:ext cx="3756891" cy="2015212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g10f30702320_0_0"/>
          <p:cNvSpPr txBox="1"/>
          <p:nvPr/>
        </p:nvSpPr>
        <p:spPr>
          <a:xfrm>
            <a:off x="4704682" y="1298575"/>
            <a:ext cx="2424900" cy="48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Scenario</a:t>
            </a:r>
            <a:endParaRPr b="1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g10f30702320_0_0"/>
          <p:cNvSpPr txBox="1"/>
          <p:nvPr/>
        </p:nvSpPr>
        <p:spPr>
          <a:xfrm>
            <a:off x="5418507" y="3959650"/>
            <a:ext cx="2424900" cy="48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Estimate</a:t>
            </a:r>
            <a:endParaRPr b="1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g10f30702320_0_0"/>
          <p:cNvSpPr txBox="1"/>
          <p:nvPr/>
        </p:nvSpPr>
        <p:spPr>
          <a:xfrm>
            <a:off x="8970445" y="811375"/>
            <a:ext cx="2424900" cy="48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Forecast</a:t>
            </a:r>
            <a:endParaRPr b="1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Summary on COVID-19 testing</a:t>
            </a:r>
            <a:endParaRPr/>
          </a:p>
        </p:txBody>
      </p:sp>
      <p:sp>
        <p:nvSpPr>
          <p:cNvPr id="263" name="Google Shape;263;p16"/>
          <p:cNvSpPr txBox="1"/>
          <p:nvPr>
            <p:ph idx="1" type="body"/>
          </p:nvPr>
        </p:nvSpPr>
        <p:spPr>
          <a:xfrm>
            <a:off x="838200" y="1825625"/>
            <a:ext cx="5295900" cy="43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Case study on the limits of data</a:t>
            </a:r>
            <a:endParaRPr/>
          </a:p>
          <a:p>
            <a:pPr indent="-2540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Only as many cases as we test</a:t>
            </a:r>
            <a:endParaRPr b="1"/>
          </a:p>
          <a:p>
            <a:pPr indent="-2540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Sensitivity (how many of the real infections do we detect)</a:t>
            </a:r>
            <a:endParaRPr/>
          </a:p>
          <a:p>
            <a:pPr indent="-2540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Specificity (how many detected infections aren’t real)</a:t>
            </a:r>
            <a:endParaRPr/>
          </a:p>
          <a:p>
            <a:pPr indent="-2540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Changes over time and by location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“Test positivity”</a:t>
            </a:r>
            <a:endParaRPr/>
          </a:p>
          <a:p>
            <a:pPr indent="0" lvl="0" marL="1143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64" name="Google Shape;26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100" y="2408338"/>
            <a:ext cx="5824851" cy="3186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Dangers of back-of-the-envelope</a:t>
            </a:r>
            <a:endParaRPr/>
          </a:p>
        </p:txBody>
      </p:sp>
      <p:sp>
        <p:nvSpPr>
          <p:cNvPr id="271" name="Google Shape;271;p40"/>
          <p:cNvSpPr txBox="1"/>
          <p:nvPr>
            <p:ph idx="1" type="body"/>
          </p:nvPr>
        </p:nvSpPr>
        <p:spPr>
          <a:xfrm>
            <a:off x="838200" y="161367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How far should we take them?</a:t>
            </a:r>
            <a:endParaRPr/>
          </a:p>
        </p:txBody>
      </p:sp>
      <p:pic>
        <p:nvPicPr>
          <p:cNvPr id="272" name="Google Shape;272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59707" y="2624145"/>
            <a:ext cx="4178243" cy="1609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40"/>
          <p:cNvPicPr preferRelativeResize="0"/>
          <p:nvPr/>
        </p:nvPicPr>
        <p:blipFill rotWithShape="1">
          <a:blip r:embed="rId4">
            <a:alphaModFix/>
          </a:blip>
          <a:srcRect b="0" l="0" r="0" t="55678"/>
          <a:stretch/>
        </p:blipFill>
        <p:spPr>
          <a:xfrm>
            <a:off x="7359707" y="4233854"/>
            <a:ext cx="3999611" cy="89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3576" y="2465136"/>
            <a:ext cx="2704092" cy="313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12359" y="2650917"/>
            <a:ext cx="3042657" cy="163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4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790567" y="4496888"/>
            <a:ext cx="3218567" cy="1239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gae4f3ea1d3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4950" y="626241"/>
            <a:ext cx="9413223" cy="28027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2" name="Google Shape;282;gae4f3ea1d3_0_6"/>
          <p:cNvGrpSpPr/>
          <p:nvPr/>
        </p:nvGrpSpPr>
        <p:grpSpPr>
          <a:xfrm>
            <a:off x="2078973" y="4225568"/>
            <a:ext cx="7837525" cy="1133832"/>
            <a:chOff x="2957475" y="4181118"/>
            <a:chExt cx="5910875" cy="833450"/>
          </a:xfrm>
        </p:grpSpPr>
        <p:pic>
          <p:nvPicPr>
            <p:cNvPr id="283" name="Google Shape;283;gae4f3ea1d3_0_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957475" y="4181118"/>
              <a:ext cx="5910875" cy="8334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84" name="Google Shape;284;gae4f3ea1d3_0_6"/>
            <p:cNvCxnSpPr/>
            <p:nvPr/>
          </p:nvCxnSpPr>
          <p:spPr>
            <a:xfrm>
              <a:off x="5568950" y="4577018"/>
              <a:ext cx="3244850" cy="0"/>
            </a:xfrm>
            <a:prstGeom prst="straightConnector1">
              <a:avLst/>
            </a:prstGeom>
            <a:noFill/>
            <a:ln cap="flat" cmpd="sng" w="9525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5" name="Google Shape;285;gae4f3ea1d3_0_6"/>
            <p:cNvCxnSpPr/>
            <p:nvPr/>
          </p:nvCxnSpPr>
          <p:spPr>
            <a:xfrm>
              <a:off x="2957475" y="4761168"/>
              <a:ext cx="2795625" cy="0"/>
            </a:xfrm>
            <a:prstGeom prst="straightConnector1">
              <a:avLst/>
            </a:prstGeom>
            <a:noFill/>
            <a:ln cap="flat" cmpd="sng" w="9525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Approach</a:t>
            </a:r>
            <a:endParaRPr/>
          </a:p>
        </p:txBody>
      </p:sp>
      <p:sp>
        <p:nvSpPr>
          <p:cNvPr id="291" name="Google Shape;291;p4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Question: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Reason: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Data: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Precision: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Assumptions:</a:t>
            </a:r>
            <a:endParaRPr>
              <a:solidFill>
                <a:srgbClr val="FF0000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Approach</a:t>
            </a:r>
            <a:endParaRPr/>
          </a:p>
        </p:txBody>
      </p:sp>
      <p:sp>
        <p:nvSpPr>
          <p:cNvPr id="297" name="Google Shape;297;p4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Question: </a:t>
            </a:r>
            <a:r>
              <a:rPr lang="en-US">
                <a:solidFill>
                  <a:srgbClr val="FF0000"/>
                </a:solidFill>
              </a:rPr>
              <a:t>what was the true prevalence in Wuhan?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Reason: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Data: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Precision: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Assumptions:</a:t>
            </a:r>
            <a:endParaRPr>
              <a:solidFill>
                <a:srgbClr val="FF0000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Approach</a:t>
            </a:r>
            <a:endParaRPr/>
          </a:p>
        </p:txBody>
      </p:sp>
      <p:sp>
        <p:nvSpPr>
          <p:cNvPr id="303" name="Google Shape;303;p4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Question: </a:t>
            </a:r>
            <a:r>
              <a:rPr lang="en-US">
                <a:solidFill>
                  <a:srgbClr val="FF0000"/>
                </a:solidFill>
              </a:rPr>
              <a:t>what was the true prevalence in Wuhan?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Reason: </a:t>
            </a:r>
            <a:r>
              <a:rPr lang="en-US">
                <a:solidFill>
                  <a:srgbClr val="FF0000"/>
                </a:solidFill>
              </a:rPr>
              <a:t>this will tell us things like death rate and likely spread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Data: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Precision: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Assumptions:</a:t>
            </a:r>
            <a:endParaRPr>
              <a:solidFill>
                <a:srgbClr val="FF0000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Approach</a:t>
            </a:r>
            <a:endParaRPr/>
          </a:p>
        </p:txBody>
      </p:sp>
      <p:sp>
        <p:nvSpPr>
          <p:cNvPr id="309" name="Google Shape;309;p4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Question: </a:t>
            </a:r>
            <a:r>
              <a:rPr lang="en-US">
                <a:solidFill>
                  <a:srgbClr val="FF0000"/>
                </a:solidFill>
              </a:rPr>
              <a:t>what was the true prevalence in Wuhan?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Reason: </a:t>
            </a:r>
            <a:r>
              <a:rPr lang="en-US">
                <a:solidFill>
                  <a:srgbClr val="FF0000"/>
                </a:solidFill>
              </a:rPr>
              <a:t>this will tell us things like death rate and likely spread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Data: </a:t>
            </a:r>
            <a:r>
              <a:rPr lang="en-US">
                <a:solidFill>
                  <a:srgbClr val="FF0000"/>
                </a:solidFill>
              </a:rPr>
              <a:t>confirmed cases on flights, flight data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Precision: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Assumptions:</a:t>
            </a:r>
            <a:endParaRPr>
              <a:solidFill>
                <a:srgbClr val="FF0000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Approach</a:t>
            </a:r>
            <a:endParaRPr/>
          </a:p>
        </p:txBody>
      </p:sp>
      <p:sp>
        <p:nvSpPr>
          <p:cNvPr id="315" name="Google Shape;315;p4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Question: </a:t>
            </a:r>
            <a:r>
              <a:rPr lang="en-US">
                <a:solidFill>
                  <a:srgbClr val="FF0000"/>
                </a:solidFill>
              </a:rPr>
              <a:t>what was the true prevalence in Wuhan?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Reason: </a:t>
            </a:r>
            <a:r>
              <a:rPr lang="en-US">
                <a:solidFill>
                  <a:srgbClr val="FF0000"/>
                </a:solidFill>
              </a:rPr>
              <a:t>this will tell us things like death rate and likely spread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Data: </a:t>
            </a:r>
            <a:r>
              <a:rPr lang="en-US">
                <a:solidFill>
                  <a:srgbClr val="FF0000"/>
                </a:solidFill>
              </a:rPr>
              <a:t>confirmed cases on flights, flight data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Precision: </a:t>
            </a:r>
            <a:r>
              <a:rPr lang="en-US">
                <a:solidFill>
                  <a:srgbClr val="FF0000"/>
                </a:solidFill>
              </a:rPr>
              <a:t>one order of magnitude (how many zeros)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Assumptions: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What are they?</a:t>
            </a:r>
            <a:endParaRPr/>
          </a:p>
        </p:txBody>
      </p:sp>
      <p:sp>
        <p:nvSpPr>
          <p:cNvPr id="132" name="Google Shape;132;p3"/>
          <p:cNvSpPr txBox="1"/>
          <p:nvPr>
            <p:ph idx="1" type="body"/>
          </p:nvPr>
        </p:nvSpPr>
        <p:spPr>
          <a:xfrm>
            <a:off x="838200" y="142858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/>
              <a:t>Idea is to get an </a:t>
            </a:r>
            <a:r>
              <a:rPr i="1" lang="en-US" sz="2400"/>
              <a:t>order of magnitude</a:t>
            </a:r>
            <a:r>
              <a:rPr lang="en-US" sz="2400"/>
              <a:t> or </a:t>
            </a:r>
            <a:r>
              <a:rPr i="1" lang="en-US" sz="2400"/>
              <a:t>reasonable estimate</a:t>
            </a:r>
            <a:r>
              <a:rPr lang="en-US" sz="2400"/>
              <a:t> without the need for a formal analysis – “Fermi problems”</a:t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/>
              <a:t>Drake equation: how many intelligent extraterrestrial civilizations are there in the galaxy?</a:t>
            </a:r>
            <a:endParaRPr sz="2400"/>
          </a:p>
        </p:txBody>
      </p:sp>
      <p:pic>
        <p:nvPicPr>
          <p:cNvPr descr="drake equation variables alien civilizations probability likelihood stars habitable planets jenny cheng business insider" id="133" name="Google Shape;13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9453" y="3263900"/>
            <a:ext cx="7455294" cy="3483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Approach</a:t>
            </a:r>
            <a:endParaRPr/>
          </a:p>
        </p:txBody>
      </p:sp>
      <p:sp>
        <p:nvSpPr>
          <p:cNvPr id="321" name="Google Shape;321;p4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Question: </a:t>
            </a:r>
            <a:r>
              <a:rPr lang="en-US">
                <a:solidFill>
                  <a:srgbClr val="FF0000"/>
                </a:solidFill>
              </a:rPr>
              <a:t>what was the true prevalence in Wuhan?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Reason: </a:t>
            </a:r>
            <a:r>
              <a:rPr lang="en-US">
                <a:solidFill>
                  <a:srgbClr val="FF0000"/>
                </a:solidFill>
              </a:rPr>
              <a:t>this will tell us things like death rate and likely spread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Data: </a:t>
            </a:r>
            <a:r>
              <a:rPr lang="en-US">
                <a:solidFill>
                  <a:srgbClr val="FF0000"/>
                </a:solidFill>
              </a:rPr>
              <a:t>confirmed cases on flights, flight data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Precision: </a:t>
            </a:r>
            <a:r>
              <a:rPr lang="en-US">
                <a:solidFill>
                  <a:srgbClr val="FF0000"/>
                </a:solidFill>
              </a:rPr>
              <a:t>one order of magnitude (how many zeros)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Assumptions: </a:t>
            </a:r>
            <a:r>
              <a:rPr lang="en-US">
                <a:solidFill>
                  <a:srgbClr val="FF0000"/>
                </a:solidFill>
              </a:rPr>
              <a:t>many regarding timings and population numbers</a:t>
            </a:r>
            <a:endParaRPr>
              <a:solidFill>
                <a:srgbClr val="FF0000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69763" y="1333433"/>
            <a:ext cx="6977787" cy="4686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911350"/>
            <a:ext cx="5268434" cy="231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473" y="378183"/>
            <a:ext cx="8216900" cy="229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38711" y="3300279"/>
            <a:ext cx="5781936" cy="2890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4425" y="3156850"/>
            <a:ext cx="5781936" cy="2754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473" y="378183"/>
            <a:ext cx="8216900" cy="229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38711" y="3300279"/>
            <a:ext cx="5781936" cy="2890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4425" y="3156850"/>
            <a:ext cx="5781936" cy="2754945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7"/>
          <p:cNvSpPr/>
          <p:nvPr/>
        </p:nvSpPr>
        <p:spPr>
          <a:xfrm>
            <a:off x="1835150" y="3511550"/>
            <a:ext cx="660400" cy="146050"/>
          </a:xfrm>
          <a:prstGeom prst="rect">
            <a:avLst/>
          </a:prstGeom>
          <a:noFill/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7"/>
          <p:cNvSpPr/>
          <p:nvPr/>
        </p:nvSpPr>
        <p:spPr>
          <a:xfrm>
            <a:off x="4026274" y="3511550"/>
            <a:ext cx="1841125" cy="146050"/>
          </a:xfrm>
          <a:prstGeom prst="rect">
            <a:avLst/>
          </a:prstGeom>
          <a:noFill/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7"/>
          <p:cNvSpPr/>
          <p:nvPr/>
        </p:nvSpPr>
        <p:spPr>
          <a:xfrm>
            <a:off x="304425" y="4124866"/>
            <a:ext cx="5658225" cy="548733"/>
          </a:xfrm>
          <a:prstGeom prst="rect">
            <a:avLst/>
          </a:prstGeom>
          <a:noFill/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7"/>
          <p:cNvSpPr/>
          <p:nvPr/>
        </p:nvSpPr>
        <p:spPr>
          <a:xfrm>
            <a:off x="2495551" y="4754611"/>
            <a:ext cx="781050" cy="166639"/>
          </a:xfrm>
          <a:prstGeom prst="rect">
            <a:avLst/>
          </a:prstGeom>
          <a:noFill/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7"/>
          <p:cNvSpPr/>
          <p:nvPr/>
        </p:nvSpPr>
        <p:spPr>
          <a:xfrm>
            <a:off x="6515100" y="5797550"/>
            <a:ext cx="5149850" cy="393699"/>
          </a:xfrm>
          <a:prstGeom prst="rect">
            <a:avLst/>
          </a:prstGeom>
          <a:noFill/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Why and where are they useful?</a:t>
            </a:r>
            <a:endParaRPr/>
          </a:p>
        </p:txBody>
      </p:sp>
      <p:sp>
        <p:nvSpPr>
          <p:cNvPr id="139" name="Google Shape;139;p3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Quick answer – decision makers often favor speed over precision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Early on we know very little, but still must act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Based on domain expertise or preliminary data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Why and where are they useful?</a:t>
            </a:r>
            <a:endParaRPr/>
          </a:p>
        </p:txBody>
      </p:sp>
      <p:sp>
        <p:nvSpPr>
          <p:cNvPr id="145" name="Google Shape;145;p3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Quick answer – decision makers often favor speed over precision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Early on we know very little, but still must act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Based on domain expertise or preliminary data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Consider COVID-19 - what questions might have needed fast answers for hospitals or governments?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0f21090130_0_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Why and where are they useful?</a:t>
            </a:r>
            <a:endParaRPr/>
          </a:p>
        </p:txBody>
      </p:sp>
      <p:sp>
        <p:nvSpPr>
          <p:cNvPr id="151" name="Google Shape;151;g10f21090130_0_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Quick answer – decision makers often favor speed over precision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Early on we know very little, but still must act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Based on domain expertise or preliminary data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Consider COVID-19 - what questions might have needed fast answers for hospitals or governments?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“How many test kits should we order?”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“How many hospital beds do we need?”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“How long until our ICU is overwhelmed?”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COVID-19 examples</a:t>
            </a:r>
            <a:endParaRPr/>
          </a:p>
        </p:txBody>
      </p:sp>
      <p:pic>
        <p:nvPicPr>
          <p:cNvPr id="157" name="Google Shape;15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215" y="1438723"/>
            <a:ext cx="7429500" cy="18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58602" y="1340662"/>
            <a:ext cx="2896170" cy="2519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26589" y="3920615"/>
            <a:ext cx="3360195" cy="1622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2230" y="3603178"/>
            <a:ext cx="5007302" cy="1802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21890" y="4399337"/>
            <a:ext cx="3756891" cy="2015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Approach</a:t>
            </a:r>
            <a:endParaRPr/>
          </a:p>
        </p:txBody>
      </p:sp>
      <p:sp>
        <p:nvSpPr>
          <p:cNvPr id="167" name="Google Shape;167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Question: </a:t>
            </a:r>
            <a:r>
              <a:rPr lang="en-US">
                <a:solidFill>
                  <a:srgbClr val="FF0000"/>
                </a:solidFill>
              </a:rPr>
              <a:t>what are you trying to answer?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Reason: </a:t>
            </a:r>
            <a:r>
              <a:rPr lang="en-US">
                <a:solidFill>
                  <a:srgbClr val="FF0000"/>
                </a:solidFill>
              </a:rPr>
              <a:t>why do we want to know it?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Data: </a:t>
            </a:r>
            <a:r>
              <a:rPr lang="en-US">
                <a:solidFill>
                  <a:srgbClr val="FF0000"/>
                </a:solidFill>
              </a:rPr>
              <a:t>what do we know that we can use?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Precision: </a:t>
            </a:r>
            <a:r>
              <a:rPr lang="en-US">
                <a:solidFill>
                  <a:srgbClr val="FF0000"/>
                </a:solidFill>
              </a:rPr>
              <a:t>how precise to be useful?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Assumptions: </a:t>
            </a:r>
            <a:r>
              <a:rPr lang="en-US">
                <a:solidFill>
                  <a:srgbClr val="FF0000"/>
                </a:solidFill>
              </a:rPr>
              <a:t>why might our existing data be flawed?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R Exercise – SARS-CoV-2 infections in Brazil</a:t>
            </a:r>
            <a:endParaRPr/>
          </a:p>
        </p:txBody>
      </p:sp>
      <p:sp>
        <p:nvSpPr>
          <p:cNvPr id="173" name="Google Shape;173;p3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Question: </a:t>
            </a:r>
            <a:r>
              <a:rPr lang="en-US">
                <a:solidFill>
                  <a:srgbClr val="FF0000"/>
                </a:solidFill>
              </a:rPr>
              <a:t>what is the true incidence of infection in Brazil?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Reason: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Data: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Precision: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Assumptions: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2018-02-28T21:55:04Z</dcterms:created>
  <dc:creator>Campbell, Abby C</dc:creator>
</cp:coreProperties>
</file>