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1" r:id="rId3"/>
    <p:sldId id="262" r:id="rId4"/>
    <p:sldId id="263" r:id="rId5"/>
    <p:sldId id="265" r:id="rId6"/>
    <p:sldId id="305" r:id="rId7"/>
    <p:sldId id="306" r:id="rId8"/>
    <p:sldId id="308" r:id="rId9"/>
    <p:sldId id="310" r:id="rId10"/>
    <p:sldId id="311" r:id="rId11"/>
    <p:sldId id="312" r:id="rId12"/>
    <p:sldId id="313" r:id="rId13"/>
    <p:sldId id="314" r:id="rId14"/>
    <p:sldId id="273" r:id="rId15"/>
    <p:sldId id="317" r:id="rId16"/>
    <p:sldId id="318" r:id="rId17"/>
    <p:sldId id="320" r:id="rId18"/>
    <p:sldId id="319" r:id="rId19"/>
    <p:sldId id="327" r:id="rId20"/>
    <p:sldId id="340" r:id="rId21"/>
    <p:sldId id="329" r:id="rId22"/>
    <p:sldId id="330" r:id="rId23"/>
    <p:sldId id="332" r:id="rId24"/>
    <p:sldId id="334" r:id="rId25"/>
    <p:sldId id="336" r:id="rId26"/>
    <p:sldId id="338" r:id="rId27"/>
    <p:sldId id="275" r:id="rId28"/>
    <p:sldId id="325" r:id="rId29"/>
    <p:sldId id="326" r:id="rId30"/>
    <p:sldId id="32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739"/>
    <a:srgbClr val="406CB2"/>
    <a:srgbClr val="F6DA04"/>
    <a:srgbClr val="BE273A"/>
    <a:srgbClr val="305B75"/>
    <a:srgbClr val="595959"/>
    <a:srgbClr val="B0B8BE"/>
    <a:srgbClr val="A51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p:restoredTop sz="86939"/>
  </p:normalViewPr>
  <p:slideViewPr>
    <p:cSldViewPr snapToGrid="0" snapToObjects="1">
      <p:cViewPr varScale="1">
        <p:scale>
          <a:sx n="110" d="100"/>
          <a:sy n="110" d="100"/>
        </p:scale>
        <p:origin x="10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9515-D55E-994B-9F98-67285DA3D781}"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7D69608A-3BE1-6E46-8CE8-F0CE6D21D0A7}">
      <dgm:prSet phldrT="[Text]" custT="1"/>
      <dgm:spPr/>
      <dgm:t>
        <a:bodyPr/>
        <a:lstStyle/>
        <a:p>
          <a:r>
            <a:rPr lang="en-US" sz="1600" dirty="0">
              <a:latin typeface="Poppins" pitchFamily="2" charset="77"/>
              <a:cs typeface="Poppins" pitchFamily="2" charset="77"/>
            </a:rPr>
            <a:t>Public</a:t>
          </a:r>
        </a:p>
      </dgm:t>
    </dgm:pt>
    <dgm:pt modelId="{0EDD423C-8A7C-AE48-84E8-B995333EDBF8}" type="parTrans" cxnId="{178D7906-AC63-344C-95A3-4E5F731B5632}">
      <dgm:prSet/>
      <dgm:spPr/>
      <dgm:t>
        <a:bodyPr/>
        <a:lstStyle/>
        <a:p>
          <a:endParaRPr lang="en-US" sz="1600">
            <a:latin typeface="Poppins" pitchFamily="2" charset="77"/>
            <a:cs typeface="Poppins" pitchFamily="2" charset="77"/>
          </a:endParaRPr>
        </a:p>
      </dgm:t>
    </dgm:pt>
    <dgm:pt modelId="{45CBC300-52EF-F047-A64D-50B783ACF1AE}" type="sibTrans" cxnId="{178D7906-AC63-344C-95A3-4E5F731B5632}">
      <dgm:prSet/>
      <dgm:spPr/>
      <dgm:t>
        <a:bodyPr/>
        <a:lstStyle/>
        <a:p>
          <a:endParaRPr lang="en-US" sz="1600">
            <a:latin typeface="Poppins" pitchFamily="2" charset="77"/>
            <a:cs typeface="Poppins" pitchFamily="2" charset="77"/>
          </a:endParaRPr>
        </a:p>
      </dgm:t>
    </dgm:pt>
    <dgm:pt modelId="{7F126C60-E856-D34F-8D2E-93F0CBD2FCC0}">
      <dgm:prSet phldrT="[Text]" custT="1"/>
      <dgm:spPr/>
      <dgm:t>
        <a:bodyPr/>
        <a:lstStyle/>
        <a:p>
          <a:r>
            <a:rPr lang="en-US" sz="1600" dirty="0">
              <a:latin typeface="Poppins" pitchFamily="2" charset="77"/>
              <a:cs typeface="Poppins" pitchFamily="2" charset="77"/>
            </a:rPr>
            <a:t>HCW</a:t>
          </a:r>
        </a:p>
      </dgm:t>
    </dgm:pt>
    <dgm:pt modelId="{F744E1CE-F441-514A-A1BA-C7F71E4303BE}" type="parTrans" cxnId="{6E5DC624-87C3-9845-AD92-90FC56E068C4}">
      <dgm:prSet/>
      <dgm:spPr/>
      <dgm:t>
        <a:bodyPr/>
        <a:lstStyle/>
        <a:p>
          <a:endParaRPr lang="en-US" sz="1600">
            <a:latin typeface="Poppins" pitchFamily="2" charset="77"/>
            <a:cs typeface="Poppins" pitchFamily="2" charset="77"/>
          </a:endParaRPr>
        </a:p>
      </dgm:t>
    </dgm:pt>
    <dgm:pt modelId="{9A4B0C99-A53F-3243-9FE1-9A4BB3EDD5C0}" type="sibTrans" cxnId="{6E5DC624-87C3-9845-AD92-90FC56E068C4}">
      <dgm:prSet/>
      <dgm:spPr/>
      <dgm:t>
        <a:bodyPr/>
        <a:lstStyle/>
        <a:p>
          <a:endParaRPr lang="en-US" sz="1600">
            <a:latin typeface="Poppins" pitchFamily="2" charset="77"/>
            <a:cs typeface="Poppins" pitchFamily="2" charset="77"/>
          </a:endParaRPr>
        </a:p>
      </dgm:t>
    </dgm:pt>
    <dgm:pt modelId="{D50BFDF2-0376-8F40-83E5-205714DE6BEF}">
      <dgm:prSet phldrT="[Text]" custT="1"/>
      <dgm:spPr/>
      <dgm:t>
        <a:bodyPr/>
        <a:lstStyle/>
        <a:p>
          <a:r>
            <a:rPr lang="en-US" sz="1600" dirty="0">
              <a:latin typeface="Poppins" pitchFamily="2" charset="77"/>
              <a:cs typeface="Poppins" pitchFamily="2" charset="77"/>
            </a:rPr>
            <a:t>Labs</a:t>
          </a:r>
        </a:p>
      </dgm:t>
    </dgm:pt>
    <dgm:pt modelId="{E366F573-2404-4F43-942D-7A70E9E292DF}" type="parTrans" cxnId="{BE7A0DFA-07E4-0A42-89C4-B8D99E74F8C0}">
      <dgm:prSet/>
      <dgm:spPr/>
      <dgm:t>
        <a:bodyPr/>
        <a:lstStyle/>
        <a:p>
          <a:endParaRPr lang="en-US" sz="1600">
            <a:latin typeface="Poppins" pitchFamily="2" charset="77"/>
            <a:cs typeface="Poppins" pitchFamily="2" charset="77"/>
          </a:endParaRPr>
        </a:p>
      </dgm:t>
    </dgm:pt>
    <dgm:pt modelId="{90F796A3-CE69-B748-9530-A0A531AD0595}" type="sibTrans" cxnId="{BE7A0DFA-07E4-0A42-89C4-B8D99E74F8C0}">
      <dgm:prSet/>
      <dgm:spPr/>
      <dgm:t>
        <a:bodyPr/>
        <a:lstStyle/>
        <a:p>
          <a:endParaRPr lang="en-US" sz="1600">
            <a:latin typeface="Poppins" pitchFamily="2" charset="77"/>
            <a:cs typeface="Poppins" pitchFamily="2" charset="77"/>
          </a:endParaRPr>
        </a:p>
      </dgm:t>
    </dgm:pt>
    <dgm:pt modelId="{03497E4E-A49F-A343-9272-C133D5D58956}">
      <dgm:prSet phldrT="[Text]" custT="1"/>
      <dgm:spPr/>
      <dgm:t>
        <a:bodyPr/>
        <a:lstStyle/>
        <a:p>
          <a:r>
            <a:rPr lang="en-US" sz="1600" dirty="0">
              <a:latin typeface="Poppins" pitchFamily="2" charset="77"/>
              <a:cs typeface="Poppins" pitchFamily="2" charset="77"/>
            </a:rPr>
            <a:t>Health depts.</a:t>
          </a:r>
        </a:p>
      </dgm:t>
    </dgm:pt>
    <dgm:pt modelId="{A344CA04-3711-4642-A93D-657AFB9189C7}" type="parTrans" cxnId="{03503CE8-4855-624A-BC24-AEC01B8A6524}">
      <dgm:prSet/>
      <dgm:spPr/>
      <dgm:t>
        <a:bodyPr/>
        <a:lstStyle/>
        <a:p>
          <a:endParaRPr lang="en-US" sz="1600">
            <a:latin typeface="Poppins" pitchFamily="2" charset="77"/>
            <a:cs typeface="Poppins" pitchFamily="2" charset="77"/>
          </a:endParaRPr>
        </a:p>
      </dgm:t>
    </dgm:pt>
    <dgm:pt modelId="{726984D9-2855-DF43-8400-A21320D44C5D}" type="sibTrans" cxnId="{03503CE8-4855-624A-BC24-AEC01B8A6524}">
      <dgm:prSet/>
      <dgm:spPr/>
      <dgm:t>
        <a:bodyPr/>
        <a:lstStyle/>
        <a:p>
          <a:endParaRPr lang="en-US" sz="1600">
            <a:latin typeface="Poppins" pitchFamily="2" charset="77"/>
            <a:cs typeface="Poppins" pitchFamily="2" charset="77"/>
          </a:endParaRPr>
        </a:p>
      </dgm:t>
    </dgm:pt>
    <dgm:pt modelId="{3832C9FE-B8E2-9F4C-A865-E34C8944A3C8}">
      <dgm:prSet phldrT="[Text]" custT="1"/>
      <dgm:spPr/>
      <dgm:t>
        <a:bodyPr/>
        <a:lstStyle/>
        <a:p>
          <a:r>
            <a:rPr lang="en-US" sz="1600" dirty="0">
              <a:latin typeface="Poppins" pitchFamily="2" charset="77"/>
              <a:cs typeface="Poppins" pitchFamily="2" charset="77"/>
            </a:rPr>
            <a:t>World bodies (WHO)</a:t>
          </a:r>
        </a:p>
      </dgm:t>
    </dgm:pt>
    <dgm:pt modelId="{DF22B720-93BE-1442-B3F1-86A82DEA300A}" type="parTrans" cxnId="{D617EF39-35CE-EA41-92BF-902D2B185395}">
      <dgm:prSet/>
      <dgm:spPr/>
      <dgm:t>
        <a:bodyPr/>
        <a:lstStyle/>
        <a:p>
          <a:endParaRPr lang="en-US" sz="1600">
            <a:latin typeface="Poppins" pitchFamily="2" charset="77"/>
            <a:cs typeface="Poppins" pitchFamily="2" charset="77"/>
          </a:endParaRPr>
        </a:p>
      </dgm:t>
    </dgm:pt>
    <dgm:pt modelId="{16A9A01D-3C71-3D41-B51E-2A280FE09674}" type="sibTrans" cxnId="{D617EF39-35CE-EA41-92BF-902D2B185395}">
      <dgm:prSet/>
      <dgm:spPr/>
      <dgm:t>
        <a:bodyPr/>
        <a:lstStyle/>
        <a:p>
          <a:endParaRPr lang="en-US" sz="1600">
            <a:latin typeface="Poppins" pitchFamily="2" charset="77"/>
            <a:cs typeface="Poppins" pitchFamily="2" charset="77"/>
          </a:endParaRPr>
        </a:p>
      </dgm:t>
    </dgm:pt>
    <dgm:pt modelId="{091121F6-860F-0A47-B5AA-DAF85BABD7C7}" type="pres">
      <dgm:prSet presAssocID="{4C499515-D55E-994B-9F98-67285DA3D781}" presName="Name0" presStyleCnt="0">
        <dgm:presLayoutVars>
          <dgm:chMax val="7"/>
          <dgm:chPref val="7"/>
          <dgm:dir/>
          <dgm:animLvl val="lvl"/>
        </dgm:presLayoutVars>
      </dgm:prSet>
      <dgm:spPr/>
    </dgm:pt>
    <dgm:pt modelId="{793053E2-4FD9-5441-8CBE-A25B50978D9F}" type="pres">
      <dgm:prSet presAssocID="{7D69608A-3BE1-6E46-8CE8-F0CE6D21D0A7}" presName="Accent1" presStyleCnt="0"/>
      <dgm:spPr/>
    </dgm:pt>
    <dgm:pt modelId="{CC6A1058-82C9-2C44-A398-DC30A5E29F41}" type="pres">
      <dgm:prSet presAssocID="{7D69608A-3BE1-6E46-8CE8-F0CE6D21D0A7}" presName="Accent" presStyleLbl="node1" presStyleIdx="0" presStyleCnt="5"/>
      <dgm:spPr>
        <a:solidFill>
          <a:srgbClr val="BE2739"/>
        </a:solidFill>
        <a:ln>
          <a:noFill/>
        </a:ln>
      </dgm:spPr>
    </dgm:pt>
    <dgm:pt modelId="{39F6B396-B20A-004D-B61F-03B918115E57}" type="pres">
      <dgm:prSet presAssocID="{7D69608A-3BE1-6E46-8CE8-F0CE6D21D0A7}" presName="Parent1" presStyleLbl="revTx" presStyleIdx="0" presStyleCnt="5">
        <dgm:presLayoutVars>
          <dgm:chMax val="1"/>
          <dgm:chPref val="1"/>
          <dgm:bulletEnabled val="1"/>
        </dgm:presLayoutVars>
      </dgm:prSet>
      <dgm:spPr/>
    </dgm:pt>
    <dgm:pt modelId="{1F1B3D7C-1312-2242-9E1A-0146CE4BAB3E}" type="pres">
      <dgm:prSet presAssocID="{7F126C60-E856-D34F-8D2E-93F0CBD2FCC0}" presName="Accent2" presStyleCnt="0"/>
      <dgm:spPr/>
    </dgm:pt>
    <dgm:pt modelId="{E82B5FC0-4CFE-9248-AF60-E9C1EE853270}" type="pres">
      <dgm:prSet presAssocID="{7F126C60-E856-D34F-8D2E-93F0CBD2FCC0}" presName="Accent" presStyleLbl="node1" presStyleIdx="1" presStyleCnt="5"/>
      <dgm:spPr>
        <a:solidFill>
          <a:srgbClr val="406CB2"/>
        </a:solidFill>
        <a:ln>
          <a:noFill/>
        </a:ln>
      </dgm:spPr>
    </dgm:pt>
    <dgm:pt modelId="{5B7FCAEA-DC38-AD4B-9FDC-D30FCD14E133}" type="pres">
      <dgm:prSet presAssocID="{7F126C60-E856-D34F-8D2E-93F0CBD2FCC0}" presName="Parent2" presStyleLbl="revTx" presStyleIdx="1" presStyleCnt="5">
        <dgm:presLayoutVars>
          <dgm:chMax val="1"/>
          <dgm:chPref val="1"/>
          <dgm:bulletEnabled val="1"/>
        </dgm:presLayoutVars>
      </dgm:prSet>
      <dgm:spPr/>
    </dgm:pt>
    <dgm:pt modelId="{230865F0-CED2-7848-9FF7-0DD7ADFDD563}" type="pres">
      <dgm:prSet presAssocID="{D50BFDF2-0376-8F40-83E5-205714DE6BEF}" presName="Accent3" presStyleCnt="0"/>
      <dgm:spPr/>
    </dgm:pt>
    <dgm:pt modelId="{0BE53126-00AB-5F4B-974E-C6227D2581BE}" type="pres">
      <dgm:prSet presAssocID="{D50BFDF2-0376-8F40-83E5-205714DE6BEF}" presName="Accent" presStyleLbl="node1" presStyleIdx="2" presStyleCnt="5"/>
      <dgm:spPr>
        <a:solidFill>
          <a:srgbClr val="F6DA04"/>
        </a:solidFill>
        <a:ln>
          <a:noFill/>
        </a:ln>
      </dgm:spPr>
    </dgm:pt>
    <dgm:pt modelId="{D9813046-CA22-8741-946B-B4C2B39F9AC0}" type="pres">
      <dgm:prSet presAssocID="{D50BFDF2-0376-8F40-83E5-205714DE6BEF}" presName="Parent3" presStyleLbl="revTx" presStyleIdx="2" presStyleCnt="5">
        <dgm:presLayoutVars>
          <dgm:chMax val="1"/>
          <dgm:chPref val="1"/>
          <dgm:bulletEnabled val="1"/>
        </dgm:presLayoutVars>
      </dgm:prSet>
      <dgm:spPr/>
    </dgm:pt>
    <dgm:pt modelId="{74072BB7-A231-1741-9EDD-08465A70E530}" type="pres">
      <dgm:prSet presAssocID="{03497E4E-A49F-A343-9272-C133D5D58956}" presName="Accent4" presStyleCnt="0"/>
      <dgm:spPr/>
    </dgm:pt>
    <dgm:pt modelId="{A1751101-36C1-904C-B623-DD523888759C}" type="pres">
      <dgm:prSet presAssocID="{03497E4E-A49F-A343-9272-C133D5D58956}" presName="Accent" presStyleLbl="node1" presStyleIdx="3" presStyleCnt="5"/>
      <dgm:spPr>
        <a:solidFill>
          <a:srgbClr val="BE2739"/>
        </a:solidFill>
        <a:ln>
          <a:noFill/>
        </a:ln>
      </dgm:spPr>
    </dgm:pt>
    <dgm:pt modelId="{A93851C7-1F11-E340-9C7A-244900A8628A}" type="pres">
      <dgm:prSet presAssocID="{03497E4E-A49F-A343-9272-C133D5D58956}" presName="Parent4" presStyleLbl="revTx" presStyleIdx="3" presStyleCnt="5">
        <dgm:presLayoutVars>
          <dgm:chMax val="1"/>
          <dgm:chPref val="1"/>
          <dgm:bulletEnabled val="1"/>
        </dgm:presLayoutVars>
      </dgm:prSet>
      <dgm:spPr/>
    </dgm:pt>
    <dgm:pt modelId="{BF947EEB-FBE6-8742-810C-9407119F6125}" type="pres">
      <dgm:prSet presAssocID="{3832C9FE-B8E2-9F4C-A865-E34C8944A3C8}" presName="Accent5" presStyleCnt="0"/>
      <dgm:spPr/>
    </dgm:pt>
    <dgm:pt modelId="{C5D1C4D2-5F59-204B-8977-00F95A3FDE8A}" type="pres">
      <dgm:prSet presAssocID="{3832C9FE-B8E2-9F4C-A865-E34C8944A3C8}" presName="Accent" presStyleLbl="node1" presStyleIdx="4" presStyleCnt="5"/>
      <dgm:spPr>
        <a:solidFill>
          <a:srgbClr val="406CB2"/>
        </a:solidFill>
        <a:ln>
          <a:noFill/>
        </a:ln>
      </dgm:spPr>
    </dgm:pt>
    <dgm:pt modelId="{A5518E85-E1C2-9047-923C-6AE228F14543}" type="pres">
      <dgm:prSet presAssocID="{3832C9FE-B8E2-9F4C-A865-E34C8944A3C8}" presName="Parent5" presStyleLbl="revTx" presStyleIdx="4" presStyleCnt="5">
        <dgm:presLayoutVars>
          <dgm:chMax val="1"/>
          <dgm:chPref val="1"/>
          <dgm:bulletEnabled val="1"/>
        </dgm:presLayoutVars>
      </dgm:prSet>
      <dgm:spPr/>
    </dgm:pt>
  </dgm:ptLst>
  <dgm:cxnLst>
    <dgm:cxn modelId="{178D7906-AC63-344C-95A3-4E5F731B5632}" srcId="{4C499515-D55E-994B-9F98-67285DA3D781}" destId="{7D69608A-3BE1-6E46-8CE8-F0CE6D21D0A7}" srcOrd="0" destOrd="0" parTransId="{0EDD423C-8A7C-AE48-84E8-B995333EDBF8}" sibTransId="{45CBC300-52EF-F047-A64D-50B783ACF1AE}"/>
    <dgm:cxn modelId="{DB637C24-4FBE-9E4E-934E-3E9412389B5A}" type="presOf" srcId="{4C499515-D55E-994B-9F98-67285DA3D781}" destId="{091121F6-860F-0A47-B5AA-DAF85BABD7C7}" srcOrd="0" destOrd="0" presId="urn:microsoft.com/office/officeart/2009/layout/CircleArrowProcess"/>
    <dgm:cxn modelId="{6E5DC624-87C3-9845-AD92-90FC56E068C4}" srcId="{4C499515-D55E-994B-9F98-67285DA3D781}" destId="{7F126C60-E856-D34F-8D2E-93F0CBD2FCC0}" srcOrd="1" destOrd="0" parTransId="{F744E1CE-F441-514A-A1BA-C7F71E4303BE}" sibTransId="{9A4B0C99-A53F-3243-9FE1-9A4BB3EDD5C0}"/>
    <dgm:cxn modelId="{CA404730-694F-1E4B-9D7D-27D878176FD7}" type="presOf" srcId="{D50BFDF2-0376-8F40-83E5-205714DE6BEF}" destId="{D9813046-CA22-8741-946B-B4C2B39F9AC0}" srcOrd="0" destOrd="0" presId="urn:microsoft.com/office/officeart/2009/layout/CircleArrowProcess"/>
    <dgm:cxn modelId="{D617EF39-35CE-EA41-92BF-902D2B185395}" srcId="{4C499515-D55E-994B-9F98-67285DA3D781}" destId="{3832C9FE-B8E2-9F4C-A865-E34C8944A3C8}" srcOrd="4" destOrd="0" parTransId="{DF22B720-93BE-1442-B3F1-86A82DEA300A}" sibTransId="{16A9A01D-3C71-3D41-B51E-2A280FE09674}"/>
    <dgm:cxn modelId="{A88D1C6F-39FE-EB4B-91A1-176C65EB9C64}" type="presOf" srcId="{7F126C60-E856-D34F-8D2E-93F0CBD2FCC0}" destId="{5B7FCAEA-DC38-AD4B-9FDC-D30FCD14E133}" srcOrd="0" destOrd="0" presId="urn:microsoft.com/office/officeart/2009/layout/CircleArrowProcess"/>
    <dgm:cxn modelId="{ADAE7FD1-12F9-8B45-BDCC-E20E66BBD5D5}" type="presOf" srcId="{3832C9FE-B8E2-9F4C-A865-E34C8944A3C8}" destId="{A5518E85-E1C2-9047-923C-6AE228F14543}" srcOrd="0" destOrd="0" presId="urn:microsoft.com/office/officeart/2009/layout/CircleArrowProcess"/>
    <dgm:cxn modelId="{03503CE8-4855-624A-BC24-AEC01B8A6524}" srcId="{4C499515-D55E-994B-9F98-67285DA3D781}" destId="{03497E4E-A49F-A343-9272-C133D5D58956}" srcOrd="3" destOrd="0" parTransId="{A344CA04-3711-4642-A93D-657AFB9189C7}" sibTransId="{726984D9-2855-DF43-8400-A21320D44C5D}"/>
    <dgm:cxn modelId="{981D99EB-2E9F-2145-8797-887771B31353}" type="presOf" srcId="{7D69608A-3BE1-6E46-8CE8-F0CE6D21D0A7}" destId="{39F6B396-B20A-004D-B61F-03B918115E57}" srcOrd="0" destOrd="0" presId="urn:microsoft.com/office/officeart/2009/layout/CircleArrowProcess"/>
    <dgm:cxn modelId="{BE7A0DFA-07E4-0A42-89C4-B8D99E74F8C0}" srcId="{4C499515-D55E-994B-9F98-67285DA3D781}" destId="{D50BFDF2-0376-8F40-83E5-205714DE6BEF}" srcOrd="2" destOrd="0" parTransId="{E366F573-2404-4F43-942D-7A70E9E292DF}" sibTransId="{90F796A3-CE69-B748-9530-A0A531AD0595}"/>
    <dgm:cxn modelId="{5F9DC0FD-45D2-A640-9D4F-F6E219B9DEF3}" type="presOf" srcId="{03497E4E-A49F-A343-9272-C133D5D58956}" destId="{A93851C7-1F11-E340-9C7A-244900A8628A}" srcOrd="0" destOrd="0" presId="urn:microsoft.com/office/officeart/2009/layout/CircleArrowProcess"/>
    <dgm:cxn modelId="{B1942B17-5D0A-7F4B-9DA0-079A6B603B8B}" type="presParOf" srcId="{091121F6-860F-0A47-B5AA-DAF85BABD7C7}" destId="{793053E2-4FD9-5441-8CBE-A25B50978D9F}" srcOrd="0" destOrd="0" presId="urn:microsoft.com/office/officeart/2009/layout/CircleArrowProcess"/>
    <dgm:cxn modelId="{CF396E50-DAE0-7443-AF92-9C8AD0BEFB3E}" type="presParOf" srcId="{793053E2-4FD9-5441-8CBE-A25B50978D9F}" destId="{CC6A1058-82C9-2C44-A398-DC30A5E29F41}" srcOrd="0" destOrd="0" presId="urn:microsoft.com/office/officeart/2009/layout/CircleArrowProcess"/>
    <dgm:cxn modelId="{4A54DA01-2496-0548-B668-C0DB514CC06D}" type="presParOf" srcId="{091121F6-860F-0A47-B5AA-DAF85BABD7C7}" destId="{39F6B396-B20A-004D-B61F-03B918115E57}" srcOrd="1" destOrd="0" presId="urn:microsoft.com/office/officeart/2009/layout/CircleArrowProcess"/>
    <dgm:cxn modelId="{CA8F93DB-A20D-934A-9C6F-A868121A663C}" type="presParOf" srcId="{091121F6-860F-0A47-B5AA-DAF85BABD7C7}" destId="{1F1B3D7C-1312-2242-9E1A-0146CE4BAB3E}" srcOrd="2" destOrd="0" presId="urn:microsoft.com/office/officeart/2009/layout/CircleArrowProcess"/>
    <dgm:cxn modelId="{F46870E0-BA5C-C24F-BB73-E378B1A9E15D}" type="presParOf" srcId="{1F1B3D7C-1312-2242-9E1A-0146CE4BAB3E}" destId="{E82B5FC0-4CFE-9248-AF60-E9C1EE853270}" srcOrd="0" destOrd="0" presId="urn:microsoft.com/office/officeart/2009/layout/CircleArrowProcess"/>
    <dgm:cxn modelId="{3E106BD5-7B45-2F4E-AD8D-576C4864BDC9}" type="presParOf" srcId="{091121F6-860F-0A47-B5AA-DAF85BABD7C7}" destId="{5B7FCAEA-DC38-AD4B-9FDC-D30FCD14E133}" srcOrd="3" destOrd="0" presId="urn:microsoft.com/office/officeart/2009/layout/CircleArrowProcess"/>
    <dgm:cxn modelId="{1923E094-8B50-A140-9435-77B56C813ABD}" type="presParOf" srcId="{091121F6-860F-0A47-B5AA-DAF85BABD7C7}" destId="{230865F0-CED2-7848-9FF7-0DD7ADFDD563}" srcOrd="4" destOrd="0" presId="urn:microsoft.com/office/officeart/2009/layout/CircleArrowProcess"/>
    <dgm:cxn modelId="{AEFB9F95-7354-7845-B6FB-355350438BD8}" type="presParOf" srcId="{230865F0-CED2-7848-9FF7-0DD7ADFDD563}" destId="{0BE53126-00AB-5F4B-974E-C6227D2581BE}" srcOrd="0" destOrd="0" presId="urn:microsoft.com/office/officeart/2009/layout/CircleArrowProcess"/>
    <dgm:cxn modelId="{112B03DD-5904-EE44-8882-9599C8EEECCE}" type="presParOf" srcId="{091121F6-860F-0A47-B5AA-DAF85BABD7C7}" destId="{D9813046-CA22-8741-946B-B4C2B39F9AC0}" srcOrd="5" destOrd="0" presId="urn:microsoft.com/office/officeart/2009/layout/CircleArrowProcess"/>
    <dgm:cxn modelId="{71DDB9F2-D431-A947-BF6F-6D7126289232}" type="presParOf" srcId="{091121F6-860F-0A47-B5AA-DAF85BABD7C7}" destId="{74072BB7-A231-1741-9EDD-08465A70E530}" srcOrd="6" destOrd="0" presId="urn:microsoft.com/office/officeart/2009/layout/CircleArrowProcess"/>
    <dgm:cxn modelId="{8C0F14FC-9EE1-914F-9B9A-9AE7BC79CA18}" type="presParOf" srcId="{74072BB7-A231-1741-9EDD-08465A70E530}" destId="{A1751101-36C1-904C-B623-DD523888759C}" srcOrd="0" destOrd="0" presId="urn:microsoft.com/office/officeart/2009/layout/CircleArrowProcess"/>
    <dgm:cxn modelId="{3024950D-1A2A-D844-840F-08341B07D59C}" type="presParOf" srcId="{091121F6-860F-0A47-B5AA-DAF85BABD7C7}" destId="{A93851C7-1F11-E340-9C7A-244900A8628A}" srcOrd="7" destOrd="0" presId="urn:microsoft.com/office/officeart/2009/layout/CircleArrowProcess"/>
    <dgm:cxn modelId="{2037D6E9-9DB9-804E-86ED-6D4189A13445}" type="presParOf" srcId="{091121F6-860F-0A47-B5AA-DAF85BABD7C7}" destId="{BF947EEB-FBE6-8742-810C-9407119F6125}" srcOrd="8" destOrd="0" presId="urn:microsoft.com/office/officeart/2009/layout/CircleArrowProcess"/>
    <dgm:cxn modelId="{736BE74D-F886-7B42-9D54-9A5FC450EAA0}" type="presParOf" srcId="{BF947EEB-FBE6-8742-810C-9407119F6125}" destId="{C5D1C4D2-5F59-204B-8977-00F95A3FDE8A}" srcOrd="0" destOrd="0" presId="urn:microsoft.com/office/officeart/2009/layout/CircleArrowProcess"/>
    <dgm:cxn modelId="{D9D33274-2210-5841-B47F-268EBE9FA166}" type="presParOf" srcId="{091121F6-860F-0A47-B5AA-DAF85BABD7C7}" destId="{A5518E85-E1C2-9047-923C-6AE228F14543}"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15622C7-653B-BF4A-B0BF-BF7B76746CF6}"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AE06DA17-DD4C-4E4E-9B8F-53D54357C436}">
      <dgm:prSet phldrT="[Text]" custT="1"/>
      <dgm:spPr>
        <a:noFill/>
        <a:ln>
          <a:solidFill>
            <a:schemeClr val="bg1"/>
          </a:solidFill>
        </a:ln>
      </dgm:spPr>
      <dgm:t>
        <a:bodyPr/>
        <a:lstStyle/>
        <a:p>
          <a:r>
            <a:rPr lang="en-US" sz="1600" b="1" dirty="0">
              <a:solidFill>
                <a:schemeClr val="tx1"/>
              </a:solidFill>
              <a:latin typeface="Poppins" pitchFamily="2" charset="77"/>
              <a:cs typeface="Poppins" pitchFamily="2" charset="77"/>
            </a:rPr>
            <a:t>Digital Disease Detection</a:t>
          </a:r>
        </a:p>
      </dgm:t>
    </dgm:pt>
    <dgm:pt modelId="{B4520F04-E850-3148-B44B-DE66DD46FB46}" type="parTrans" cxnId="{AB94D28D-7EBC-C04F-8F8F-098DF9C5FC12}">
      <dgm:prSet/>
      <dgm:spPr/>
      <dgm:t>
        <a:bodyPr/>
        <a:lstStyle/>
        <a:p>
          <a:endParaRPr lang="en-US" sz="1600">
            <a:latin typeface="Poppins" pitchFamily="2" charset="77"/>
            <a:cs typeface="Poppins" pitchFamily="2" charset="77"/>
          </a:endParaRPr>
        </a:p>
      </dgm:t>
    </dgm:pt>
    <dgm:pt modelId="{F95BF373-97BD-E047-A1C8-56648248F578}" type="sibTrans" cxnId="{AB94D28D-7EBC-C04F-8F8F-098DF9C5FC12}">
      <dgm:prSet/>
      <dgm:spPr/>
      <dgm:t>
        <a:bodyPr/>
        <a:lstStyle/>
        <a:p>
          <a:endParaRPr lang="en-US" sz="1600">
            <a:latin typeface="Poppins" pitchFamily="2" charset="77"/>
            <a:cs typeface="Poppins" pitchFamily="2" charset="77"/>
          </a:endParaRPr>
        </a:p>
      </dgm:t>
    </dgm:pt>
    <dgm:pt modelId="{6773B0FA-B445-9740-B6CC-27E66FCD92BA}">
      <dgm:prSet phldrT="[Text]" custT="1"/>
      <dgm:spPr>
        <a:solidFill>
          <a:srgbClr val="BE2739"/>
        </a:solidFill>
        <a:ln>
          <a:solidFill>
            <a:srgbClr val="BE2739"/>
          </a:solidFill>
        </a:ln>
      </dgm:spPr>
      <dgm:t>
        <a:bodyPr/>
        <a:lstStyle/>
        <a:p>
          <a:r>
            <a:rPr lang="en-US" sz="1600" dirty="0">
              <a:latin typeface="Poppins" pitchFamily="2" charset="77"/>
              <a:cs typeface="Poppins" pitchFamily="2" charset="77"/>
            </a:rPr>
            <a:t>Public</a:t>
          </a:r>
        </a:p>
      </dgm:t>
    </dgm:pt>
    <dgm:pt modelId="{A5B1A809-E414-E540-AF27-C4689A8FEB63}" type="parTrans" cxnId="{327EBD49-0945-9441-A2D6-CA3CE65C4E57}">
      <dgm:prSet/>
      <dgm:spPr>
        <a:ln w="28575">
          <a:solidFill>
            <a:srgbClr val="C00000"/>
          </a:solidFill>
        </a:ln>
      </dgm:spPr>
      <dgm:t>
        <a:bodyPr/>
        <a:lstStyle/>
        <a:p>
          <a:endParaRPr lang="en-US" sz="1600">
            <a:latin typeface="Poppins" pitchFamily="2" charset="77"/>
            <a:cs typeface="Poppins" pitchFamily="2" charset="77"/>
          </a:endParaRPr>
        </a:p>
      </dgm:t>
    </dgm:pt>
    <dgm:pt modelId="{61F1AEFC-EE77-E94D-BB1F-5664A3F3C78B}" type="sibTrans" cxnId="{327EBD49-0945-9441-A2D6-CA3CE65C4E57}">
      <dgm:prSet/>
      <dgm:spPr/>
      <dgm:t>
        <a:bodyPr/>
        <a:lstStyle/>
        <a:p>
          <a:endParaRPr lang="en-US" sz="1600">
            <a:latin typeface="Poppins" pitchFamily="2" charset="77"/>
            <a:cs typeface="Poppins" pitchFamily="2" charset="77"/>
          </a:endParaRPr>
        </a:p>
      </dgm:t>
    </dgm:pt>
    <dgm:pt modelId="{2C1D312F-6BA0-BD42-B19F-7C235CBCCB32}">
      <dgm:prSet phldrT="[Text]" custT="1"/>
      <dgm:spPr>
        <a:solidFill>
          <a:srgbClr val="F6DA04"/>
        </a:solidFill>
        <a:ln>
          <a:solidFill>
            <a:srgbClr val="F6DA04"/>
          </a:solidFill>
        </a:ln>
      </dgm:spPr>
      <dgm:t>
        <a:bodyPr/>
        <a:lstStyle/>
        <a:p>
          <a:r>
            <a:rPr lang="en-US" sz="1600" dirty="0">
              <a:latin typeface="Poppins" pitchFamily="2" charset="77"/>
              <a:cs typeface="Poppins" pitchFamily="2" charset="77"/>
            </a:rPr>
            <a:t>Labs</a:t>
          </a:r>
        </a:p>
      </dgm:t>
    </dgm:pt>
    <dgm:pt modelId="{331BD054-5E32-F743-9FD2-1A934D7D2ED4}" type="parTrans" cxnId="{7C1BF1E8-0E72-634F-9F9E-986235254A31}">
      <dgm:prSet/>
      <dgm:spPr>
        <a:ln w="28575">
          <a:solidFill>
            <a:srgbClr val="F6DA04"/>
          </a:solidFill>
        </a:ln>
      </dgm:spPr>
      <dgm:t>
        <a:bodyPr/>
        <a:lstStyle/>
        <a:p>
          <a:endParaRPr lang="en-US" sz="1600">
            <a:latin typeface="Poppins" pitchFamily="2" charset="77"/>
            <a:cs typeface="Poppins" pitchFamily="2" charset="77"/>
          </a:endParaRPr>
        </a:p>
      </dgm:t>
    </dgm:pt>
    <dgm:pt modelId="{7755BA36-48A9-0647-9F30-75F18234F1AB}" type="sibTrans" cxnId="{7C1BF1E8-0E72-634F-9F9E-986235254A31}">
      <dgm:prSet/>
      <dgm:spPr/>
      <dgm:t>
        <a:bodyPr/>
        <a:lstStyle/>
        <a:p>
          <a:endParaRPr lang="en-US" sz="1600">
            <a:latin typeface="Poppins" pitchFamily="2" charset="77"/>
            <a:cs typeface="Poppins" pitchFamily="2" charset="77"/>
          </a:endParaRPr>
        </a:p>
      </dgm:t>
    </dgm:pt>
    <dgm:pt modelId="{7ED4AC94-D435-944E-8211-B4CD3B3E9FDF}">
      <dgm:prSet phldrT="[Text]" custT="1"/>
      <dgm:spPr>
        <a:solidFill>
          <a:srgbClr val="406CB2"/>
        </a:solidFill>
        <a:ln>
          <a:solidFill>
            <a:srgbClr val="406CB2"/>
          </a:solidFill>
        </a:ln>
      </dgm:spPr>
      <dgm:t>
        <a:bodyPr/>
        <a:lstStyle/>
        <a:p>
          <a:r>
            <a:rPr lang="en-US" sz="1600" dirty="0">
              <a:latin typeface="Poppins" pitchFamily="2" charset="77"/>
              <a:cs typeface="Poppins" pitchFamily="2" charset="77"/>
            </a:rPr>
            <a:t>World bodies (WHO)</a:t>
          </a:r>
        </a:p>
      </dgm:t>
    </dgm:pt>
    <dgm:pt modelId="{F7E8C85F-329B-E142-9D41-1D374DF753E5}" type="parTrans" cxnId="{FB16DCA5-AF47-5F4C-8BD3-E5C00764F8ED}">
      <dgm:prSet/>
      <dgm:spPr>
        <a:ln w="28575">
          <a:solidFill>
            <a:srgbClr val="406CB2"/>
          </a:solidFill>
        </a:ln>
      </dgm:spPr>
      <dgm:t>
        <a:bodyPr/>
        <a:lstStyle/>
        <a:p>
          <a:endParaRPr lang="en-US" sz="1600">
            <a:latin typeface="Poppins" pitchFamily="2" charset="77"/>
            <a:cs typeface="Poppins" pitchFamily="2" charset="77"/>
          </a:endParaRPr>
        </a:p>
      </dgm:t>
    </dgm:pt>
    <dgm:pt modelId="{6AF7A710-C852-2B48-B60C-4E1B8E7AA70D}" type="sibTrans" cxnId="{FB16DCA5-AF47-5F4C-8BD3-E5C00764F8ED}">
      <dgm:prSet/>
      <dgm:spPr/>
      <dgm:t>
        <a:bodyPr/>
        <a:lstStyle/>
        <a:p>
          <a:endParaRPr lang="en-US" sz="1600">
            <a:latin typeface="Poppins" pitchFamily="2" charset="77"/>
            <a:cs typeface="Poppins" pitchFamily="2" charset="77"/>
          </a:endParaRPr>
        </a:p>
      </dgm:t>
    </dgm:pt>
    <dgm:pt modelId="{C146DB07-24A3-B046-84E1-79871554C9D5}">
      <dgm:prSet phldrT="[Text]" custT="1"/>
      <dgm:spPr>
        <a:solidFill>
          <a:srgbClr val="406CB2"/>
        </a:solidFill>
        <a:ln>
          <a:solidFill>
            <a:srgbClr val="406CB2"/>
          </a:solidFill>
        </a:ln>
      </dgm:spPr>
      <dgm:t>
        <a:bodyPr/>
        <a:lstStyle/>
        <a:p>
          <a:r>
            <a:rPr lang="en-US" sz="1600" dirty="0">
              <a:latin typeface="Poppins" pitchFamily="2" charset="77"/>
              <a:cs typeface="Poppins" pitchFamily="2" charset="77"/>
            </a:rPr>
            <a:t>HCW</a:t>
          </a:r>
        </a:p>
      </dgm:t>
    </dgm:pt>
    <dgm:pt modelId="{489DC0CF-0790-914A-871B-8B080074BC61}" type="parTrans" cxnId="{2632B8FD-29E4-3E4A-9689-9041E8BB706A}">
      <dgm:prSet/>
      <dgm:spPr>
        <a:ln w="28575">
          <a:solidFill>
            <a:srgbClr val="406CB2"/>
          </a:solidFill>
        </a:ln>
      </dgm:spPr>
      <dgm:t>
        <a:bodyPr/>
        <a:lstStyle/>
        <a:p>
          <a:endParaRPr lang="en-US" sz="1600">
            <a:latin typeface="Poppins" pitchFamily="2" charset="77"/>
            <a:cs typeface="Poppins" pitchFamily="2" charset="77"/>
          </a:endParaRPr>
        </a:p>
      </dgm:t>
    </dgm:pt>
    <dgm:pt modelId="{43437A03-6319-C041-A998-7AD99886180A}" type="sibTrans" cxnId="{2632B8FD-29E4-3E4A-9689-9041E8BB706A}">
      <dgm:prSet/>
      <dgm:spPr/>
      <dgm:t>
        <a:bodyPr/>
        <a:lstStyle/>
        <a:p>
          <a:endParaRPr lang="en-US" sz="1600">
            <a:latin typeface="Poppins" pitchFamily="2" charset="77"/>
            <a:cs typeface="Poppins" pitchFamily="2" charset="77"/>
          </a:endParaRPr>
        </a:p>
      </dgm:t>
    </dgm:pt>
    <dgm:pt modelId="{77D9F1A3-5A13-3140-BD74-49403BB55144}">
      <dgm:prSet phldrT="[Text]" custT="1"/>
      <dgm:spPr>
        <a:solidFill>
          <a:srgbClr val="BE2739"/>
        </a:solidFill>
        <a:ln>
          <a:solidFill>
            <a:srgbClr val="BE2739"/>
          </a:solidFill>
        </a:ln>
      </dgm:spPr>
      <dgm:t>
        <a:bodyPr/>
        <a:lstStyle/>
        <a:p>
          <a:r>
            <a:rPr lang="en-US" sz="1600" dirty="0">
              <a:latin typeface="Poppins" pitchFamily="2" charset="77"/>
              <a:cs typeface="Poppins" pitchFamily="2" charset="77"/>
            </a:rPr>
            <a:t>Health depts.</a:t>
          </a:r>
        </a:p>
      </dgm:t>
    </dgm:pt>
    <dgm:pt modelId="{E37431EA-1F3E-3D4E-8128-1FB3969EDB0D}" type="parTrans" cxnId="{1CBE9B09-C267-A348-A624-CD2A4F6827CD}">
      <dgm:prSet/>
      <dgm:spPr>
        <a:ln w="28575">
          <a:solidFill>
            <a:srgbClr val="BE2739"/>
          </a:solidFill>
        </a:ln>
      </dgm:spPr>
      <dgm:t>
        <a:bodyPr/>
        <a:lstStyle/>
        <a:p>
          <a:endParaRPr lang="en-US" sz="1600">
            <a:latin typeface="Poppins" pitchFamily="2" charset="77"/>
            <a:cs typeface="Poppins" pitchFamily="2" charset="77"/>
          </a:endParaRPr>
        </a:p>
      </dgm:t>
    </dgm:pt>
    <dgm:pt modelId="{CF213518-BF25-AF41-9FED-BAFE4BC1CE49}" type="sibTrans" cxnId="{1CBE9B09-C267-A348-A624-CD2A4F6827CD}">
      <dgm:prSet/>
      <dgm:spPr/>
      <dgm:t>
        <a:bodyPr/>
        <a:lstStyle/>
        <a:p>
          <a:endParaRPr lang="en-US" sz="1600">
            <a:latin typeface="Poppins" pitchFamily="2" charset="77"/>
            <a:cs typeface="Poppins" pitchFamily="2" charset="77"/>
          </a:endParaRPr>
        </a:p>
      </dgm:t>
    </dgm:pt>
    <dgm:pt modelId="{89451128-ABB5-A449-AC4E-E388226BA9AB}" type="pres">
      <dgm:prSet presAssocID="{515622C7-653B-BF4A-B0BF-BF7B76746CF6}" presName="Name0" presStyleCnt="0">
        <dgm:presLayoutVars>
          <dgm:chMax val="1"/>
          <dgm:chPref val="1"/>
          <dgm:dir/>
          <dgm:animOne val="branch"/>
          <dgm:animLvl val="lvl"/>
        </dgm:presLayoutVars>
      </dgm:prSet>
      <dgm:spPr/>
    </dgm:pt>
    <dgm:pt modelId="{BA018A97-EE45-0946-8A18-54620D7C1365}" type="pres">
      <dgm:prSet presAssocID="{AE06DA17-DD4C-4E4E-9B8F-53D54357C436}" presName="singleCycle" presStyleCnt="0"/>
      <dgm:spPr/>
    </dgm:pt>
    <dgm:pt modelId="{0F3E348C-D6F7-6349-9FD5-2F1B993E9F0F}" type="pres">
      <dgm:prSet presAssocID="{AE06DA17-DD4C-4E4E-9B8F-53D54357C436}" presName="singleCenter" presStyleLbl="node1" presStyleIdx="0" presStyleCnt="6">
        <dgm:presLayoutVars>
          <dgm:chMax val="7"/>
          <dgm:chPref val="7"/>
        </dgm:presLayoutVars>
      </dgm:prSet>
      <dgm:spPr/>
    </dgm:pt>
    <dgm:pt modelId="{B5B18B12-E719-644E-8274-997415601AD9}" type="pres">
      <dgm:prSet presAssocID="{A5B1A809-E414-E540-AF27-C4689A8FEB63}" presName="Name56" presStyleLbl="parChTrans1D2" presStyleIdx="0" presStyleCnt="5"/>
      <dgm:spPr/>
    </dgm:pt>
    <dgm:pt modelId="{112E2A5E-071F-854E-A15D-C4FA79EC4DDF}" type="pres">
      <dgm:prSet presAssocID="{6773B0FA-B445-9740-B6CC-27E66FCD92BA}" presName="text0" presStyleLbl="node1" presStyleIdx="1" presStyleCnt="6">
        <dgm:presLayoutVars>
          <dgm:bulletEnabled val="1"/>
        </dgm:presLayoutVars>
      </dgm:prSet>
      <dgm:spPr/>
    </dgm:pt>
    <dgm:pt modelId="{51A8DBC2-77F2-0341-8B69-A1338A9ED5D1}" type="pres">
      <dgm:prSet presAssocID="{331BD054-5E32-F743-9FD2-1A934D7D2ED4}" presName="Name56" presStyleLbl="parChTrans1D2" presStyleIdx="1" presStyleCnt="5"/>
      <dgm:spPr/>
    </dgm:pt>
    <dgm:pt modelId="{78B45635-057E-634D-B161-159EEA85D8DA}" type="pres">
      <dgm:prSet presAssocID="{2C1D312F-6BA0-BD42-B19F-7C235CBCCB32}" presName="text0" presStyleLbl="node1" presStyleIdx="2" presStyleCnt="6">
        <dgm:presLayoutVars>
          <dgm:bulletEnabled val="1"/>
        </dgm:presLayoutVars>
      </dgm:prSet>
      <dgm:spPr/>
    </dgm:pt>
    <dgm:pt modelId="{35BC3D24-0099-164D-B206-E0A90017F9F5}" type="pres">
      <dgm:prSet presAssocID="{F7E8C85F-329B-E142-9D41-1D374DF753E5}" presName="Name56" presStyleLbl="parChTrans1D2" presStyleIdx="2" presStyleCnt="5"/>
      <dgm:spPr/>
    </dgm:pt>
    <dgm:pt modelId="{84432F43-46FE-4847-812A-DD9D34CADE2F}" type="pres">
      <dgm:prSet presAssocID="{7ED4AC94-D435-944E-8211-B4CD3B3E9FDF}" presName="text0" presStyleLbl="node1" presStyleIdx="3" presStyleCnt="6">
        <dgm:presLayoutVars>
          <dgm:bulletEnabled val="1"/>
        </dgm:presLayoutVars>
      </dgm:prSet>
      <dgm:spPr/>
    </dgm:pt>
    <dgm:pt modelId="{D0FA8FAB-5FC0-E740-9AA2-D9BB820B9D44}" type="pres">
      <dgm:prSet presAssocID="{489DC0CF-0790-914A-871B-8B080074BC61}" presName="Name56" presStyleLbl="parChTrans1D2" presStyleIdx="3" presStyleCnt="5"/>
      <dgm:spPr/>
    </dgm:pt>
    <dgm:pt modelId="{AD6258FB-C565-4D4B-BCAC-5B2167385A9A}" type="pres">
      <dgm:prSet presAssocID="{C146DB07-24A3-B046-84E1-79871554C9D5}" presName="text0" presStyleLbl="node1" presStyleIdx="4" presStyleCnt="6">
        <dgm:presLayoutVars>
          <dgm:bulletEnabled val="1"/>
        </dgm:presLayoutVars>
      </dgm:prSet>
      <dgm:spPr/>
    </dgm:pt>
    <dgm:pt modelId="{B14B84AC-1B87-8344-A198-1CD770DCA918}" type="pres">
      <dgm:prSet presAssocID="{E37431EA-1F3E-3D4E-8128-1FB3969EDB0D}" presName="Name56" presStyleLbl="parChTrans1D2" presStyleIdx="4" presStyleCnt="5"/>
      <dgm:spPr/>
    </dgm:pt>
    <dgm:pt modelId="{F9CA68AE-714A-4B49-B1D7-6147B24012F9}" type="pres">
      <dgm:prSet presAssocID="{77D9F1A3-5A13-3140-BD74-49403BB55144}" presName="text0" presStyleLbl="node1" presStyleIdx="5" presStyleCnt="6">
        <dgm:presLayoutVars>
          <dgm:bulletEnabled val="1"/>
        </dgm:presLayoutVars>
      </dgm:prSet>
      <dgm:spPr/>
    </dgm:pt>
  </dgm:ptLst>
  <dgm:cxnLst>
    <dgm:cxn modelId="{1CBE9B09-C267-A348-A624-CD2A4F6827CD}" srcId="{AE06DA17-DD4C-4E4E-9B8F-53D54357C436}" destId="{77D9F1A3-5A13-3140-BD74-49403BB55144}" srcOrd="4" destOrd="0" parTransId="{E37431EA-1F3E-3D4E-8128-1FB3969EDB0D}" sibTransId="{CF213518-BF25-AF41-9FED-BAFE4BC1CE49}"/>
    <dgm:cxn modelId="{80EBC031-5A76-504F-8810-F8E8AFE05B90}" type="presOf" srcId="{F7E8C85F-329B-E142-9D41-1D374DF753E5}" destId="{35BC3D24-0099-164D-B206-E0A90017F9F5}" srcOrd="0" destOrd="0" presId="urn:microsoft.com/office/officeart/2008/layout/RadialCluster"/>
    <dgm:cxn modelId="{D1CDD536-E39A-5646-B2A6-C6669248069E}" type="presOf" srcId="{E37431EA-1F3E-3D4E-8128-1FB3969EDB0D}" destId="{B14B84AC-1B87-8344-A198-1CD770DCA918}" srcOrd="0" destOrd="0" presId="urn:microsoft.com/office/officeart/2008/layout/RadialCluster"/>
    <dgm:cxn modelId="{C3BD8949-A366-A74A-B40D-581AE896786D}" type="presOf" srcId="{6773B0FA-B445-9740-B6CC-27E66FCD92BA}" destId="{112E2A5E-071F-854E-A15D-C4FA79EC4DDF}" srcOrd="0" destOrd="0" presId="urn:microsoft.com/office/officeart/2008/layout/RadialCluster"/>
    <dgm:cxn modelId="{327EBD49-0945-9441-A2D6-CA3CE65C4E57}" srcId="{AE06DA17-DD4C-4E4E-9B8F-53D54357C436}" destId="{6773B0FA-B445-9740-B6CC-27E66FCD92BA}" srcOrd="0" destOrd="0" parTransId="{A5B1A809-E414-E540-AF27-C4689A8FEB63}" sibTransId="{61F1AEFC-EE77-E94D-BB1F-5664A3F3C78B}"/>
    <dgm:cxn modelId="{B4AEFB5E-DEAD-4D4D-BD7E-00D6C326D8CA}" type="presOf" srcId="{A5B1A809-E414-E540-AF27-C4689A8FEB63}" destId="{B5B18B12-E719-644E-8274-997415601AD9}" srcOrd="0" destOrd="0" presId="urn:microsoft.com/office/officeart/2008/layout/RadialCluster"/>
    <dgm:cxn modelId="{AB94D28D-7EBC-C04F-8F8F-098DF9C5FC12}" srcId="{515622C7-653B-BF4A-B0BF-BF7B76746CF6}" destId="{AE06DA17-DD4C-4E4E-9B8F-53D54357C436}" srcOrd="0" destOrd="0" parTransId="{B4520F04-E850-3148-B44B-DE66DD46FB46}" sibTransId="{F95BF373-97BD-E047-A1C8-56648248F578}"/>
    <dgm:cxn modelId="{FB16DCA5-AF47-5F4C-8BD3-E5C00764F8ED}" srcId="{AE06DA17-DD4C-4E4E-9B8F-53D54357C436}" destId="{7ED4AC94-D435-944E-8211-B4CD3B3E9FDF}" srcOrd="2" destOrd="0" parTransId="{F7E8C85F-329B-E142-9D41-1D374DF753E5}" sibTransId="{6AF7A710-C852-2B48-B60C-4E1B8E7AA70D}"/>
    <dgm:cxn modelId="{08D6EAAE-0F55-C340-8B1E-D66BBB68BE8C}" type="presOf" srcId="{C146DB07-24A3-B046-84E1-79871554C9D5}" destId="{AD6258FB-C565-4D4B-BCAC-5B2167385A9A}" srcOrd="0" destOrd="0" presId="urn:microsoft.com/office/officeart/2008/layout/RadialCluster"/>
    <dgm:cxn modelId="{7AC086B9-EE0A-9C4E-9F16-A0004ABE3453}" type="presOf" srcId="{331BD054-5E32-F743-9FD2-1A934D7D2ED4}" destId="{51A8DBC2-77F2-0341-8B69-A1338A9ED5D1}" srcOrd="0" destOrd="0" presId="urn:microsoft.com/office/officeart/2008/layout/RadialCluster"/>
    <dgm:cxn modelId="{46E013C2-B8AD-E442-9974-FA798FBE2862}" type="presOf" srcId="{515622C7-653B-BF4A-B0BF-BF7B76746CF6}" destId="{89451128-ABB5-A449-AC4E-E388226BA9AB}" srcOrd="0" destOrd="0" presId="urn:microsoft.com/office/officeart/2008/layout/RadialCluster"/>
    <dgm:cxn modelId="{E63DC1E6-C4DC-8240-92B7-FCAA8D262EAC}" type="presOf" srcId="{77D9F1A3-5A13-3140-BD74-49403BB55144}" destId="{F9CA68AE-714A-4B49-B1D7-6147B24012F9}" srcOrd="0" destOrd="0" presId="urn:microsoft.com/office/officeart/2008/layout/RadialCluster"/>
    <dgm:cxn modelId="{B30623E8-09ED-1549-9F85-2470EBDECC40}" type="presOf" srcId="{AE06DA17-DD4C-4E4E-9B8F-53D54357C436}" destId="{0F3E348C-D6F7-6349-9FD5-2F1B993E9F0F}" srcOrd="0" destOrd="0" presId="urn:microsoft.com/office/officeart/2008/layout/RadialCluster"/>
    <dgm:cxn modelId="{7D3328E8-3E20-1D4A-9A77-C8C2AA7FFFDA}" type="presOf" srcId="{7ED4AC94-D435-944E-8211-B4CD3B3E9FDF}" destId="{84432F43-46FE-4847-812A-DD9D34CADE2F}" srcOrd="0" destOrd="0" presId="urn:microsoft.com/office/officeart/2008/layout/RadialCluster"/>
    <dgm:cxn modelId="{7C1BF1E8-0E72-634F-9F9E-986235254A31}" srcId="{AE06DA17-DD4C-4E4E-9B8F-53D54357C436}" destId="{2C1D312F-6BA0-BD42-B19F-7C235CBCCB32}" srcOrd="1" destOrd="0" parTransId="{331BD054-5E32-F743-9FD2-1A934D7D2ED4}" sibTransId="{7755BA36-48A9-0647-9F30-75F18234F1AB}"/>
    <dgm:cxn modelId="{38F018EC-1BD2-B24C-A0E5-BC918843E9FB}" type="presOf" srcId="{2C1D312F-6BA0-BD42-B19F-7C235CBCCB32}" destId="{78B45635-057E-634D-B161-159EEA85D8DA}" srcOrd="0" destOrd="0" presId="urn:microsoft.com/office/officeart/2008/layout/RadialCluster"/>
    <dgm:cxn modelId="{7CB9DEED-E3D5-1F4D-B3B4-CE34F3D518A8}" type="presOf" srcId="{489DC0CF-0790-914A-871B-8B080074BC61}" destId="{D0FA8FAB-5FC0-E740-9AA2-D9BB820B9D44}" srcOrd="0" destOrd="0" presId="urn:microsoft.com/office/officeart/2008/layout/RadialCluster"/>
    <dgm:cxn modelId="{2632B8FD-29E4-3E4A-9689-9041E8BB706A}" srcId="{AE06DA17-DD4C-4E4E-9B8F-53D54357C436}" destId="{C146DB07-24A3-B046-84E1-79871554C9D5}" srcOrd="3" destOrd="0" parTransId="{489DC0CF-0790-914A-871B-8B080074BC61}" sibTransId="{43437A03-6319-C041-A998-7AD99886180A}"/>
    <dgm:cxn modelId="{166BBB36-2D21-E347-AE9A-73C567EC763D}" type="presParOf" srcId="{89451128-ABB5-A449-AC4E-E388226BA9AB}" destId="{BA018A97-EE45-0946-8A18-54620D7C1365}" srcOrd="0" destOrd="0" presId="urn:microsoft.com/office/officeart/2008/layout/RadialCluster"/>
    <dgm:cxn modelId="{4382D29F-0D29-504C-A74F-30265659AB4D}" type="presParOf" srcId="{BA018A97-EE45-0946-8A18-54620D7C1365}" destId="{0F3E348C-D6F7-6349-9FD5-2F1B993E9F0F}" srcOrd="0" destOrd="0" presId="urn:microsoft.com/office/officeart/2008/layout/RadialCluster"/>
    <dgm:cxn modelId="{32322DBA-62A4-2A43-B480-923CC27E7192}" type="presParOf" srcId="{BA018A97-EE45-0946-8A18-54620D7C1365}" destId="{B5B18B12-E719-644E-8274-997415601AD9}" srcOrd="1" destOrd="0" presId="urn:microsoft.com/office/officeart/2008/layout/RadialCluster"/>
    <dgm:cxn modelId="{51BF61E2-9372-C54A-AD03-2049112DBA58}" type="presParOf" srcId="{BA018A97-EE45-0946-8A18-54620D7C1365}" destId="{112E2A5E-071F-854E-A15D-C4FA79EC4DDF}" srcOrd="2" destOrd="0" presId="urn:microsoft.com/office/officeart/2008/layout/RadialCluster"/>
    <dgm:cxn modelId="{E5007F41-8AD3-DB4A-9E34-BAFEEB6D4D66}" type="presParOf" srcId="{BA018A97-EE45-0946-8A18-54620D7C1365}" destId="{51A8DBC2-77F2-0341-8B69-A1338A9ED5D1}" srcOrd="3" destOrd="0" presId="urn:microsoft.com/office/officeart/2008/layout/RadialCluster"/>
    <dgm:cxn modelId="{39DE36BC-C8BA-474E-841C-AB0D6773FC34}" type="presParOf" srcId="{BA018A97-EE45-0946-8A18-54620D7C1365}" destId="{78B45635-057E-634D-B161-159EEA85D8DA}" srcOrd="4" destOrd="0" presId="urn:microsoft.com/office/officeart/2008/layout/RadialCluster"/>
    <dgm:cxn modelId="{6A674851-16FA-9D44-B24A-6DDB66E857DB}" type="presParOf" srcId="{BA018A97-EE45-0946-8A18-54620D7C1365}" destId="{35BC3D24-0099-164D-B206-E0A90017F9F5}" srcOrd="5" destOrd="0" presId="urn:microsoft.com/office/officeart/2008/layout/RadialCluster"/>
    <dgm:cxn modelId="{41D84E00-A6C9-6544-B787-DE2263AF92FF}" type="presParOf" srcId="{BA018A97-EE45-0946-8A18-54620D7C1365}" destId="{84432F43-46FE-4847-812A-DD9D34CADE2F}" srcOrd="6" destOrd="0" presId="urn:microsoft.com/office/officeart/2008/layout/RadialCluster"/>
    <dgm:cxn modelId="{EFA2AE04-F634-EB44-AB64-FE34624B95E1}" type="presParOf" srcId="{BA018A97-EE45-0946-8A18-54620D7C1365}" destId="{D0FA8FAB-5FC0-E740-9AA2-D9BB820B9D44}" srcOrd="7" destOrd="0" presId="urn:microsoft.com/office/officeart/2008/layout/RadialCluster"/>
    <dgm:cxn modelId="{12090FB1-F40B-7C44-A178-D0CBD641B429}" type="presParOf" srcId="{BA018A97-EE45-0946-8A18-54620D7C1365}" destId="{AD6258FB-C565-4D4B-BCAC-5B2167385A9A}" srcOrd="8" destOrd="0" presId="urn:microsoft.com/office/officeart/2008/layout/RadialCluster"/>
    <dgm:cxn modelId="{2A1C7B35-C1AC-4646-83BB-4F18CAE8614C}" type="presParOf" srcId="{BA018A97-EE45-0946-8A18-54620D7C1365}" destId="{B14B84AC-1B87-8344-A198-1CD770DCA918}" srcOrd="9" destOrd="0" presId="urn:microsoft.com/office/officeart/2008/layout/RadialCluster"/>
    <dgm:cxn modelId="{FE663A21-5D92-1A45-B361-7A26F83ECA0C}" type="presParOf" srcId="{BA018A97-EE45-0946-8A18-54620D7C1365}" destId="{F9CA68AE-714A-4B49-B1D7-6147B24012F9}" srcOrd="10" destOrd="0" presId="urn:microsoft.com/office/officeart/2008/layout/RadialCluster"/>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A1058-82C9-2C44-A398-DC30A5E29F41}">
      <dsp:nvSpPr>
        <dsp:cNvPr id="0" name=""/>
        <dsp:cNvSpPr/>
      </dsp:nvSpPr>
      <dsp:spPr>
        <a:xfrm>
          <a:off x="3996297" y="0"/>
          <a:ext cx="1575135" cy="1575214"/>
        </a:xfrm>
        <a:prstGeom prst="circularArrow">
          <a:avLst>
            <a:gd name="adj1" fmla="val 10980"/>
            <a:gd name="adj2" fmla="val 1142322"/>
            <a:gd name="adj3" fmla="val 4500000"/>
            <a:gd name="adj4" fmla="val 10800000"/>
            <a:gd name="adj5" fmla="val 12500"/>
          </a:avLst>
        </a:prstGeom>
        <a:solidFill>
          <a:srgbClr val="BE27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6B396-B20A-004D-B61F-03B918115E57}">
      <dsp:nvSpPr>
        <dsp:cNvPr id="0" name=""/>
        <dsp:cNvSpPr/>
      </dsp:nvSpPr>
      <dsp:spPr>
        <a:xfrm>
          <a:off x="4344062" y="570494"/>
          <a:ext cx="879014" cy="43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Public</a:t>
          </a:r>
        </a:p>
      </dsp:txBody>
      <dsp:txXfrm>
        <a:off x="4344062" y="570494"/>
        <a:ext cx="879014" cy="439310"/>
      </dsp:txXfrm>
    </dsp:sp>
    <dsp:sp modelId="{E82B5FC0-4CFE-9248-AF60-E9C1EE853270}">
      <dsp:nvSpPr>
        <dsp:cNvPr id="0" name=""/>
        <dsp:cNvSpPr/>
      </dsp:nvSpPr>
      <dsp:spPr>
        <a:xfrm>
          <a:off x="3558710" y="905062"/>
          <a:ext cx="1575135" cy="1575214"/>
        </a:xfrm>
        <a:prstGeom prst="leftCircularArrow">
          <a:avLst>
            <a:gd name="adj1" fmla="val 10980"/>
            <a:gd name="adj2" fmla="val 1142322"/>
            <a:gd name="adj3" fmla="val 6300000"/>
            <a:gd name="adj4" fmla="val 18900000"/>
            <a:gd name="adj5" fmla="val 12500"/>
          </a:avLst>
        </a:prstGeom>
        <a:solidFill>
          <a:srgbClr val="406CB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FCAEA-DC38-AD4B-9FDC-D30FCD14E133}">
      <dsp:nvSpPr>
        <dsp:cNvPr id="0" name=""/>
        <dsp:cNvSpPr/>
      </dsp:nvSpPr>
      <dsp:spPr>
        <a:xfrm>
          <a:off x="3904702" y="1477589"/>
          <a:ext cx="879014" cy="43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HCW</a:t>
          </a:r>
        </a:p>
      </dsp:txBody>
      <dsp:txXfrm>
        <a:off x="3904702" y="1477589"/>
        <a:ext cx="879014" cy="439310"/>
      </dsp:txXfrm>
    </dsp:sp>
    <dsp:sp modelId="{0BE53126-00AB-5F4B-974E-C6227D2581BE}">
      <dsp:nvSpPr>
        <dsp:cNvPr id="0" name=""/>
        <dsp:cNvSpPr/>
      </dsp:nvSpPr>
      <dsp:spPr>
        <a:xfrm>
          <a:off x="3996297" y="1814191"/>
          <a:ext cx="1575135" cy="1575214"/>
        </a:xfrm>
        <a:prstGeom prst="circularArrow">
          <a:avLst>
            <a:gd name="adj1" fmla="val 10980"/>
            <a:gd name="adj2" fmla="val 1142322"/>
            <a:gd name="adj3" fmla="val 4500000"/>
            <a:gd name="adj4" fmla="val 13500000"/>
            <a:gd name="adj5" fmla="val 12500"/>
          </a:avLst>
        </a:prstGeom>
        <a:solidFill>
          <a:srgbClr val="F6DA0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13046-CA22-8741-946B-B4C2B39F9AC0}">
      <dsp:nvSpPr>
        <dsp:cNvPr id="0" name=""/>
        <dsp:cNvSpPr/>
      </dsp:nvSpPr>
      <dsp:spPr>
        <a:xfrm>
          <a:off x="4344062" y="2384177"/>
          <a:ext cx="879014" cy="43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Labs</a:t>
          </a:r>
        </a:p>
      </dsp:txBody>
      <dsp:txXfrm>
        <a:off x="4344062" y="2384177"/>
        <a:ext cx="879014" cy="439310"/>
      </dsp:txXfrm>
    </dsp:sp>
    <dsp:sp modelId="{A1751101-36C1-904C-B623-DD523888759C}">
      <dsp:nvSpPr>
        <dsp:cNvPr id="0" name=""/>
        <dsp:cNvSpPr/>
      </dsp:nvSpPr>
      <dsp:spPr>
        <a:xfrm>
          <a:off x="3558710" y="2720779"/>
          <a:ext cx="1575135" cy="1575214"/>
        </a:xfrm>
        <a:prstGeom prst="leftCircularArrow">
          <a:avLst>
            <a:gd name="adj1" fmla="val 10980"/>
            <a:gd name="adj2" fmla="val 1142322"/>
            <a:gd name="adj3" fmla="val 6300000"/>
            <a:gd name="adj4" fmla="val 18900000"/>
            <a:gd name="adj5" fmla="val 12500"/>
          </a:avLst>
        </a:prstGeom>
        <a:solidFill>
          <a:srgbClr val="BE27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3851C7-1F11-E340-9C7A-244900A8628A}">
      <dsp:nvSpPr>
        <dsp:cNvPr id="0" name=""/>
        <dsp:cNvSpPr/>
      </dsp:nvSpPr>
      <dsp:spPr>
        <a:xfrm>
          <a:off x="3904702" y="3291273"/>
          <a:ext cx="879014" cy="43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Health depts.</a:t>
          </a:r>
        </a:p>
      </dsp:txBody>
      <dsp:txXfrm>
        <a:off x="3904702" y="3291273"/>
        <a:ext cx="879014" cy="439310"/>
      </dsp:txXfrm>
    </dsp:sp>
    <dsp:sp modelId="{C5D1C4D2-5F59-204B-8977-00F95A3FDE8A}">
      <dsp:nvSpPr>
        <dsp:cNvPr id="0" name=""/>
        <dsp:cNvSpPr/>
      </dsp:nvSpPr>
      <dsp:spPr>
        <a:xfrm>
          <a:off x="4108279" y="3730584"/>
          <a:ext cx="1353239" cy="1354033"/>
        </a:xfrm>
        <a:prstGeom prst="blockArc">
          <a:avLst>
            <a:gd name="adj1" fmla="val 13500000"/>
            <a:gd name="adj2" fmla="val 10800000"/>
            <a:gd name="adj3" fmla="val 12740"/>
          </a:avLst>
        </a:prstGeom>
        <a:solidFill>
          <a:srgbClr val="406CB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18E85-E1C2-9047-923C-6AE228F14543}">
      <dsp:nvSpPr>
        <dsp:cNvPr id="0" name=""/>
        <dsp:cNvSpPr/>
      </dsp:nvSpPr>
      <dsp:spPr>
        <a:xfrm>
          <a:off x="4344062" y="4198369"/>
          <a:ext cx="879014" cy="43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World bodies (WHO)</a:t>
          </a:r>
        </a:p>
      </dsp:txBody>
      <dsp:txXfrm>
        <a:off x="4344062" y="4198369"/>
        <a:ext cx="879014" cy="4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E348C-D6F7-6349-9FD5-2F1B993E9F0F}">
      <dsp:nvSpPr>
        <dsp:cNvPr id="0" name=""/>
        <dsp:cNvSpPr/>
      </dsp:nvSpPr>
      <dsp:spPr>
        <a:xfrm>
          <a:off x="3412366" y="1897517"/>
          <a:ext cx="1459258" cy="1459258"/>
        </a:xfrm>
        <a:prstGeom prst="round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Poppins" pitchFamily="2" charset="77"/>
              <a:cs typeface="Poppins" pitchFamily="2" charset="77"/>
            </a:rPr>
            <a:t>Digital Disease Detection</a:t>
          </a:r>
        </a:p>
      </dsp:txBody>
      <dsp:txXfrm>
        <a:off x="3483601" y="1968752"/>
        <a:ext cx="1316788" cy="1316788"/>
      </dsp:txXfrm>
    </dsp:sp>
    <dsp:sp modelId="{B5B18B12-E719-644E-8274-997415601AD9}">
      <dsp:nvSpPr>
        <dsp:cNvPr id="0" name=""/>
        <dsp:cNvSpPr/>
      </dsp:nvSpPr>
      <dsp:spPr>
        <a:xfrm rot="16200000">
          <a:off x="3729945" y="1485467"/>
          <a:ext cx="824101" cy="0"/>
        </a:xfrm>
        <a:custGeom>
          <a:avLst/>
          <a:gdLst/>
          <a:ahLst/>
          <a:cxnLst/>
          <a:rect l="0" t="0" r="0" b="0"/>
          <a:pathLst>
            <a:path>
              <a:moveTo>
                <a:pt x="0" y="0"/>
              </a:moveTo>
              <a:lnTo>
                <a:pt x="824101"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12E2A5E-071F-854E-A15D-C4FA79EC4DDF}">
      <dsp:nvSpPr>
        <dsp:cNvPr id="0" name=""/>
        <dsp:cNvSpPr/>
      </dsp:nvSpPr>
      <dsp:spPr>
        <a:xfrm>
          <a:off x="3653144" y="95713"/>
          <a:ext cx="977703" cy="977703"/>
        </a:xfrm>
        <a:prstGeom prst="roundRect">
          <a:avLst/>
        </a:prstGeom>
        <a:solidFill>
          <a:srgbClr val="BE2739"/>
        </a:solidFill>
        <a:ln w="12700" cap="flat" cmpd="sng" algn="ctr">
          <a:solidFill>
            <a:srgbClr val="BE273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Public</a:t>
          </a:r>
        </a:p>
      </dsp:txBody>
      <dsp:txXfrm>
        <a:off x="3700872" y="143441"/>
        <a:ext cx="882247" cy="882247"/>
      </dsp:txXfrm>
    </dsp:sp>
    <dsp:sp modelId="{51A8DBC2-77F2-0341-8B69-A1338A9ED5D1}">
      <dsp:nvSpPr>
        <dsp:cNvPr id="0" name=""/>
        <dsp:cNvSpPr/>
      </dsp:nvSpPr>
      <dsp:spPr>
        <a:xfrm rot="20520000">
          <a:off x="4852992" y="2272434"/>
          <a:ext cx="761395" cy="0"/>
        </a:xfrm>
        <a:custGeom>
          <a:avLst/>
          <a:gdLst/>
          <a:ahLst/>
          <a:cxnLst/>
          <a:rect l="0" t="0" r="0" b="0"/>
          <a:pathLst>
            <a:path>
              <a:moveTo>
                <a:pt x="0" y="0"/>
              </a:moveTo>
              <a:lnTo>
                <a:pt x="761395" y="0"/>
              </a:lnTo>
            </a:path>
          </a:pathLst>
        </a:custGeom>
        <a:noFill/>
        <a:ln w="28575" cap="flat" cmpd="sng" algn="ctr">
          <a:solidFill>
            <a:srgbClr val="F6DA04"/>
          </a:solidFill>
          <a:prstDash val="solid"/>
          <a:miter lim="800000"/>
        </a:ln>
        <a:effectLst/>
      </dsp:spPr>
      <dsp:style>
        <a:lnRef idx="2">
          <a:scrgbClr r="0" g="0" b="0"/>
        </a:lnRef>
        <a:fillRef idx="0">
          <a:scrgbClr r="0" g="0" b="0"/>
        </a:fillRef>
        <a:effectRef idx="0">
          <a:scrgbClr r="0" g="0" b="0"/>
        </a:effectRef>
        <a:fontRef idx="minor"/>
      </dsp:style>
    </dsp:sp>
    <dsp:sp modelId="{78B45635-057E-634D-B161-159EEA85D8DA}">
      <dsp:nvSpPr>
        <dsp:cNvPr id="0" name=""/>
        <dsp:cNvSpPr/>
      </dsp:nvSpPr>
      <dsp:spPr>
        <a:xfrm>
          <a:off x="5595755" y="1507102"/>
          <a:ext cx="977703" cy="977703"/>
        </a:xfrm>
        <a:prstGeom prst="roundRect">
          <a:avLst/>
        </a:prstGeom>
        <a:solidFill>
          <a:srgbClr val="F6DA04"/>
        </a:solidFill>
        <a:ln w="12700" cap="flat" cmpd="sng" algn="ctr">
          <a:solidFill>
            <a:srgbClr val="F6DA0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Labs</a:t>
          </a:r>
        </a:p>
      </dsp:txBody>
      <dsp:txXfrm>
        <a:off x="5643483" y="1554830"/>
        <a:ext cx="882247" cy="882247"/>
      </dsp:txXfrm>
    </dsp:sp>
    <dsp:sp modelId="{35BC3D24-0099-164D-B206-E0A90017F9F5}">
      <dsp:nvSpPr>
        <dsp:cNvPr id="0" name=""/>
        <dsp:cNvSpPr/>
      </dsp:nvSpPr>
      <dsp:spPr>
        <a:xfrm rot="3240000">
          <a:off x="4561535" y="3573778"/>
          <a:ext cx="536456" cy="0"/>
        </a:xfrm>
        <a:custGeom>
          <a:avLst/>
          <a:gdLst/>
          <a:ahLst/>
          <a:cxnLst/>
          <a:rect l="0" t="0" r="0" b="0"/>
          <a:pathLst>
            <a:path>
              <a:moveTo>
                <a:pt x="0" y="0"/>
              </a:moveTo>
              <a:lnTo>
                <a:pt x="536456" y="0"/>
              </a:lnTo>
            </a:path>
          </a:pathLst>
        </a:custGeom>
        <a:noFill/>
        <a:ln w="28575" cap="flat" cmpd="sng" algn="ctr">
          <a:solidFill>
            <a:srgbClr val="406CB2"/>
          </a:solidFill>
          <a:prstDash val="solid"/>
          <a:miter lim="800000"/>
        </a:ln>
        <a:effectLst/>
      </dsp:spPr>
      <dsp:style>
        <a:lnRef idx="2">
          <a:scrgbClr r="0" g="0" b="0"/>
        </a:lnRef>
        <a:fillRef idx="0">
          <a:scrgbClr r="0" g="0" b="0"/>
        </a:fillRef>
        <a:effectRef idx="0">
          <a:scrgbClr r="0" g="0" b="0"/>
        </a:effectRef>
        <a:fontRef idx="minor"/>
      </dsp:style>
    </dsp:sp>
    <dsp:sp modelId="{84432F43-46FE-4847-812A-DD9D34CADE2F}">
      <dsp:nvSpPr>
        <dsp:cNvPr id="0" name=""/>
        <dsp:cNvSpPr/>
      </dsp:nvSpPr>
      <dsp:spPr>
        <a:xfrm>
          <a:off x="4853744" y="3790779"/>
          <a:ext cx="977703" cy="977703"/>
        </a:xfrm>
        <a:prstGeom prst="roundRect">
          <a:avLst/>
        </a:prstGeom>
        <a:solidFill>
          <a:srgbClr val="406CB2"/>
        </a:solidFill>
        <a:ln w="12700" cap="flat" cmpd="sng" algn="ctr">
          <a:solidFill>
            <a:srgbClr val="406C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World bodies (WHO)</a:t>
          </a:r>
        </a:p>
      </dsp:txBody>
      <dsp:txXfrm>
        <a:off x="4901472" y="3838507"/>
        <a:ext cx="882247" cy="882247"/>
      </dsp:txXfrm>
    </dsp:sp>
    <dsp:sp modelId="{D0FA8FAB-5FC0-E740-9AA2-D9BB820B9D44}">
      <dsp:nvSpPr>
        <dsp:cNvPr id="0" name=""/>
        <dsp:cNvSpPr/>
      </dsp:nvSpPr>
      <dsp:spPr>
        <a:xfrm rot="7560000">
          <a:off x="3186000" y="3573778"/>
          <a:ext cx="536456" cy="0"/>
        </a:xfrm>
        <a:custGeom>
          <a:avLst/>
          <a:gdLst/>
          <a:ahLst/>
          <a:cxnLst/>
          <a:rect l="0" t="0" r="0" b="0"/>
          <a:pathLst>
            <a:path>
              <a:moveTo>
                <a:pt x="0" y="0"/>
              </a:moveTo>
              <a:lnTo>
                <a:pt x="536456" y="0"/>
              </a:lnTo>
            </a:path>
          </a:pathLst>
        </a:custGeom>
        <a:noFill/>
        <a:ln w="28575" cap="flat" cmpd="sng" algn="ctr">
          <a:solidFill>
            <a:srgbClr val="406CB2"/>
          </a:solidFill>
          <a:prstDash val="solid"/>
          <a:miter lim="800000"/>
        </a:ln>
        <a:effectLst/>
      </dsp:spPr>
      <dsp:style>
        <a:lnRef idx="2">
          <a:scrgbClr r="0" g="0" b="0"/>
        </a:lnRef>
        <a:fillRef idx="0">
          <a:scrgbClr r="0" g="0" b="0"/>
        </a:fillRef>
        <a:effectRef idx="0">
          <a:scrgbClr r="0" g="0" b="0"/>
        </a:effectRef>
        <a:fontRef idx="minor"/>
      </dsp:style>
    </dsp:sp>
    <dsp:sp modelId="{AD6258FB-C565-4D4B-BCAC-5B2167385A9A}">
      <dsp:nvSpPr>
        <dsp:cNvPr id="0" name=""/>
        <dsp:cNvSpPr/>
      </dsp:nvSpPr>
      <dsp:spPr>
        <a:xfrm>
          <a:off x="2452544" y="3790779"/>
          <a:ext cx="977703" cy="977703"/>
        </a:xfrm>
        <a:prstGeom prst="roundRect">
          <a:avLst/>
        </a:prstGeom>
        <a:solidFill>
          <a:srgbClr val="406CB2"/>
        </a:solidFill>
        <a:ln w="12700" cap="flat" cmpd="sng" algn="ctr">
          <a:solidFill>
            <a:srgbClr val="406C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HCW</a:t>
          </a:r>
        </a:p>
      </dsp:txBody>
      <dsp:txXfrm>
        <a:off x="2500272" y="3838507"/>
        <a:ext cx="882247" cy="882247"/>
      </dsp:txXfrm>
    </dsp:sp>
    <dsp:sp modelId="{B14B84AC-1B87-8344-A198-1CD770DCA918}">
      <dsp:nvSpPr>
        <dsp:cNvPr id="0" name=""/>
        <dsp:cNvSpPr/>
      </dsp:nvSpPr>
      <dsp:spPr>
        <a:xfrm rot="11880000">
          <a:off x="2669603" y="2272434"/>
          <a:ext cx="761395" cy="0"/>
        </a:xfrm>
        <a:custGeom>
          <a:avLst/>
          <a:gdLst/>
          <a:ahLst/>
          <a:cxnLst/>
          <a:rect l="0" t="0" r="0" b="0"/>
          <a:pathLst>
            <a:path>
              <a:moveTo>
                <a:pt x="0" y="0"/>
              </a:moveTo>
              <a:lnTo>
                <a:pt x="761395" y="0"/>
              </a:lnTo>
            </a:path>
          </a:pathLst>
        </a:custGeom>
        <a:noFill/>
        <a:ln w="28575" cap="flat" cmpd="sng" algn="ctr">
          <a:solidFill>
            <a:srgbClr val="BE2739"/>
          </a:solidFill>
          <a:prstDash val="solid"/>
          <a:miter lim="800000"/>
        </a:ln>
        <a:effectLst/>
      </dsp:spPr>
      <dsp:style>
        <a:lnRef idx="2">
          <a:scrgbClr r="0" g="0" b="0"/>
        </a:lnRef>
        <a:fillRef idx="0">
          <a:scrgbClr r="0" g="0" b="0"/>
        </a:fillRef>
        <a:effectRef idx="0">
          <a:scrgbClr r="0" g="0" b="0"/>
        </a:effectRef>
        <a:fontRef idx="minor"/>
      </dsp:style>
    </dsp:sp>
    <dsp:sp modelId="{F9CA68AE-714A-4B49-B1D7-6147B24012F9}">
      <dsp:nvSpPr>
        <dsp:cNvPr id="0" name=""/>
        <dsp:cNvSpPr/>
      </dsp:nvSpPr>
      <dsp:spPr>
        <a:xfrm>
          <a:off x="1710533" y="1507102"/>
          <a:ext cx="977703" cy="977703"/>
        </a:xfrm>
        <a:prstGeom prst="roundRect">
          <a:avLst/>
        </a:prstGeom>
        <a:solidFill>
          <a:srgbClr val="BE2739"/>
        </a:solidFill>
        <a:ln w="12700" cap="flat" cmpd="sng" algn="ctr">
          <a:solidFill>
            <a:srgbClr val="BE273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itchFamily="2" charset="77"/>
              <a:cs typeface="Poppins" pitchFamily="2" charset="77"/>
            </a:rPr>
            <a:t>Health depts.</a:t>
          </a:r>
        </a:p>
      </dsp:txBody>
      <dsp:txXfrm>
        <a:off x="1758261" y="1554830"/>
        <a:ext cx="882247" cy="88224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14E5C-B4B3-F64C-B4DE-196346704F37}"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E0C08-9788-CF42-BEE0-D886272E7DFE}" type="slidenum">
              <a:rPr lang="en-US" smtClean="0"/>
              <a:t>‹#›</a:t>
            </a:fld>
            <a:endParaRPr lang="en-US"/>
          </a:p>
        </p:txBody>
      </p:sp>
    </p:spTree>
    <p:extLst>
      <p:ext uri="{BB962C8B-B14F-4D97-AF65-F5344CB8AC3E}">
        <p14:creationId xmlns:p14="http://schemas.microsoft.com/office/powerpoint/2010/main" val="192198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a:t>
            </a:fld>
            <a:endParaRPr lang="en-US"/>
          </a:p>
        </p:txBody>
      </p:sp>
    </p:spTree>
    <p:extLst>
      <p:ext uri="{BB962C8B-B14F-4D97-AF65-F5344CB8AC3E}">
        <p14:creationId xmlns:p14="http://schemas.microsoft.com/office/powerpoint/2010/main" val="136946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10</a:t>
            </a:fld>
            <a:endParaRPr lang="en-US"/>
          </a:p>
        </p:txBody>
      </p:sp>
    </p:spTree>
    <p:extLst>
      <p:ext uri="{BB962C8B-B14F-4D97-AF65-F5344CB8AC3E}">
        <p14:creationId xmlns:p14="http://schemas.microsoft.com/office/powerpoint/2010/main" val="107761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11</a:t>
            </a:fld>
            <a:endParaRPr lang="en-US"/>
          </a:p>
        </p:txBody>
      </p:sp>
    </p:spTree>
    <p:extLst>
      <p:ext uri="{BB962C8B-B14F-4D97-AF65-F5344CB8AC3E}">
        <p14:creationId xmlns:p14="http://schemas.microsoft.com/office/powerpoint/2010/main" val="335037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12</a:t>
            </a:fld>
            <a:endParaRPr lang="en-US"/>
          </a:p>
        </p:txBody>
      </p:sp>
    </p:spTree>
    <p:extLst>
      <p:ext uri="{BB962C8B-B14F-4D97-AF65-F5344CB8AC3E}">
        <p14:creationId xmlns:p14="http://schemas.microsoft.com/office/powerpoint/2010/main" val="320334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13</a:t>
            </a:fld>
            <a:endParaRPr lang="en-US"/>
          </a:p>
        </p:txBody>
      </p:sp>
    </p:spTree>
    <p:extLst>
      <p:ext uri="{BB962C8B-B14F-4D97-AF65-F5344CB8AC3E}">
        <p14:creationId xmlns:p14="http://schemas.microsoft.com/office/powerpoint/2010/main" val="153063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fld id="{582E0C08-9788-CF42-BEE0-D886272E7DFE}" type="slidenum">
              <a:rPr lang="en-US" smtClean="0"/>
              <a:t>14</a:t>
            </a:fld>
            <a:endParaRPr lang="en-US"/>
          </a:p>
        </p:txBody>
      </p:sp>
    </p:spTree>
    <p:extLst>
      <p:ext uri="{BB962C8B-B14F-4D97-AF65-F5344CB8AC3E}">
        <p14:creationId xmlns:p14="http://schemas.microsoft.com/office/powerpoint/2010/main" val="254247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15</a:t>
            </a:fld>
            <a:endParaRPr lang="en-US"/>
          </a:p>
        </p:txBody>
      </p:sp>
    </p:spTree>
    <p:extLst>
      <p:ext uri="{BB962C8B-B14F-4D97-AF65-F5344CB8AC3E}">
        <p14:creationId xmlns:p14="http://schemas.microsoft.com/office/powerpoint/2010/main" val="394602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16</a:t>
            </a:fld>
            <a:endParaRPr lang="en-US"/>
          </a:p>
        </p:txBody>
      </p:sp>
    </p:spTree>
    <p:extLst>
      <p:ext uri="{BB962C8B-B14F-4D97-AF65-F5344CB8AC3E}">
        <p14:creationId xmlns:p14="http://schemas.microsoft.com/office/powerpoint/2010/main" val="71317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17</a:t>
            </a:fld>
            <a:endParaRPr lang="en-US"/>
          </a:p>
        </p:txBody>
      </p:sp>
    </p:spTree>
    <p:extLst>
      <p:ext uri="{BB962C8B-B14F-4D97-AF65-F5344CB8AC3E}">
        <p14:creationId xmlns:p14="http://schemas.microsoft.com/office/powerpoint/2010/main" val="16021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18</a:t>
            </a:fld>
            <a:endParaRPr lang="en-US"/>
          </a:p>
        </p:txBody>
      </p:sp>
    </p:spTree>
    <p:extLst>
      <p:ext uri="{BB962C8B-B14F-4D97-AF65-F5344CB8AC3E}">
        <p14:creationId xmlns:p14="http://schemas.microsoft.com/office/powerpoint/2010/main" val="199227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19</a:t>
            </a:fld>
            <a:endParaRPr lang="en-US"/>
          </a:p>
        </p:txBody>
      </p:sp>
    </p:spTree>
    <p:extLst>
      <p:ext uri="{BB962C8B-B14F-4D97-AF65-F5344CB8AC3E}">
        <p14:creationId xmlns:p14="http://schemas.microsoft.com/office/powerpoint/2010/main" val="318891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a:t>
            </a:fld>
            <a:endParaRPr lang="en-US"/>
          </a:p>
        </p:txBody>
      </p:sp>
    </p:spTree>
    <p:extLst>
      <p:ext uri="{BB962C8B-B14F-4D97-AF65-F5344CB8AC3E}">
        <p14:creationId xmlns:p14="http://schemas.microsoft.com/office/powerpoint/2010/main" val="49165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20</a:t>
            </a:fld>
            <a:endParaRPr lang="en-US"/>
          </a:p>
        </p:txBody>
      </p:sp>
    </p:spTree>
    <p:extLst>
      <p:ext uri="{BB962C8B-B14F-4D97-AF65-F5344CB8AC3E}">
        <p14:creationId xmlns:p14="http://schemas.microsoft.com/office/powerpoint/2010/main" val="417034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21</a:t>
            </a:fld>
            <a:endParaRPr lang="en-US"/>
          </a:p>
        </p:txBody>
      </p:sp>
    </p:spTree>
    <p:extLst>
      <p:ext uri="{BB962C8B-B14F-4D97-AF65-F5344CB8AC3E}">
        <p14:creationId xmlns:p14="http://schemas.microsoft.com/office/powerpoint/2010/main" val="2335618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22</a:t>
            </a:fld>
            <a:endParaRPr lang="en-US"/>
          </a:p>
        </p:txBody>
      </p:sp>
    </p:spTree>
    <p:extLst>
      <p:ext uri="{BB962C8B-B14F-4D97-AF65-F5344CB8AC3E}">
        <p14:creationId xmlns:p14="http://schemas.microsoft.com/office/powerpoint/2010/main" val="235727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23</a:t>
            </a:fld>
            <a:endParaRPr lang="en-US"/>
          </a:p>
        </p:txBody>
      </p:sp>
    </p:spTree>
    <p:extLst>
      <p:ext uri="{BB962C8B-B14F-4D97-AF65-F5344CB8AC3E}">
        <p14:creationId xmlns:p14="http://schemas.microsoft.com/office/powerpoint/2010/main" val="110606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24</a:t>
            </a:fld>
            <a:endParaRPr lang="en-US"/>
          </a:p>
        </p:txBody>
      </p:sp>
    </p:spTree>
    <p:extLst>
      <p:ext uri="{BB962C8B-B14F-4D97-AF65-F5344CB8AC3E}">
        <p14:creationId xmlns:p14="http://schemas.microsoft.com/office/powerpoint/2010/main" val="2193012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25</a:t>
            </a:fld>
            <a:endParaRPr lang="en-US"/>
          </a:p>
        </p:txBody>
      </p:sp>
    </p:spTree>
    <p:extLst>
      <p:ext uri="{BB962C8B-B14F-4D97-AF65-F5344CB8AC3E}">
        <p14:creationId xmlns:p14="http://schemas.microsoft.com/office/powerpoint/2010/main" val="417904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26</a:t>
            </a:fld>
            <a:endParaRPr lang="en-US"/>
          </a:p>
        </p:txBody>
      </p:sp>
    </p:spTree>
    <p:extLst>
      <p:ext uri="{BB962C8B-B14F-4D97-AF65-F5344CB8AC3E}">
        <p14:creationId xmlns:p14="http://schemas.microsoft.com/office/powerpoint/2010/main" val="3432206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27</a:t>
            </a:fld>
            <a:endParaRPr lang="en-US"/>
          </a:p>
        </p:txBody>
      </p:sp>
    </p:spTree>
    <p:extLst>
      <p:ext uri="{BB962C8B-B14F-4D97-AF65-F5344CB8AC3E}">
        <p14:creationId xmlns:p14="http://schemas.microsoft.com/office/powerpoint/2010/main" val="539266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28</a:t>
            </a:fld>
            <a:endParaRPr lang="en-US"/>
          </a:p>
        </p:txBody>
      </p:sp>
    </p:spTree>
    <p:extLst>
      <p:ext uri="{BB962C8B-B14F-4D97-AF65-F5344CB8AC3E}">
        <p14:creationId xmlns:p14="http://schemas.microsoft.com/office/powerpoint/2010/main" val="3372665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29</a:t>
            </a:fld>
            <a:endParaRPr lang="en-US"/>
          </a:p>
        </p:txBody>
      </p:sp>
    </p:spTree>
    <p:extLst>
      <p:ext uri="{BB962C8B-B14F-4D97-AF65-F5344CB8AC3E}">
        <p14:creationId xmlns:p14="http://schemas.microsoft.com/office/powerpoint/2010/main" val="56270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3</a:t>
            </a:fld>
            <a:endParaRPr lang="en-US"/>
          </a:p>
        </p:txBody>
      </p:sp>
    </p:spTree>
    <p:extLst>
      <p:ext uri="{BB962C8B-B14F-4D97-AF65-F5344CB8AC3E}">
        <p14:creationId xmlns:p14="http://schemas.microsoft.com/office/powerpoint/2010/main" val="1156945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30</a:t>
            </a:fld>
            <a:endParaRPr lang="en-US"/>
          </a:p>
        </p:txBody>
      </p:sp>
    </p:spTree>
    <p:extLst>
      <p:ext uri="{BB962C8B-B14F-4D97-AF65-F5344CB8AC3E}">
        <p14:creationId xmlns:p14="http://schemas.microsoft.com/office/powerpoint/2010/main" val="68105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4</a:t>
            </a:fld>
            <a:endParaRPr lang="en-US"/>
          </a:p>
        </p:txBody>
      </p:sp>
    </p:spTree>
    <p:extLst>
      <p:ext uri="{BB962C8B-B14F-4D97-AF65-F5344CB8AC3E}">
        <p14:creationId xmlns:p14="http://schemas.microsoft.com/office/powerpoint/2010/main" val="23111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5</a:t>
            </a:fld>
            <a:endParaRPr lang="en-US"/>
          </a:p>
        </p:txBody>
      </p:sp>
    </p:spTree>
    <p:extLst>
      <p:ext uri="{BB962C8B-B14F-4D97-AF65-F5344CB8AC3E}">
        <p14:creationId xmlns:p14="http://schemas.microsoft.com/office/powerpoint/2010/main" val="425474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6</a:t>
            </a:fld>
            <a:endParaRPr lang="en-US"/>
          </a:p>
        </p:txBody>
      </p:sp>
    </p:spTree>
    <p:extLst>
      <p:ext uri="{BB962C8B-B14F-4D97-AF65-F5344CB8AC3E}">
        <p14:creationId xmlns:p14="http://schemas.microsoft.com/office/powerpoint/2010/main" val="80512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7</a:t>
            </a:fld>
            <a:endParaRPr lang="en-US"/>
          </a:p>
        </p:txBody>
      </p:sp>
    </p:spTree>
    <p:extLst>
      <p:ext uri="{BB962C8B-B14F-4D97-AF65-F5344CB8AC3E}">
        <p14:creationId xmlns:p14="http://schemas.microsoft.com/office/powerpoint/2010/main" val="415592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82E0C08-9788-CF42-BEE0-D886272E7DFE}" type="slidenum">
              <a:rPr lang="en-US" smtClean="0"/>
              <a:t>8</a:t>
            </a:fld>
            <a:endParaRPr lang="en-US"/>
          </a:p>
        </p:txBody>
      </p:sp>
    </p:spTree>
    <p:extLst>
      <p:ext uri="{BB962C8B-B14F-4D97-AF65-F5344CB8AC3E}">
        <p14:creationId xmlns:p14="http://schemas.microsoft.com/office/powerpoint/2010/main" val="268792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ILI: influenza-like illness</a:t>
            </a:r>
          </a:p>
        </p:txBody>
      </p:sp>
      <p:sp>
        <p:nvSpPr>
          <p:cNvPr id="4" name="Slide Number Placeholder 3"/>
          <p:cNvSpPr>
            <a:spLocks noGrp="1"/>
          </p:cNvSpPr>
          <p:nvPr>
            <p:ph type="sldNum" sz="quarter" idx="5"/>
          </p:nvPr>
        </p:nvSpPr>
        <p:spPr/>
        <p:txBody>
          <a:bodyPr/>
          <a:lstStyle/>
          <a:p>
            <a:fld id="{582E0C08-9788-CF42-BEE0-D886272E7DFE}" type="slidenum">
              <a:rPr lang="en-US" smtClean="0"/>
              <a:t>9</a:t>
            </a:fld>
            <a:endParaRPr lang="en-US"/>
          </a:p>
        </p:txBody>
      </p:sp>
    </p:spTree>
    <p:extLst>
      <p:ext uri="{BB962C8B-B14F-4D97-AF65-F5344CB8AC3E}">
        <p14:creationId xmlns:p14="http://schemas.microsoft.com/office/powerpoint/2010/main" val="147416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7DBFBF4-9BA2-3D48-B5B5-566B0EDB46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752" y="5982491"/>
            <a:ext cx="2540495" cy="704981"/>
          </a:xfrm>
          <a:prstGeom prst="rect">
            <a:avLst/>
          </a:prstGeom>
        </p:spPr>
      </p:pic>
      <p:sp>
        <p:nvSpPr>
          <p:cNvPr id="2" name="Title 1">
            <a:extLst>
              <a:ext uri="{FF2B5EF4-FFF2-40B4-BE49-F238E27FC236}">
                <a16:creationId xmlns:a16="http://schemas.microsoft.com/office/drawing/2014/main" id="{C0BA9BEC-8FD1-EC49-BC73-637536BF4968}"/>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 name="Subtitle 2">
            <a:extLst>
              <a:ext uri="{FF2B5EF4-FFF2-40B4-BE49-F238E27FC236}">
                <a16:creationId xmlns:a16="http://schemas.microsoft.com/office/drawing/2014/main" id="{7A84D191-BA09-9B48-9061-314978C6478C}"/>
              </a:ext>
            </a:extLst>
          </p:cNvPr>
          <p:cNvSpPr>
            <a:spLocks noGrp="1"/>
          </p:cNvSpPr>
          <p:nvPr>
            <p:ph type="subTitle" idx="1"/>
          </p:nvPr>
        </p:nvSpPr>
        <p:spPr>
          <a:xfrm>
            <a:off x="1524000" y="3602038"/>
            <a:ext cx="9144000" cy="1655762"/>
          </a:xfrm>
        </p:spPr>
        <p:txBody>
          <a:bodyPr/>
          <a:lstStyle>
            <a:lvl1pPr marL="0" indent="0" algn="ctr">
              <a:buNone/>
              <a:defRPr sz="2400">
                <a:solidFill>
                  <a:srgbClr val="B0B8B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2" name="Straight Connector 11">
            <a:extLst>
              <a:ext uri="{FF2B5EF4-FFF2-40B4-BE49-F238E27FC236}">
                <a16:creationId xmlns:a16="http://schemas.microsoft.com/office/drawing/2014/main" id="{082B08B0-7124-7E4D-8C65-2701584A33C7}"/>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6E12EA9-02B8-5D4D-8ADF-6E7F15CF58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8503" y="102139"/>
            <a:ext cx="3019424" cy="499806"/>
          </a:xfrm>
          <a:prstGeom prst="rect">
            <a:avLst/>
          </a:prstGeom>
        </p:spPr>
      </p:pic>
      <p:pic>
        <p:nvPicPr>
          <p:cNvPr id="7" name="Picture 6" descr="A close up of a logo&#10;&#10;Description automatically generated">
            <a:extLst>
              <a:ext uri="{FF2B5EF4-FFF2-40B4-BE49-F238E27FC236}">
                <a16:creationId xmlns:a16="http://schemas.microsoft.com/office/drawing/2014/main" id="{959EA910-605B-BE4A-9610-2BBECCD4FA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967" y="163596"/>
            <a:ext cx="734127" cy="212389"/>
          </a:xfrm>
          <a:prstGeom prst="rect">
            <a:avLst/>
          </a:prstGeom>
        </p:spPr>
      </p:pic>
    </p:spTree>
    <p:extLst>
      <p:ext uri="{BB962C8B-B14F-4D97-AF65-F5344CB8AC3E}">
        <p14:creationId xmlns:p14="http://schemas.microsoft.com/office/powerpoint/2010/main" val="260316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E652-DF22-9648-BA47-E22388150ED8}"/>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223AB3-499F-F94E-9EEB-96A7E5DDAC0C}"/>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68CA9-53C4-814D-B7B5-12F7E2A801F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B23614-4676-0246-A433-15ABF8947259}" type="datetimeFigureOut">
              <a:rPr lang="en-US" smtClean="0"/>
              <a:pPr/>
              <a:t>3/4/24</a:t>
            </a:fld>
            <a:endParaRPr lang="en-US"/>
          </a:p>
        </p:txBody>
      </p:sp>
      <p:sp>
        <p:nvSpPr>
          <p:cNvPr id="5" name="Footer Placeholder 4">
            <a:extLst>
              <a:ext uri="{FF2B5EF4-FFF2-40B4-BE49-F238E27FC236}">
                <a16:creationId xmlns:a16="http://schemas.microsoft.com/office/drawing/2014/main" id="{00E4C13D-127B-5B43-84DD-B58DE1FB44D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266C514-19BC-5041-A487-1BE962910EB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659B4B-7DB8-914F-AAE6-2163D315E830}" type="slidenum">
              <a:rPr lang="en-US" smtClean="0"/>
              <a:pPr/>
              <a:t>‹#›</a:t>
            </a:fld>
            <a:endParaRPr lang="en-US"/>
          </a:p>
        </p:txBody>
      </p:sp>
      <p:cxnSp>
        <p:nvCxnSpPr>
          <p:cNvPr id="7" name="Straight Connector 6">
            <a:extLst>
              <a:ext uri="{FF2B5EF4-FFF2-40B4-BE49-F238E27FC236}">
                <a16:creationId xmlns:a16="http://schemas.microsoft.com/office/drawing/2014/main" id="{C7CDC554-0B7A-7A44-A08B-08EF81DB4012}"/>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B76E193-0D43-784E-957A-02EA44355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84D8841B-62F9-6342-9250-01460210F9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182440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D73BC-7234-F545-996E-0554093C99D9}"/>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77635B50-AF9C-0F43-9E7E-0DD4E2BDF656}"/>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475E3F-C52B-5044-BC1E-350E6ED33B77}"/>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B23614-4676-0246-A433-15ABF8947259}" type="datetimeFigureOut">
              <a:rPr lang="en-US" smtClean="0"/>
              <a:pPr/>
              <a:t>3/4/24</a:t>
            </a:fld>
            <a:endParaRPr lang="en-US"/>
          </a:p>
        </p:txBody>
      </p:sp>
      <p:sp>
        <p:nvSpPr>
          <p:cNvPr id="5" name="Footer Placeholder 4">
            <a:extLst>
              <a:ext uri="{FF2B5EF4-FFF2-40B4-BE49-F238E27FC236}">
                <a16:creationId xmlns:a16="http://schemas.microsoft.com/office/drawing/2014/main" id="{152133A9-1D77-504A-96AB-3E1B843B156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A119FFE-8833-D34A-B89C-26AF6C7C86D6}"/>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659B4B-7DB8-914F-AAE6-2163D315E830}" type="slidenum">
              <a:rPr lang="en-US" smtClean="0"/>
              <a:pPr/>
              <a:t>‹#›</a:t>
            </a:fld>
            <a:endParaRPr lang="en-US"/>
          </a:p>
        </p:txBody>
      </p:sp>
      <p:cxnSp>
        <p:nvCxnSpPr>
          <p:cNvPr id="7" name="Straight Connector 6">
            <a:extLst>
              <a:ext uri="{FF2B5EF4-FFF2-40B4-BE49-F238E27FC236}">
                <a16:creationId xmlns:a16="http://schemas.microsoft.com/office/drawing/2014/main" id="{0340DD13-B93F-C04A-AE8C-FA67AD3C25C9}"/>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7E31C78-61BC-DD4B-8EE1-FA64A59967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100F70A2-0DF6-9441-946A-D3D01B12EF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12218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939F-B3A8-4C48-B275-F1F096913DCB}"/>
              </a:ext>
            </a:extLst>
          </p:cNvPr>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EAF7A53-1868-5F4C-BC1D-41AA829EB72E}"/>
              </a:ext>
            </a:extLst>
          </p:cNvPr>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DFB295-FBA2-1D43-B2D3-1FE93483C6D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B23614-4676-0246-A433-15ABF8947259}" type="datetimeFigureOut">
              <a:rPr lang="en-US" smtClean="0"/>
              <a:pPr/>
              <a:t>3/4/24</a:t>
            </a:fld>
            <a:endParaRPr lang="en-US"/>
          </a:p>
        </p:txBody>
      </p:sp>
      <p:sp>
        <p:nvSpPr>
          <p:cNvPr id="5" name="Footer Placeholder 4">
            <a:extLst>
              <a:ext uri="{FF2B5EF4-FFF2-40B4-BE49-F238E27FC236}">
                <a16:creationId xmlns:a16="http://schemas.microsoft.com/office/drawing/2014/main" id="{EFE1DBD0-2147-A14F-9492-8B30F4F84CA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A9F77E9-AABF-694B-A078-81560A449D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659B4B-7DB8-914F-AAE6-2163D315E830}" type="slidenum">
              <a:rPr lang="en-US" smtClean="0"/>
              <a:pPr/>
              <a:t>‹#›</a:t>
            </a:fld>
            <a:endParaRPr lang="en-US"/>
          </a:p>
        </p:txBody>
      </p:sp>
      <p:cxnSp>
        <p:nvCxnSpPr>
          <p:cNvPr id="7" name="Straight Connector 6">
            <a:extLst>
              <a:ext uri="{FF2B5EF4-FFF2-40B4-BE49-F238E27FC236}">
                <a16:creationId xmlns:a16="http://schemas.microsoft.com/office/drawing/2014/main" id="{F9823047-3B2A-0E45-84D5-642876A68217}"/>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F623DDC-D18C-2D45-B91B-E7E23AA3C2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2" name="Picture 11">
            <a:extLst>
              <a:ext uri="{FF2B5EF4-FFF2-40B4-BE49-F238E27FC236}">
                <a16:creationId xmlns:a16="http://schemas.microsoft.com/office/drawing/2014/main" id="{039BA4AD-E6F7-0E4E-A3C6-0F1BE38A3A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212772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CE32-B668-B14A-A49A-02C32ED8C985}"/>
              </a:ext>
            </a:extLst>
          </p:cNvPr>
          <p:cNvSpPr>
            <a:spLocks noGrp="1"/>
          </p:cNvSpPr>
          <p:nvPr>
            <p:ph type="title"/>
          </p:nvPr>
        </p:nvSpPr>
        <p:spPr>
          <a:xfrm>
            <a:off x="831850" y="1709738"/>
            <a:ext cx="10515600" cy="2852737"/>
          </a:xfrm>
        </p:spPr>
        <p:txBody>
          <a:bodyPr anchor="b"/>
          <a:lstStyle>
            <a:lvl1pP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679D333-ADFF-A34F-99C8-8325A718E4F6}"/>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78FE6181-9B4A-2540-A390-9427114B6744}"/>
              </a:ext>
            </a:extLst>
          </p:cNvPr>
          <p:cNvSpPr>
            <a:spLocks noGrp="1"/>
          </p:cNvSpPr>
          <p:nvPr>
            <p:ph type="dt" sz="half" idx="10"/>
          </p:nvPr>
        </p:nvSpPr>
        <p:spPr/>
        <p:txBody>
          <a:bodyPr/>
          <a:lstStyle/>
          <a:p>
            <a:fld id="{D6B23614-4676-0246-A433-15ABF8947259}" type="datetimeFigureOut">
              <a:rPr lang="en-US" smtClean="0"/>
              <a:t>3/4/24</a:t>
            </a:fld>
            <a:endParaRPr lang="en-US"/>
          </a:p>
        </p:txBody>
      </p:sp>
      <p:sp>
        <p:nvSpPr>
          <p:cNvPr id="5" name="Footer Placeholder 4">
            <a:extLst>
              <a:ext uri="{FF2B5EF4-FFF2-40B4-BE49-F238E27FC236}">
                <a16:creationId xmlns:a16="http://schemas.microsoft.com/office/drawing/2014/main" id="{9D4229FD-CBA9-7444-9119-BA9C7F2E4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4453F-FFC1-AB48-989B-F11C73BDA809}"/>
              </a:ext>
            </a:extLst>
          </p:cNvPr>
          <p:cNvSpPr>
            <a:spLocks noGrp="1"/>
          </p:cNvSpPr>
          <p:nvPr>
            <p:ph type="sldNum" sz="quarter" idx="12"/>
          </p:nvPr>
        </p:nvSpPr>
        <p:spPr/>
        <p:txBody>
          <a:bodyPr/>
          <a:lstStyle/>
          <a:p>
            <a:fld id="{BF659B4B-7DB8-914F-AAE6-2163D315E830}" type="slidenum">
              <a:rPr lang="en-US" smtClean="0"/>
              <a:t>‹#›</a:t>
            </a:fld>
            <a:endParaRPr lang="en-US"/>
          </a:p>
        </p:txBody>
      </p:sp>
      <p:cxnSp>
        <p:nvCxnSpPr>
          <p:cNvPr id="7" name="Straight Connector 6">
            <a:extLst>
              <a:ext uri="{FF2B5EF4-FFF2-40B4-BE49-F238E27FC236}">
                <a16:creationId xmlns:a16="http://schemas.microsoft.com/office/drawing/2014/main" id="{70EDD9E1-A982-EB44-96C6-111CEB20E537}"/>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A29E35D-0FB7-5A42-B560-06D9BDD20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2" name="Picture 11">
            <a:extLst>
              <a:ext uri="{FF2B5EF4-FFF2-40B4-BE49-F238E27FC236}">
                <a16:creationId xmlns:a16="http://schemas.microsoft.com/office/drawing/2014/main" id="{BC600D03-3CBC-2846-BF3B-95CE932318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16848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770B-684F-9C4A-B249-14E1FC52F00E}"/>
              </a:ext>
            </a:extLst>
          </p:cNvPr>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0907D28-ABDB-A54D-A797-2364BBDF5667}"/>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2377233-4E56-134C-9C5A-095A0B38295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3C20B10-5E91-984B-BC42-70E2A397663E}"/>
              </a:ext>
            </a:extLst>
          </p:cNvPr>
          <p:cNvSpPr>
            <a:spLocks noGrp="1"/>
          </p:cNvSpPr>
          <p:nvPr>
            <p:ph type="dt" sz="half" idx="10"/>
          </p:nvPr>
        </p:nvSpPr>
        <p:spPr/>
        <p:txBody>
          <a:bodyPr/>
          <a:lstStyle/>
          <a:p>
            <a:fld id="{D6B23614-4676-0246-A433-15ABF8947259}" type="datetimeFigureOut">
              <a:rPr lang="en-US" smtClean="0"/>
              <a:t>3/4/24</a:t>
            </a:fld>
            <a:endParaRPr lang="en-US"/>
          </a:p>
        </p:txBody>
      </p:sp>
      <p:sp>
        <p:nvSpPr>
          <p:cNvPr id="6" name="Footer Placeholder 5">
            <a:extLst>
              <a:ext uri="{FF2B5EF4-FFF2-40B4-BE49-F238E27FC236}">
                <a16:creationId xmlns:a16="http://schemas.microsoft.com/office/drawing/2014/main" id="{086011F3-D66A-214B-A363-318CF9218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F8854-C346-384B-8283-7C6E21CC332E}"/>
              </a:ext>
            </a:extLst>
          </p:cNvPr>
          <p:cNvSpPr>
            <a:spLocks noGrp="1"/>
          </p:cNvSpPr>
          <p:nvPr>
            <p:ph type="sldNum" sz="quarter" idx="12"/>
          </p:nvPr>
        </p:nvSpPr>
        <p:spPr/>
        <p:txBody>
          <a:bodyPr/>
          <a:lstStyle/>
          <a:p>
            <a:fld id="{BF659B4B-7DB8-914F-AAE6-2163D315E830}" type="slidenum">
              <a:rPr lang="en-US" smtClean="0"/>
              <a:t>‹#›</a:t>
            </a:fld>
            <a:endParaRPr lang="en-US"/>
          </a:p>
        </p:txBody>
      </p:sp>
      <p:cxnSp>
        <p:nvCxnSpPr>
          <p:cNvPr id="8" name="Straight Connector 7">
            <a:extLst>
              <a:ext uri="{FF2B5EF4-FFF2-40B4-BE49-F238E27FC236}">
                <a16:creationId xmlns:a16="http://schemas.microsoft.com/office/drawing/2014/main" id="{A95CF7DE-BE9A-1343-BF49-9F72270D8DF8}"/>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0B4F90B-7872-CE4F-8151-99B65047D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3" name="Picture 12">
            <a:extLst>
              <a:ext uri="{FF2B5EF4-FFF2-40B4-BE49-F238E27FC236}">
                <a16:creationId xmlns:a16="http://schemas.microsoft.com/office/drawing/2014/main" id="{BFC5DBE8-3A36-7241-A30D-7DF1785F76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13671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34FA-8227-AA44-B9A6-E40413C08382}"/>
              </a:ext>
            </a:extLst>
          </p:cNvPr>
          <p:cNvSpPr>
            <a:spLocks noGrp="1"/>
          </p:cNvSpPr>
          <p:nvPr>
            <p:ph type="title"/>
          </p:nvPr>
        </p:nvSpPr>
        <p:spPr>
          <a:xfrm>
            <a:off x="839788" y="365125"/>
            <a:ext cx="10515600" cy="1325563"/>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86071CA-2036-1644-BBF7-CB1F989BD85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8DF355-8773-8B47-A839-E25FEB52F52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D0A51F-3AE4-9A49-BA3A-2C85184B5A6E}"/>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176C0B-14EA-9544-B2B8-CF2C199C7881}"/>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F8995E-FFF7-5C49-950D-516CA6ADDB2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B23614-4676-0246-A433-15ABF8947259}" type="datetimeFigureOut">
              <a:rPr lang="en-US" smtClean="0"/>
              <a:pPr/>
              <a:t>3/4/24</a:t>
            </a:fld>
            <a:endParaRPr lang="en-US"/>
          </a:p>
        </p:txBody>
      </p:sp>
      <p:sp>
        <p:nvSpPr>
          <p:cNvPr id="8" name="Footer Placeholder 7">
            <a:extLst>
              <a:ext uri="{FF2B5EF4-FFF2-40B4-BE49-F238E27FC236}">
                <a16:creationId xmlns:a16="http://schemas.microsoft.com/office/drawing/2014/main" id="{EB2DD860-1C83-4B49-ACD9-3A93854035E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7FDE7429-E9B1-9B4C-9C2E-B9C5E57A3A7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659B4B-7DB8-914F-AAE6-2163D315E830}" type="slidenum">
              <a:rPr lang="en-US" smtClean="0"/>
              <a:pPr/>
              <a:t>‹#›</a:t>
            </a:fld>
            <a:endParaRPr lang="en-US"/>
          </a:p>
        </p:txBody>
      </p:sp>
      <p:cxnSp>
        <p:nvCxnSpPr>
          <p:cNvPr id="10" name="Straight Connector 9">
            <a:extLst>
              <a:ext uri="{FF2B5EF4-FFF2-40B4-BE49-F238E27FC236}">
                <a16:creationId xmlns:a16="http://schemas.microsoft.com/office/drawing/2014/main" id="{5F9F45E6-CB7A-9F45-ADAC-84D8DB960BE9}"/>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377DC-B3C1-8C47-91B5-B558789DB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5" name="Picture 14">
            <a:extLst>
              <a:ext uri="{FF2B5EF4-FFF2-40B4-BE49-F238E27FC236}">
                <a16:creationId xmlns:a16="http://schemas.microsoft.com/office/drawing/2014/main" id="{A6C21712-C349-CF4A-8534-F348B3DFD8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10071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EBAC-E309-2745-9BD0-BF22F886B4A7}"/>
              </a:ext>
            </a:extLst>
          </p:cNvPr>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9C0F0F49-969A-A946-BD66-A215F9D5A64B}"/>
              </a:ext>
            </a:extLst>
          </p:cNvPr>
          <p:cNvSpPr>
            <a:spLocks noGrp="1"/>
          </p:cNvSpPr>
          <p:nvPr>
            <p:ph type="dt" sz="half" idx="10"/>
          </p:nvPr>
        </p:nvSpPr>
        <p:spPr/>
        <p:txBody>
          <a:bodyPr/>
          <a:lstStyle/>
          <a:p>
            <a:fld id="{D6B23614-4676-0246-A433-15ABF8947259}" type="datetimeFigureOut">
              <a:rPr lang="en-US" smtClean="0"/>
              <a:t>3/4/24</a:t>
            </a:fld>
            <a:endParaRPr lang="en-US"/>
          </a:p>
        </p:txBody>
      </p:sp>
      <p:sp>
        <p:nvSpPr>
          <p:cNvPr id="4" name="Footer Placeholder 3">
            <a:extLst>
              <a:ext uri="{FF2B5EF4-FFF2-40B4-BE49-F238E27FC236}">
                <a16:creationId xmlns:a16="http://schemas.microsoft.com/office/drawing/2014/main" id="{4C25F45D-7B1B-AF40-967C-26D6FA5B9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88149C-FFAB-1947-8632-B6211D002421}"/>
              </a:ext>
            </a:extLst>
          </p:cNvPr>
          <p:cNvSpPr>
            <a:spLocks noGrp="1"/>
          </p:cNvSpPr>
          <p:nvPr>
            <p:ph type="sldNum" sz="quarter" idx="12"/>
          </p:nvPr>
        </p:nvSpPr>
        <p:spPr/>
        <p:txBody>
          <a:bodyPr/>
          <a:lstStyle/>
          <a:p>
            <a:fld id="{BF659B4B-7DB8-914F-AAE6-2163D315E830}" type="slidenum">
              <a:rPr lang="en-US" smtClean="0"/>
              <a:t>‹#›</a:t>
            </a:fld>
            <a:endParaRPr lang="en-US"/>
          </a:p>
        </p:txBody>
      </p:sp>
      <p:cxnSp>
        <p:nvCxnSpPr>
          <p:cNvPr id="6" name="Straight Connector 5">
            <a:extLst>
              <a:ext uri="{FF2B5EF4-FFF2-40B4-BE49-F238E27FC236}">
                <a16:creationId xmlns:a16="http://schemas.microsoft.com/office/drawing/2014/main" id="{54970B1D-17C4-5E42-9FAC-2430DA4D42F2}"/>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51BCB4-EF79-5348-BF15-02696B20B5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399AF337-0290-4743-A452-466BF1453E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24837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6E03-E5D2-6548-8A1D-3447FD22EB3A}"/>
              </a:ext>
            </a:extLst>
          </p:cNvPr>
          <p:cNvSpPr>
            <a:spLocks noGrp="1"/>
          </p:cNvSpPr>
          <p:nvPr>
            <p:ph type="dt" sz="half" idx="10"/>
          </p:nvPr>
        </p:nvSpPr>
        <p:spPr/>
        <p:txBody>
          <a:bodyPr/>
          <a:lstStyle/>
          <a:p>
            <a:fld id="{D6B23614-4676-0246-A433-15ABF8947259}" type="datetimeFigureOut">
              <a:rPr lang="en-US" smtClean="0"/>
              <a:t>3/4/24</a:t>
            </a:fld>
            <a:endParaRPr lang="en-US"/>
          </a:p>
        </p:txBody>
      </p:sp>
      <p:sp>
        <p:nvSpPr>
          <p:cNvPr id="3" name="Footer Placeholder 2">
            <a:extLst>
              <a:ext uri="{FF2B5EF4-FFF2-40B4-BE49-F238E27FC236}">
                <a16:creationId xmlns:a16="http://schemas.microsoft.com/office/drawing/2014/main" id="{633CD855-723C-DD4A-8961-35DA62D56A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9E1B15-4C6A-3341-AC0D-F557F2E02FFA}"/>
              </a:ext>
            </a:extLst>
          </p:cNvPr>
          <p:cNvSpPr>
            <a:spLocks noGrp="1"/>
          </p:cNvSpPr>
          <p:nvPr>
            <p:ph type="sldNum" sz="quarter" idx="12"/>
          </p:nvPr>
        </p:nvSpPr>
        <p:spPr/>
        <p:txBody>
          <a:bodyPr/>
          <a:lstStyle/>
          <a:p>
            <a:fld id="{BF659B4B-7DB8-914F-AAE6-2163D315E830}" type="slidenum">
              <a:rPr lang="en-US" smtClean="0"/>
              <a:t>‹#›</a:t>
            </a:fld>
            <a:endParaRPr lang="en-US"/>
          </a:p>
        </p:txBody>
      </p:sp>
      <p:cxnSp>
        <p:nvCxnSpPr>
          <p:cNvPr id="5" name="Straight Connector 4">
            <a:extLst>
              <a:ext uri="{FF2B5EF4-FFF2-40B4-BE49-F238E27FC236}">
                <a16:creationId xmlns:a16="http://schemas.microsoft.com/office/drawing/2014/main" id="{A902855E-FD12-3140-9E6B-9FE5F673AF20}"/>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3FC390-5F76-144E-B37E-8FC593A17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9" name="Picture 8">
            <a:extLst>
              <a:ext uri="{FF2B5EF4-FFF2-40B4-BE49-F238E27FC236}">
                <a16:creationId xmlns:a16="http://schemas.microsoft.com/office/drawing/2014/main" id="{5F4FE62E-2EF9-C549-BB2F-9569EE61A7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39019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BEEF-A931-F146-B4D7-F2FBF6497E94}"/>
              </a:ext>
            </a:extLst>
          </p:cNvPr>
          <p:cNvSpPr>
            <a:spLocks noGrp="1"/>
          </p:cNvSpPr>
          <p:nvPr>
            <p:ph type="title"/>
          </p:nvPr>
        </p:nvSpPr>
        <p:spPr>
          <a:xfrm>
            <a:off x="839788" y="457200"/>
            <a:ext cx="3932237" cy="1600200"/>
          </a:xfrm>
        </p:spPr>
        <p:txBody>
          <a:bodyPr anchor="b"/>
          <a:lstStyle>
            <a:lvl1pPr>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04A7235-5ADF-5B41-A6C0-1ECE2BA617F6}"/>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C88FF-C2C7-FE4F-BF55-5E0CA3926C70}"/>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3E9BFEA-862D-9540-BE5D-30993380091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B23614-4676-0246-A433-15ABF8947259}" type="datetimeFigureOut">
              <a:rPr lang="en-US" smtClean="0"/>
              <a:pPr/>
              <a:t>3/4/24</a:t>
            </a:fld>
            <a:endParaRPr lang="en-US"/>
          </a:p>
        </p:txBody>
      </p:sp>
      <p:sp>
        <p:nvSpPr>
          <p:cNvPr id="6" name="Footer Placeholder 5">
            <a:extLst>
              <a:ext uri="{FF2B5EF4-FFF2-40B4-BE49-F238E27FC236}">
                <a16:creationId xmlns:a16="http://schemas.microsoft.com/office/drawing/2014/main" id="{708DC03B-A196-A940-914B-E0CA96E8366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1BBC6F2A-FD6E-E74F-9BE0-6EAC76558A3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659B4B-7DB8-914F-AAE6-2163D315E830}" type="slidenum">
              <a:rPr lang="en-US" smtClean="0"/>
              <a:pPr/>
              <a:t>‹#›</a:t>
            </a:fld>
            <a:endParaRPr lang="en-US"/>
          </a:p>
        </p:txBody>
      </p:sp>
      <p:cxnSp>
        <p:nvCxnSpPr>
          <p:cNvPr id="8" name="Straight Connector 7">
            <a:extLst>
              <a:ext uri="{FF2B5EF4-FFF2-40B4-BE49-F238E27FC236}">
                <a16:creationId xmlns:a16="http://schemas.microsoft.com/office/drawing/2014/main" id="{93C3C5CA-054E-714D-94B7-2E26C9CBD5BC}"/>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DD9AAA8-F6FB-9549-BEEB-A8C137388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2" name="Picture 11">
            <a:extLst>
              <a:ext uri="{FF2B5EF4-FFF2-40B4-BE49-F238E27FC236}">
                <a16:creationId xmlns:a16="http://schemas.microsoft.com/office/drawing/2014/main" id="{15782BF6-0C40-BC48-A32C-7D233C9AE7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224494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AAD-3012-A640-B9F2-2D476B6B53C1}"/>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DE96D93-2F2B-4E4D-B566-24F7B0A8405B}"/>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428F2-2971-E245-A326-FD72D9C8E19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AD2E16-B5FE-0A45-BF63-1E2D122BC13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B23614-4676-0246-A433-15ABF8947259}" type="datetimeFigureOut">
              <a:rPr lang="en-US" smtClean="0"/>
              <a:pPr/>
              <a:t>3/4/24</a:t>
            </a:fld>
            <a:endParaRPr lang="en-US"/>
          </a:p>
        </p:txBody>
      </p:sp>
      <p:sp>
        <p:nvSpPr>
          <p:cNvPr id="6" name="Footer Placeholder 5">
            <a:extLst>
              <a:ext uri="{FF2B5EF4-FFF2-40B4-BE49-F238E27FC236}">
                <a16:creationId xmlns:a16="http://schemas.microsoft.com/office/drawing/2014/main" id="{FF3BABDC-4664-7246-9DC9-1C9FE0F86C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5823AE33-66E8-B649-B4B2-934160E0293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659B4B-7DB8-914F-AAE6-2163D315E830}" type="slidenum">
              <a:rPr lang="en-US" smtClean="0"/>
              <a:pPr/>
              <a:t>‹#›</a:t>
            </a:fld>
            <a:endParaRPr lang="en-US"/>
          </a:p>
        </p:txBody>
      </p:sp>
      <p:cxnSp>
        <p:nvCxnSpPr>
          <p:cNvPr id="8" name="Straight Connector 7">
            <a:extLst>
              <a:ext uri="{FF2B5EF4-FFF2-40B4-BE49-F238E27FC236}">
                <a16:creationId xmlns:a16="http://schemas.microsoft.com/office/drawing/2014/main" id="{665F1698-F861-BB46-923E-631D70501A45}"/>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B5E76E3-9B6D-4346-AEB3-0E168F87D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650" y="100041"/>
            <a:ext cx="2305050" cy="381555"/>
          </a:xfrm>
          <a:prstGeom prst="rect">
            <a:avLst/>
          </a:prstGeom>
        </p:spPr>
      </p:pic>
      <p:pic>
        <p:nvPicPr>
          <p:cNvPr id="12" name="Picture 11">
            <a:extLst>
              <a:ext uri="{FF2B5EF4-FFF2-40B4-BE49-F238E27FC236}">
                <a16:creationId xmlns:a16="http://schemas.microsoft.com/office/drawing/2014/main" id="{15C3BC66-CD4D-F248-AD82-25CE1765F6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16604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9D240-A715-1742-8E5E-454C3905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B62BB-A1AB-664A-B1D9-DF9F0CEB2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F2799-E3AB-F447-9DFE-6B9D618D8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23614-4676-0246-A433-15ABF8947259}" type="datetimeFigureOut">
              <a:rPr lang="en-US" smtClean="0"/>
              <a:t>3/4/24</a:t>
            </a:fld>
            <a:endParaRPr lang="en-US"/>
          </a:p>
        </p:txBody>
      </p:sp>
      <p:sp>
        <p:nvSpPr>
          <p:cNvPr id="5" name="Footer Placeholder 4">
            <a:extLst>
              <a:ext uri="{FF2B5EF4-FFF2-40B4-BE49-F238E27FC236}">
                <a16:creationId xmlns:a16="http://schemas.microsoft.com/office/drawing/2014/main" id="{816A1E90-952A-7A4E-99B7-5D3DA851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A60D4C-9969-3947-862F-6230A6D20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59B4B-7DB8-914F-AAE6-2163D315E830}" type="slidenum">
              <a:rPr lang="en-US" smtClean="0"/>
              <a:t>‹#›</a:t>
            </a:fld>
            <a:endParaRPr lang="en-US"/>
          </a:p>
        </p:txBody>
      </p:sp>
    </p:spTree>
    <p:extLst>
      <p:ext uri="{BB962C8B-B14F-4D97-AF65-F5344CB8AC3E}">
        <p14:creationId xmlns:p14="http://schemas.microsoft.com/office/powerpoint/2010/main" val="1637429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7064-0864-7F43-A95E-4B644B492EC0}"/>
              </a:ext>
            </a:extLst>
          </p:cNvPr>
          <p:cNvSpPr>
            <a:spLocks noGrp="1"/>
          </p:cNvSpPr>
          <p:nvPr>
            <p:ph type="ctrTitle"/>
          </p:nvPr>
        </p:nvSpPr>
        <p:spPr>
          <a:xfrm>
            <a:off x="1023929" y="1122363"/>
            <a:ext cx="10668001" cy="2387600"/>
          </a:xfrm>
        </p:spPr>
        <p:txBody>
          <a:bodyPr>
            <a:normAutofit/>
          </a:bodyPr>
          <a:lstStyle/>
          <a:p>
            <a:pPr algn="l"/>
            <a:r>
              <a:rPr lang="en-US" sz="4000" b="1" dirty="0">
                <a:latin typeface="Poppins" pitchFamily="2" charset="77"/>
                <a:cs typeface="Poppins" pitchFamily="2" charset="77"/>
              </a:rPr>
              <a:t>Forecasting Using Digital Epidemiology</a:t>
            </a:r>
          </a:p>
        </p:txBody>
      </p:sp>
      <p:sp>
        <p:nvSpPr>
          <p:cNvPr id="3" name="Subtitle 2">
            <a:extLst>
              <a:ext uri="{FF2B5EF4-FFF2-40B4-BE49-F238E27FC236}">
                <a16:creationId xmlns:a16="http://schemas.microsoft.com/office/drawing/2014/main" id="{F1A91559-7398-E944-9A25-C7B99A2B3684}"/>
              </a:ext>
            </a:extLst>
          </p:cNvPr>
          <p:cNvSpPr>
            <a:spLocks noGrp="1"/>
          </p:cNvSpPr>
          <p:nvPr>
            <p:ph type="subTitle" idx="1"/>
          </p:nvPr>
        </p:nvSpPr>
        <p:spPr>
          <a:xfrm>
            <a:off x="1023929" y="3661834"/>
            <a:ext cx="10225961" cy="1655762"/>
          </a:xfrm>
        </p:spPr>
        <p:txBody>
          <a:bodyPr>
            <a:normAutofit/>
          </a:bodyPr>
          <a:lstStyle/>
          <a:p>
            <a:pPr algn="l">
              <a:lnSpc>
                <a:spcPct val="100000"/>
              </a:lnSpc>
              <a:spcBef>
                <a:spcPts val="0"/>
              </a:spcBef>
            </a:pPr>
            <a:r>
              <a:rPr lang="en-US" sz="1700" dirty="0">
                <a:solidFill>
                  <a:schemeClr val="bg1"/>
                </a:solidFill>
                <a:latin typeface="Poppins" pitchFamily="2" charset="77"/>
                <a:cs typeface="Poppins" pitchFamily="2" charset="77"/>
              </a:rPr>
              <a:t>Nicole Kogan</a:t>
            </a:r>
          </a:p>
          <a:p>
            <a:pPr algn="l">
              <a:lnSpc>
                <a:spcPct val="100000"/>
              </a:lnSpc>
              <a:spcBef>
                <a:spcPts val="0"/>
              </a:spcBef>
            </a:pPr>
            <a:r>
              <a:rPr lang="en-US" sz="1700" dirty="0">
                <a:solidFill>
                  <a:schemeClr val="bg1"/>
                </a:solidFill>
                <a:latin typeface="Poppins" pitchFamily="2" charset="77"/>
                <a:cs typeface="Poppins" pitchFamily="2" charset="77"/>
              </a:rPr>
              <a:t>12</a:t>
            </a:r>
            <a:r>
              <a:rPr lang="en-US" sz="1700" baseline="30000" dirty="0">
                <a:solidFill>
                  <a:schemeClr val="bg1"/>
                </a:solidFill>
                <a:latin typeface="Poppins" pitchFamily="2" charset="77"/>
                <a:cs typeface="Poppins" pitchFamily="2" charset="77"/>
              </a:rPr>
              <a:t>th</a:t>
            </a:r>
            <a:r>
              <a:rPr lang="en-US" sz="1700" dirty="0">
                <a:solidFill>
                  <a:schemeClr val="bg1"/>
                </a:solidFill>
                <a:latin typeface="Poppins" pitchFamily="2" charset="77"/>
                <a:cs typeface="Poppins" pitchFamily="2" charset="77"/>
              </a:rPr>
              <a:t> Annual Workshop to Increase Diversity in Mathematical Modeling and Public Health</a:t>
            </a:r>
          </a:p>
          <a:p>
            <a:pPr algn="l">
              <a:lnSpc>
                <a:spcPct val="100000"/>
              </a:lnSpc>
              <a:spcBef>
                <a:spcPts val="0"/>
              </a:spcBef>
            </a:pPr>
            <a:r>
              <a:rPr lang="en-US" sz="1700" b="0" i="0" dirty="0">
                <a:solidFill>
                  <a:schemeClr val="bg1"/>
                </a:solidFill>
                <a:effectLst/>
                <a:latin typeface="Poppins" pitchFamily="2" charset="77"/>
                <a:cs typeface="Poppins" pitchFamily="2" charset="77"/>
              </a:rPr>
              <a:t>03.05.24</a:t>
            </a:r>
            <a:endParaRPr lang="en-US" sz="1700" b="0" i="0" dirty="0">
              <a:solidFill>
                <a:srgbClr val="484C58"/>
              </a:solidFill>
              <a:effectLst/>
              <a:latin typeface="Poppins" pitchFamily="2" charset="77"/>
              <a:cs typeface="Poppins" pitchFamily="2" charset="77"/>
            </a:endParaRPr>
          </a:p>
        </p:txBody>
      </p:sp>
    </p:spTree>
    <p:extLst>
      <p:ext uri="{BB962C8B-B14F-4D97-AF65-F5344CB8AC3E}">
        <p14:creationId xmlns:p14="http://schemas.microsoft.com/office/powerpoint/2010/main" val="138284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5FE1DC6-047B-F54C-883B-D343AAEF345A}"/>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Next flu season: 2009</a:t>
            </a:r>
          </a:p>
        </p:txBody>
      </p:sp>
    </p:spTree>
    <p:extLst>
      <p:ext uri="{BB962C8B-B14F-4D97-AF65-F5344CB8AC3E}">
        <p14:creationId xmlns:p14="http://schemas.microsoft.com/office/powerpoint/2010/main" val="300715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5FE1DC6-047B-F54C-883B-D343AAEF345A}"/>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Next flu season: 2009</a:t>
            </a:r>
          </a:p>
        </p:txBody>
      </p:sp>
      <p:sp>
        <p:nvSpPr>
          <p:cNvPr id="3" name="Content Placeholder 2">
            <a:extLst>
              <a:ext uri="{FF2B5EF4-FFF2-40B4-BE49-F238E27FC236}">
                <a16:creationId xmlns:a16="http://schemas.microsoft.com/office/drawing/2014/main" id="{937D8C12-E644-0F45-A08C-D20DA8D63F47}"/>
              </a:ext>
            </a:extLst>
          </p:cNvPr>
          <p:cNvSpPr>
            <a:spLocks noGrp="1"/>
          </p:cNvSpPr>
          <p:nvPr>
            <p:ph idx="1"/>
          </p:nvPr>
        </p:nvSpPr>
        <p:spPr>
          <a:xfrm>
            <a:off x="615244" y="1870603"/>
            <a:ext cx="10515600" cy="4665664"/>
          </a:xfrm>
        </p:spPr>
        <p:txBody>
          <a:bodyPr>
            <a:normAutofit/>
          </a:bodyPr>
          <a:lstStyle/>
          <a:p>
            <a:r>
              <a:rPr lang="en-US" sz="2200" dirty="0">
                <a:latin typeface="Poppins" pitchFamily="2" charset="77"/>
                <a:cs typeface="Poppins" pitchFamily="2" charset="77"/>
              </a:rPr>
              <a:t>Off-season swine flu (H1N1) pandemic, which Google didn’t pick up :/ </a:t>
            </a:r>
          </a:p>
          <a:p>
            <a:r>
              <a:rPr lang="en-US" sz="2200" dirty="0">
                <a:latin typeface="Poppins" pitchFamily="2" charset="77"/>
                <a:cs typeface="Poppins" pitchFamily="2" charset="77"/>
              </a:rPr>
              <a:t>But Google did pick up something else: turns out the first iteration of GFT was accidentally a method to predict the start of winter!</a:t>
            </a:r>
          </a:p>
          <a:p>
            <a:r>
              <a:rPr lang="en-US" sz="2200" dirty="0">
                <a:latin typeface="Poppins" pitchFamily="2" charset="77"/>
                <a:cs typeface="Poppins" pitchFamily="2" charset="77"/>
              </a:rPr>
              <a:t>Back to the drawing board…</a:t>
            </a:r>
          </a:p>
        </p:txBody>
      </p:sp>
      <p:pic>
        <p:nvPicPr>
          <p:cNvPr id="35842" name="Picture 2" descr="Faculty of Public Health on Twitter: &amp;quot;We&amp;#39;ve just launched a photo  competition to celebrate what #PublicHealthLooksLike. By entering, you&amp;#39;ll  help us showcase the value of public health and the impact your work">
            <a:extLst>
              <a:ext uri="{FF2B5EF4-FFF2-40B4-BE49-F238E27FC236}">
                <a16:creationId xmlns:a16="http://schemas.microsoft.com/office/drawing/2014/main" id="{C33310B8-93D2-1340-B030-2E6369B01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188" y="4738688"/>
            <a:ext cx="2119312" cy="21193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A7C06EF-4362-F843-887E-2CBFBF7789B4}"/>
              </a:ext>
            </a:extLst>
          </p:cNvPr>
          <p:cNvSpPr txBox="1">
            <a:spLocks/>
          </p:cNvSpPr>
          <p:nvPr/>
        </p:nvSpPr>
        <p:spPr>
          <a:xfrm>
            <a:off x="9996115" y="4433790"/>
            <a:ext cx="2166675" cy="448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SAVOYE LET PLAIN:1.0" pitchFamily="2" charset="0"/>
                <a:cs typeface="Palace Script MT" panose="020F0502020204030204" pitchFamily="34" charset="0"/>
              </a:rPr>
              <a:t>Winter is coming…</a:t>
            </a:r>
          </a:p>
        </p:txBody>
      </p:sp>
    </p:spTree>
    <p:extLst>
      <p:ext uri="{BB962C8B-B14F-4D97-AF65-F5344CB8AC3E}">
        <p14:creationId xmlns:p14="http://schemas.microsoft.com/office/powerpoint/2010/main" val="250812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Google Flu Trends: Redesign</a:t>
            </a:r>
          </a:p>
        </p:txBody>
      </p:sp>
      <p:pic>
        <p:nvPicPr>
          <p:cNvPr id="5" name="Picture 4" descr="Graphical user interface, text, application, email&#10;&#10;Description automatically generated">
            <a:extLst>
              <a:ext uri="{FF2B5EF4-FFF2-40B4-BE49-F238E27FC236}">
                <a16:creationId xmlns:a16="http://schemas.microsoft.com/office/drawing/2014/main" id="{6FE4717C-656C-E640-B388-06E0E90A9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115" y="1804684"/>
            <a:ext cx="7187333" cy="2675644"/>
          </a:xfrm>
          <a:prstGeom prst="rect">
            <a:avLst/>
          </a:prstGeom>
        </p:spPr>
      </p:pic>
      <p:pic>
        <p:nvPicPr>
          <p:cNvPr id="2050" name="Picture 2" descr="I wonder if the old Sonic design will just get lost in time to the point  where future generations forget the Sonic movie was actually gonna look  like that : r/memes">
            <a:extLst>
              <a:ext uri="{FF2B5EF4-FFF2-40B4-BE49-F238E27FC236}">
                <a16:creationId xmlns:a16="http://schemas.microsoft.com/office/drawing/2014/main" id="{0832E6A2-00E1-725B-822A-10601CCEA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2920" y="4296062"/>
            <a:ext cx="3853393" cy="24915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DB8395-6586-3772-F269-6041F342774E}"/>
              </a:ext>
            </a:extLst>
          </p:cNvPr>
          <p:cNvSpPr txBox="1"/>
          <p:nvPr/>
        </p:nvSpPr>
        <p:spPr>
          <a:xfrm>
            <a:off x="10992000" y="5694219"/>
            <a:ext cx="521135" cy="277091"/>
          </a:xfrm>
          <a:prstGeom prst="rect">
            <a:avLst/>
          </a:prstGeom>
          <a:solidFill>
            <a:schemeClr val="bg1"/>
          </a:solidFill>
        </p:spPr>
        <p:txBody>
          <a:bodyPr wrap="square" rtlCol="0">
            <a:noAutofit/>
          </a:bodyPr>
          <a:lstStyle/>
          <a:p>
            <a:r>
              <a:rPr lang="en-US" sz="1100" b="1" dirty="0">
                <a:latin typeface="Poppins" pitchFamily="2" charset="77"/>
                <a:cs typeface="Poppins" pitchFamily="2" charset="77"/>
              </a:rPr>
              <a:t>H1N1</a:t>
            </a:r>
          </a:p>
        </p:txBody>
      </p:sp>
    </p:spTree>
    <p:extLst>
      <p:ext uri="{BB962C8B-B14F-4D97-AF65-F5344CB8AC3E}">
        <p14:creationId xmlns:p14="http://schemas.microsoft.com/office/powerpoint/2010/main" val="409591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4000" b="1" dirty="0">
              <a:latin typeface="Poppins" pitchFamily="2" charset="77"/>
              <a:cs typeface="Poppins" pitchFamily="2" charset="77"/>
            </a:endParaRPr>
          </a:p>
        </p:txBody>
      </p:sp>
      <p:pic>
        <p:nvPicPr>
          <p:cNvPr id="4" name="Picture 2" descr="The Parable of Google Flu: Traps in Big Data Analysis">
            <a:extLst>
              <a:ext uri="{FF2B5EF4-FFF2-40B4-BE49-F238E27FC236}">
                <a16:creationId xmlns:a16="http://schemas.microsoft.com/office/drawing/2014/main" id="{39BB1F4F-1706-7248-A01B-21DE42828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156" y="1909114"/>
            <a:ext cx="6140787" cy="4312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3BBDE4-ED97-2643-B881-D79364091882}"/>
              </a:ext>
            </a:extLst>
          </p:cNvPr>
          <p:cNvSpPr txBox="1"/>
          <p:nvPr/>
        </p:nvSpPr>
        <p:spPr>
          <a:xfrm>
            <a:off x="3149031" y="6221941"/>
            <a:ext cx="2925801" cy="338554"/>
          </a:xfrm>
          <a:prstGeom prst="rect">
            <a:avLst/>
          </a:prstGeom>
          <a:noFill/>
        </p:spPr>
        <p:txBody>
          <a:bodyPr wrap="none" rtlCol="0">
            <a:spAutoFit/>
          </a:bodyPr>
          <a:lstStyle/>
          <a:p>
            <a:r>
              <a:rPr lang="en-US" sz="1600" b="1" dirty="0" err="1">
                <a:latin typeface="Poppins" pitchFamily="2" charset="77"/>
                <a:cs typeface="Poppins" pitchFamily="2" charset="77"/>
              </a:rPr>
              <a:t>Lazer</a:t>
            </a:r>
            <a:r>
              <a:rPr lang="en-US" sz="1600" b="1" dirty="0">
                <a:latin typeface="Poppins" pitchFamily="2" charset="77"/>
                <a:cs typeface="Poppins" pitchFamily="2" charset="77"/>
              </a:rPr>
              <a:t> et al. (Science, 2014)</a:t>
            </a:r>
          </a:p>
        </p:txBody>
      </p:sp>
    </p:spTree>
    <p:extLst>
      <p:ext uri="{BB962C8B-B14F-4D97-AF65-F5344CB8AC3E}">
        <p14:creationId xmlns:p14="http://schemas.microsoft.com/office/powerpoint/2010/main" val="343937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D5C28D-B018-5846-B9EE-270B5F236EC8}"/>
              </a:ext>
            </a:extLst>
          </p:cNvPr>
          <p:cNvGrpSpPr/>
          <p:nvPr/>
        </p:nvGrpSpPr>
        <p:grpSpPr>
          <a:xfrm rot="20479501">
            <a:off x="2223780" y="2159174"/>
            <a:ext cx="4103238" cy="1058020"/>
            <a:chOff x="3717636" y="2869761"/>
            <a:chExt cx="4103238" cy="1058020"/>
          </a:xfrm>
        </p:grpSpPr>
        <p:pic>
          <p:nvPicPr>
            <p:cNvPr id="7" name="Picture 6" descr="Text&#10;&#10;Description automatically generated with low confidence">
              <a:extLst>
                <a:ext uri="{FF2B5EF4-FFF2-40B4-BE49-F238E27FC236}">
                  <a16:creationId xmlns:a16="http://schemas.microsoft.com/office/drawing/2014/main" id="{E63E0F77-A34C-464B-99AE-8FAA235E0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647" y="3360050"/>
              <a:ext cx="4058227" cy="567731"/>
            </a:xfrm>
            <a:prstGeom prst="rect">
              <a:avLst/>
            </a:prstGeom>
          </p:spPr>
        </p:pic>
        <p:pic>
          <p:nvPicPr>
            <p:cNvPr id="9" name="Picture 8" descr="Icon&#10;&#10;Description automatically generated">
              <a:extLst>
                <a:ext uri="{FF2B5EF4-FFF2-40B4-BE49-F238E27FC236}">
                  <a16:creationId xmlns:a16="http://schemas.microsoft.com/office/drawing/2014/main" id="{65DF7AD8-1B57-EF48-B45D-E65DB8D13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636" y="2869761"/>
              <a:ext cx="1104900" cy="482600"/>
            </a:xfrm>
            <a:prstGeom prst="rect">
              <a:avLst/>
            </a:prstGeom>
          </p:spPr>
        </p:pic>
      </p:grpSp>
      <p:grpSp>
        <p:nvGrpSpPr>
          <p:cNvPr id="6" name="Group 5">
            <a:extLst>
              <a:ext uri="{FF2B5EF4-FFF2-40B4-BE49-F238E27FC236}">
                <a16:creationId xmlns:a16="http://schemas.microsoft.com/office/drawing/2014/main" id="{5CF1BDAB-3415-1A44-9D75-5356D7344DBA}"/>
              </a:ext>
            </a:extLst>
          </p:cNvPr>
          <p:cNvGrpSpPr/>
          <p:nvPr/>
        </p:nvGrpSpPr>
        <p:grpSpPr>
          <a:xfrm>
            <a:off x="342258" y="946496"/>
            <a:ext cx="3694401" cy="833519"/>
            <a:chOff x="568036" y="1832148"/>
            <a:chExt cx="3694401" cy="833519"/>
          </a:xfrm>
        </p:grpSpPr>
        <p:pic>
          <p:nvPicPr>
            <p:cNvPr id="5" name="Picture 4" descr="A picture containing logo&#10;&#10;Description automatically generated">
              <a:extLst>
                <a:ext uri="{FF2B5EF4-FFF2-40B4-BE49-F238E27FC236}">
                  <a16:creationId xmlns:a16="http://schemas.microsoft.com/office/drawing/2014/main" id="{66F3256E-DC7A-6648-9A7B-7B9613425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55" y="2138795"/>
              <a:ext cx="3652982" cy="526872"/>
            </a:xfrm>
            <a:prstGeom prst="rect">
              <a:avLst/>
            </a:prstGeom>
          </p:spPr>
        </p:pic>
        <p:pic>
          <p:nvPicPr>
            <p:cNvPr id="11" name="Picture 10">
              <a:extLst>
                <a:ext uri="{FF2B5EF4-FFF2-40B4-BE49-F238E27FC236}">
                  <a16:creationId xmlns:a16="http://schemas.microsoft.com/office/drawing/2014/main" id="{4493619B-019F-2944-BD65-4D3684BE35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036" y="1832148"/>
              <a:ext cx="1219200" cy="293783"/>
            </a:xfrm>
            <a:prstGeom prst="rect">
              <a:avLst/>
            </a:prstGeom>
          </p:spPr>
        </p:pic>
      </p:grpSp>
      <p:grpSp>
        <p:nvGrpSpPr>
          <p:cNvPr id="10" name="Group 9">
            <a:extLst>
              <a:ext uri="{FF2B5EF4-FFF2-40B4-BE49-F238E27FC236}">
                <a16:creationId xmlns:a16="http://schemas.microsoft.com/office/drawing/2014/main" id="{77F5A172-5EDC-954E-9C36-954F7574DCDF}"/>
              </a:ext>
            </a:extLst>
          </p:cNvPr>
          <p:cNvGrpSpPr/>
          <p:nvPr/>
        </p:nvGrpSpPr>
        <p:grpSpPr>
          <a:xfrm rot="1062824">
            <a:off x="7521221" y="1095518"/>
            <a:ext cx="3530600" cy="1984807"/>
            <a:chOff x="7363177" y="4237134"/>
            <a:chExt cx="3530600" cy="1984807"/>
          </a:xfrm>
        </p:grpSpPr>
        <p:pic>
          <p:nvPicPr>
            <p:cNvPr id="13" name="Picture 12" descr="Text&#10;&#10;Description automatically generated">
              <a:extLst>
                <a:ext uri="{FF2B5EF4-FFF2-40B4-BE49-F238E27FC236}">
                  <a16:creationId xmlns:a16="http://schemas.microsoft.com/office/drawing/2014/main" id="{73794F92-5B6F-6743-9EC4-D9045DB3E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3177" y="4926541"/>
              <a:ext cx="3530600" cy="1295400"/>
            </a:xfrm>
            <a:prstGeom prst="rect">
              <a:avLst/>
            </a:prstGeom>
          </p:spPr>
        </p:pic>
        <p:pic>
          <p:nvPicPr>
            <p:cNvPr id="12292" name="Picture 4" descr="Harvard Business Review - Ideas and Advice for Leaders">
              <a:extLst>
                <a:ext uri="{FF2B5EF4-FFF2-40B4-BE49-F238E27FC236}">
                  <a16:creationId xmlns:a16="http://schemas.microsoft.com/office/drawing/2014/main" id="{E69ADBCB-F930-2A46-A721-9E9300B1D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4100" y="4237134"/>
              <a:ext cx="1497493" cy="56773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Logo&#10;&#10;Description automatically generated">
            <a:extLst>
              <a:ext uri="{FF2B5EF4-FFF2-40B4-BE49-F238E27FC236}">
                <a16:creationId xmlns:a16="http://schemas.microsoft.com/office/drawing/2014/main" id="{B56D07A5-F549-7346-B155-1535404B4E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4844" y="5810532"/>
            <a:ext cx="4306236" cy="752546"/>
          </a:xfrm>
          <a:prstGeom prst="rect">
            <a:avLst/>
          </a:prstGeom>
        </p:spPr>
      </p:pic>
      <p:pic>
        <p:nvPicPr>
          <p:cNvPr id="17" name="Picture 16" descr="Logo&#10;&#10;Description automatically generated">
            <a:extLst>
              <a:ext uri="{FF2B5EF4-FFF2-40B4-BE49-F238E27FC236}">
                <a16:creationId xmlns:a16="http://schemas.microsoft.com/office/drawing/2014/main" id="{CBA3558E-899C-0E43-94D5-91F344C7B7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3866" y="5406495"/>
            <a:ext cx="1183922" cy="404037"/>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4D04DE31-3F0D-0B4D-9C53-9D153E312F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3320" y="3846268"/>
            <a:ext cx="5909036" cy="953765"/>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B6B6D102-C433-EB43-9F18-CC40E96C18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9927" y="3650799"/>
            <a:ext cx="1171630" cy="521908"/>
          </a:xfrm>
          <a:prstGeom prst="rect">
            <a:avLst/>
          </a:prstGeom>
        </p:spPr>
      </p:pic>
      <p:pic>
        <p:nvPicPr>
          <p:cNvPr id="23" name="Picture 22" descr="A picture containing text, indoor&#10;&#10;Description automatically generated">
            <a:extLst>
              <a:ext uri="{FF2B5EF4-FFF2-40B4-BE49-F238E27FC236}">
                <a16:creationId xmlns:a16="http://schemas.microsoft.com/office/drawing/2014/main" id="{8F6A27C1-536E-4C4D-ABF1-AF679F3080E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040" y="5090197"/>
            <a:ext cx="5562568" cy="1594482"/>
          </a:xfrm>
          <a:prstGeom prst="rect">
            <a:avLst/>
          </a:prstGeom>
        </p:spPr>
      </p:pic>
      <p:pic>
        <p:nvPicPr>
          <p:cNvPr id="16386" name="Picture 2">
            <a:extLst>
              <a:ext uri="{FF2B5EF4-FFF2-40B4-BE49-F238E27FC236}">
                <a16:creationId xmlns:a16="http://schemas.microsoft.com/office/drawing/2014/main" id="{C5F08A0E-BC3F-AA40-B201-6051F2E780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561" y="4506588"/>
            <a:ext cx="1441954" cy="47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8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Shortcomings of Google Flu Trends</a:t>
            </a:r>
          </a:p>
        </p:txBody>
      </p:sp>
      <p:sp>
        <p:nvSpPr>
          <p:cNvPr id="5" name="Content Placeholder 2">
            <a:extLst>
              <a:ext uri="{FF2B5EF4-FFF2-40B4-BE49-F238E27FC236}">
                <a16:creationId xmlns:a16="http://schemas.microsoft.com/office/drawing/2014/main" id="{74218D68-7847-F945-833A-4E1726A51B56}"/>
              </a:ext>
            </a:extLst>
          </p:cNvPr>
          <p:cNvSpPr>
            <a:spLocks noGrp="1"/>
          </p:cNvSpPr>
          <p:nvPr>
            <p:ph idx="1"/>
          </p:nvPr>
        </p:nvSpPr>
        <p:spPr>
          <a:xfrm>
            <a:off x="615244" y="1621220"/>
            <a:ext cx="10274429" cy="4987397"/>
          </a:xfrm>
        </p:spPr>
        <p:txBody>
          <a:bodyPr>
            <a:normAutofit lnSpcReduction="10000"/>
          </a:bodyPr>
          <a:lstStyle/>
          <a:p>
            <a:r>
              <a:rPr lang="en-US" sz="2200" dirty="0">
                <a:latin typeface="Poppins" pitchFamily="2" charset="77"/>
                <a:cs typeface="Poppins" pitchFamily="2" charset="77"/>
              </a:rPr>
              <a:t>Assumption that the # of influenza-like ill people is proportional to the # of total searches of influenza-like illness-related terms (e.g., “fever”, “chicken soup”, “cold”)</a:t>
            </a:r>
          </a:p>
          <a:p>
            <a:endParaRPr lang="en-US" sz="2200" dirty="0">
              <a:latin typeface="Poppins" pitchFamily="2" charset="77"/>
              <a:cs typeface="Poppins" pitchFamily="2" charset="77"/>
            </a:endParaRPr>
          </a:p>
          <a:p>
            <a:endParaRPr lang="en-US" sz="2200" dirty="0">
              <a:latin typeface="Poppins" pitchFamily="2" charset="77"/>
              <a:cs typeface="Poppins" pitchFamily="2" charset="77"/>
            </a:endParaRPr>
          </a:p>
          <a:p>
            <a:pPr marL="0" indent="0">
              <a:buNone/>
            </a:pPr>
            <a:endParaRPr lang="en-US" sz="2200" dirty="0">
              <a:latin typeface="Poppins" pitchFamily="2" charset="77"/>
              <a:cs typeface="Poppins" pitchFamily="2" charset="77"/>
            </a:endParaRPr>
          </a:p>
          <a:p>
            <a:r>
              <a:rPr lang="en-US" sz="2200" dirty="0">
                <a:latin typeface="Poppins" pitchFamily="2" charset="77"/>
                <a:cs typeface="Poppins" pitchFamily="2" charset="77"/>
              </a:rPr>
              <a:t>Single-variable approach, where Q is a composite of 45 undisclosed queries that yielded the best correlation with CDC data</a:t>
            </a:r>
          </a:p>
          <a:p>
            <a:r>
              <a:rPr lang="en-US" sz="2200" dirty="0">
                <a:latin typeface="Poppins" pitchFamily="2" charset="77"/>
                <a:cs typeface="Poppins" pitchFamily="2" charset="77"/>
              </a:rPr>
              <a:t>Crappy data transparency: Google never actually published what search terms they used and did not make their methodology public because they claimed that if they did, people could “hack” the system and inject noise into predictions</a:t>
            </a:r>
          </a:p>
          <a:p>
            <a:r>
              <a:rPr lang="en-US" sz="2200" dirty="0">
                <a:latin typeface="Poppins" pitchFamily="2" charset="77"/>
                <a:cs typeface="Poppins" pitchFamily="2" charset="77"/>
              </a:rPr>
              <a:t>Assumption that the relationship between search volume and proportion of people with ILI is </a:t>
            </a:r>
            <a:r>
              <a:rPr lang="en-US" sz="2200" b="1" dirty="0">
                <a:latin typeface="Poppins" pitchFamily="2" charset="77"/>
                <a:cs typeface="Poppins" pitchFamily="2" charset="77"/>
              </a:rPr>
              <a:t>static </a:t>
            </a:r>
            <a:r>
              <a:rPr lang="en-US" sz="2200" dirty="0">
                <a:latin typeface="Poppins" pitchFamily="2" charset="77"/>
                <a:cs typeface="Poppins" pitchFamily="2" charset="77"/>
              </a:rPr>
              <a:t>in a given year, so the model required constant supervising and updating by human experts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F6F7C8-E4FD-1C4D-8206-009304B377DF}"/>
                  </a:ext>
                </a:extLst>
              </p:cNvPr>
              <p:cNvSpPr txBox="1"/>
              <p:nvPr/>
            </p:nvSpPr>
            <p:spPr>
              <a:xfrm>
                <a:off x="3516489" y="2595196"/>
                <a:ext cx="4916311"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𝑙𝑜𝑔𝑖𝑡</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𝑃</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𝛽</m:t>
                          </m:r>
                        </m:e>
                        <m:sub>
                          <m:r>
                            <a:rPr lang="en-US" sz="2200" b="0" i="1" smtClean="0">
                              <a:latin typeface="Cambria Math" panose="02040503050406030204" pitchFamily="18" charset="0"/>
                            </a:rPr>
                            <m:t>0</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𝛽</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𝑙𝑜𝑔𝑖𝑡</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𝑄</m:t>
                          </m:r>
                        </m:e>
                      </m:d>
                      <m:r>
                        <a:rPr lang="en-US" sz="2200" b="0" i="1" smtClean="0">
                          <a:latin typeface="Cambria Math" panose="02040503050406030204" pitchFamily="18" charset="0"/>
                        </a:rPr>
                        <m:t>+</m:t>
                      </m:r>
                      <m:r>
                        <m:rPr>
                          <m:sty m:val="p"/>
                        </m:rPr>
                        <a:rPr lang="en-US" sz="2200" b="0" i="1" smtClean="0">
                          <a:latin typeface="Cambria Math" panose="02040503050406030204" pitchFamily="18" charset="0"/>
                        </a:rPr>
                        <m:t>ϵ</m:t>
                      </m:r>
                    </m:oMath>
                  </m:oMathPara>
                </a14:m>
                <a:endParaRPr lang="en-US" sz="2200" b="0" dirty="0"/>
              </a:p>
              <a:p>
                <a:endParaRPr lang="en-US" sz="2200" dirty="0"/>
              </a:p>
            </p:txBody>
          </p:sp>
        </mc:Choice>
        <mc:Fallback xmlns="">
          <p:sp>
            <p:nvSpPr>
              <p:cNvPr id="3" name="TextBox 2">
                <a:extLst>
                  <a:ext uri="{FF2B5EF4-FFF2-40B4-BE49-F238E27FC236}">
                    <a16:creationId xmlns:a16="http://schemas.microsoft.com/office/drawing/2014/main" id="{14F6F7C8-E4FD-1C4D-8206-009304B377DF}"/>
                  </a:ext>
                </a:extLst>
              </p:cNvPr>
              <p:cNvSpPr txBox="1">
                <a:spLocks noRot="1" noChangeAspect="1" noMove="1" noResize="1" noEditPoints="1" noAdjustHandles="1" noChangeArrowheads="1" noChangeShapeType="1" noTextEdit="1"/>
              </p:cNvSpPr>
              <p:nvPr/>
            </p:nvSpPr>
            <p:spPr>
              <a:xfrm>
                <a:off x="3516489" y="2595196"/>
                <a:ext cx="4916311" cy="677108"/>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4FEAFCF-5DAD-F94F-911C-FC28837155FF}"/>
              </a:ext>
            </a:extLst>
          </p:cNvPr>
          <p:cNvSpPr txBox="1"/>
          <p:nvPr/>
        </p:nvSpPr>
        <p:spPr>
          <a:xfrm>
            <a:off x="2826332" y="3229170"/>
            <a:ext cx="3495441" cy="430887"/>
          </a:xfrm>
          <a:prstGeom prst="rect">
            <a:avLst/>
          </a:prstGeom>
          <a:noFill/>
        </p:spPr>
        <p:txBody>
          <a:bodyPr wrap="square">
            <a:spAutoFit/>
          </a:bodyPr>
          <a:lstStyle/>
          <a:p>
            <a:pPr marL="0" indent="0">
              <a:buNone/>
            </a:pPr>
            <a:r>
              <a:rPr lang="en-US" sz="2200" dirty="0">
                <a:latin typeface="Poppins" pitchFamily="2" charset="77"/>
                <a:cs typeface="Poppins" pitchFamily="2" charset="77"/>
              </a:rPr>
              <a:t>% ILI physician visits</a:t>
            </a:r>
          </a:p>
        </p:txBody>
      </p:sp>
      <p:cxnSp>
        <p:nvCxnSpPr>
          <p:cNvPr id="11" name="Straight Arrow Connector 10">
            <a:extLst>
              <a:ext uri="{FF2B5EF4-FFF2-40B4-BE49-F238E27FC236}">
                <a16:creationId xmlns:a16="http://schemas.microsoft.com/office/drawing/2014/main" id="{BDED9AD6-E0A5-2140-BD02-05B68AF298C4}"/>
              </a:ext>
            </a:extLst>
          </p:cNvPr>
          <p:cNvCxnSpPr/>
          <p:nvPr/>
        </p:nvCxnSpPr>
        <p:spPr>
          <a:xfrm flipV="1">
            <a:off x="4909125" y="2956661"/>
            <a:ext cx="0" cy="3160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B825840-3C32-9049-AA3C-65C377EF2CD4}"/>
              </a:ext>
            </a:extLst>
          </p:cNvPr>
          <p:cNvCxnSpPr/>
          <p:nvPr/>
        </p:nvCxnSpPr>
        <p:spPr>
          <a:xfrm flipV="1">
            <a:off x="7177683" y="2956661"/>
            <a:ext cx="0" cy="3160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0F35631-2746-1246-B372-DCDF0BC9F7B9}"/>
              </a:ext>
            </a:extLst>
          </p:cNvPr>
          <p:cNvSpPr txBox="1"/>
          <p:nvPr/>
        </p:nvSpPr>
        <p:spPr>
          <a:xfrm>
            <a:off x="6417733" y="3229170"/>
            <a:ext cx="4713109" cy="430887"/>
          </a:xfrm>
          <a:prstGeom prst="rect">
            <a:avLst/>
          </a:prstGeom>
          <a:noFill/>
        </p:spPr>
        <p:txBody>
          <a:bodyPr wrap="square">
            <a:spAutoFit/>
          </a:bodyPr>
          <a:lstStyle/>
          <a:p>
            <a:r>
              <a:rPr lang="en-US" sz="2200" dirty="0">
                <a:latin typeface="Poppins" pitchFamily="2" charset="77"/>
                <a:cs typeface="Poppins" pitchFamily="2" charset="77"/>
              </a:rPr>
              <a:t>ILI-related query fraction</a:t>
            </a:r>
          </a:p>
        </p:txBody>
      </p:sp>
      <p:pic>
        <p:nvPicPr>
          <p:cNvPr id="3074" name="Picture 2" descr="Why You're Seeing Soup Memes Everywhere | Bon Appétit">
            <a:extLst>
              <a:ext uri="{FF2B5EF4-FFF2-40B4-BE49-F238E27FC236}">
                <a16:creationId xmlns:a16="http://schemas.microsoft.com/office/drawing/2014/main" id="{FB2DDFE6-F0D8-346C-41A9-A2AAB9C63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673" y="4919444"/>
            <a:ext cx="1302327" cy="195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1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4102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t>Silver lining: Google Trends</a:t>
            </a:r>
          </a:p>
        </p:txBody>
      </p:sp>
      <p:pic>
        <p:nvPicPr>
          <p:cNvPr id="3" name="Picture 2" descr="Graphical user interface, application, Teams&#10;&#10;Description automatically generated">
            <a:extLst>
              <a:ext uri="{FF2B5EF4-FFF2-40B4-BE49-F238E27FC236}">
                <a16:creationId xmlns:a16="http://schemas.microsoft.com/office/drawing/2014/main" id="{F77D7839-66C5-5CED-D42D-0DA0C4792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576" y="1730434"/>
            <a:ext cx="6602847" cy="4865760"/>
          </a:xfrm>
          <a:prstGeom prst="rect">
            <a:avLst/>
          </a:prstGeom>
        </p:spPr>
      </p:pic>
    </p:spTree>
    <p:extLst>
      <p:ext uri="{BB962C8B-B14F-4D97-AF65-F5344CB8AC3E}">
        <p14:creationId xmlns:p14="http://schemas.microsoft.com/office/powerpoint/2010/main" val="231591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Thought Exercise</a:t>
            </a:r>
          </a:p>
        </p:txBody>
      </p:sp>
      <p:sp>
        <p:nvSpPr>
          <p:cNvPr id="5" name="Content Placeholder 2">
            <a:extLst>
              <a:ext uri="{FF2B5EF4-FFF2-40B4-BE49-F238E27FC236}">
                <a16:creationId xmlns:a16="http://schemas.microsoft.com/office/drawing/2014/main" id="{74218D68-7847-F945-833A-4E1726A51B56}"/>
              </a:ext>
            </a:extLst>
          </p:cNvPr>
          <p:cNvSpPr>
            <a:spLocks noGrp="1"/>
          </p:cNvSpPr>
          <p:nvPr>
            <p:ph idx="1"/>
          </p:nvPr>
        </p:nvSpPr>
        <p:spPr>
          <a:xfrm>
            <a:off x="598312" y="1812185"/>
            <a:ext cx="11441289" cy="3744737"/>
          </a:xfrm>
        </p:spPr>
        <p:txBody>
          <a:bodyPr>
            <a:normAutofit/>
          </a:bodyPr>
          <a:lstStyle/>
          <a:p>
            <a:pPr marL="0" indent="0">
              <a:buNone/>
            </a:pPr>
            <a:r>
              <a:rPr lang="en-US" sz="2400" dirty="0">
                <a:latin typeface="Poppins" pitchFamily="2" charset="77"/>
                <a:cs typeface="Poppins" pitchFamily="2" charset="77"/>
              </a:rPr>
              <a:t>Now you are a digital epidemiologist… Pick a disease and an “alternative” data source, and describe how you might use the latter for disease surveillance. Try to think outside the box! For example, think about data on the number of people tuning in to video game streams during covid – if more people are tuning in, does this mean that lockdown is working?  </a:t>
            </a:r>
          </a:p>
        </p:txBody>
      </p:sp>
    </p:spTree>
    <p:extLst>
      <p:ext uri="{BB962C8B-B14F-4D97-AF65-F5344CB8AC3E}">
        <p14:creationId xmlns:p14="http://schemas.microsoft.com/office/powerpoint/2010/main" val="354312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Proposed GFT improvements</a:t>
            </a:r>
          </a:p>
        </p:txBody>
      </p:sp>
      <p:sp>
        <p:nvSpPr>
          <p:cNvPr id="5" name="Content Placeholder 2">
            <a:extLst>
              <a:ext uri="{FF2B5EF4-FFF2-40B4-BE49-F238E27FC236}">
                <a16:creationId xmlns:a16="http://schemas.microsoft.com/office/drawing/2014/main" id="{74218D68-7847-F945-833A-4E1726A51B56}"/>
              </a:ext>
            </a:extLst>
          </p:cNvPr>
          <p:cNvSpPr>
            <a:spLocks noGrp="1"/>
          </p:cNvSpPr>
          <p:nvPr>
            <p:ph idx="1"/>
          </p:nvPr>
        </p:nvSpPr>
        <p:spPr>
          <a:xfrm>
            <a:off x="615244" y="1870603"/>
            <a:ext cx="10515600" cy="4665664"/>
          </a:xfrm>
        </p:spPr>
        <p:txBody>
          <a:bodyPr>
            <a:normAutofit/>
          </a:bodyPr>
          <a:lstStyle/>
          <a:p>
            <a:r>
              <a:rPr lang="en-US" sz="2400" dirty="0">
                <a:latin typeface="Poppins" pitchFamily="2" charset="77"/>
                <a:cs typeface="Poppins" pitchFamily="2" charset="77"/>
              </a:rPr>
              <a:t>Multivariate approach, where each search term may contribute to prediction of ILI rate separately</a:t>
            </a:r>
            <a:endParaRPr lang="en-US" sz="2200" dirty="0">
              <a:latin typeface="Poppins" pitchFamily="2" charset="77"/>
              <a:cs typeface="Poppins" pitchFamily="2" charset="77"/>
            </a:endParaRPr>
          </a:p>
          <a:p>
            <a:r>
              <a:rPr lang="en-US" sz="2400" dirty="0">
                <a:latin typeface="Poppins" pitchFamily="2" charset="77"/>
                <a:cs typeface="Poppins" pitchFamily="2" charset="77"/>
              </a:rPr>
              <a:t>Make the relationship between term-specific search volume and proportion of ill people dynamic</a:t>
            </a:r>
          </a:p>
          <a:p>
            <a:r>
              <a:rPr lang="en-US" sz="2400" dirty="0">
                <a:latin typeface="Poppins" pitchFamily="2" charset="77"/>
                <a:cs typeface="Poppins" pitchFamily="2" charset="77"/>
              </a:rPr>
              <a:t>Publish which Google search terms contribute most to weekly predictions</a:t>
            </a:r>
          </a:p>
          <a:p>
            <a:pPr marL="0" indent="0">
              <a:buNone/>
            </a:pPr>
            <a:endParaRPr lang="en-US" sz="2200" dirty="0">
              <a:latin typeface="Poppins" pitchFamily="2" charset="77"/>
              <a:cs typeface="Poppins" pitchFamily="2" charset="77"/>
            </a:endParaRPr>
          </a:p>
        </p:txBody>
      </p:sp>
    </p:spTree>
    <p:extLst>
      <p:ext uri="{BB962C8B-B14F-4D97-AF65-F5344CB8AC3E}">
        <p14:creationId xmlns:p14="http://schemas.microsoft.com/office/powerpoint/2010/main" val="121347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83F912-DC1B-EC41-B138-CC047A359F82}"/>
              </a:ext>
            </a:extLst>
          </p:cNvPr>
          <p:cNvSpPr>
            <a:spLocks noGrp="1"/>
          </p:cNvSpPr>
          <p:nvPr>
            <p:ph idx="1"/>
          </p:nvPr>
        </p:nvSpPr>
        <p:spPr>
          <a:xfrm>
            <a:off x="838200" y="3218568"/>
            <a:ext cx="10515600" cy="1436864"/>
          </a:xfrm>
        </p:spPr>
        <p:txBody>
          <a:bodyPr>
            <a:normAutofit/>
          </a:bodyPr>
          <a:lstStyle/>
          <a:p>
            <a:pPr marL="0" indent="0">
              <a:buNone/>
            </a:pPr>
            <a:r>
              <a:rPr lang="en-US" sz="4000" b="1" dirty="0">
                <a:latin typeface="Poppins" pitchFamily="2" charset="77"/>
                <a:cs typeface="Poppins" pitchFamily="2" charset="77"/>
              </a:rPr>
              <a:t>Google “Dengue” Trends</a:t>
            </a:r>
          </a:p>
        </p:txBody>
      </p:sp>
    </p:spTree>
    <p:extLst>
      <p:ext uri="{BB962C8B-B14F-4D97-AF65-F5344CB8AC3E}">
        <p14:creationId xmlns:p14="http://schemas.microsoft.com/office/powerpoint/2010/main" val="17208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3726DE29-C9DC-704B-A4D4-8C54270C03E1}"/>
              </a:ext>
            </a:extLst>
          </p:cNvPr>
          <p:cNvSpPr>
            <a:spLocks noGrp="1"/>
          </p:cNvSpPr>
          <p:nvPr>
            <p:ph type="title"/>
          </p:nvPr>
        </p:nvSpPr>
        <p:spPr>
          <a:xfrm>
            <a:off x="555978" y="636059"/>
            <a:ext cx="10574866" cy="1325563"/>
          </a:xfrm>
        </p:spPr>
        <p:txBody>
          <a:bodyPr>
            <a:normAutofit/>
          </a:bodyPr>
          <a:lstStyle/>
          <a:p>
            <a:r>
              <a:rPr lang="en-US" sz="4000" b="1" dirty="0">
                <a:latin typeface="Poppins" pitchFamily="2" charset="77"/>
                <a:cs typeface="Poppins" pitchFamily="2" charset="77"/>
              </a:rPr>
              <a:t>My Background</a:t>
            </a:r>
          </a:p>
        </p:txBody>
      </p:sp>
      <p:pic>
        <p:nvPicPr>
          <p:cNvPr id="1026" name="Picture 2" descr="MIT Department of Biological Engineering | LinkedIn">
            <a:extLst>
              <a:ext uri="{FF2B5EF4-FFF2-40B4-BE49-F238E27FC236}">
                <a16:creationId xmlns:a16="http://schemas.microsoft.com/office/drawing/2014/main" id="{273861CE-24D1-772B-6B69-9380C701A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78" y="1820141"/>
            <a:ext cx="1840858" cy="1840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ayo Clinic, nference Accelerate Biomedical Discovery Through Data-Derived  Insights">
            <a:extLst>
              <a:ext uri="{FF2B5EF4-FFF2-40B4-BE49-F238E27FC236}">
                <a16:creationId xmlns:a16="http://schemas.microsoft.com/office/drawing/2014/main" id="{5DE5C44A-762C-B83A-E1E6-BC394D374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521" y="1938135"/>
            <a:ext cx="2426770" cy="1273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ogen">
            <a:extLst>
              <a:ext uri="{FF2B5EF4-FFF2-40B4-BE49-F238E27FC236}">
                <a16:creationId xmlns:a16="http://schemas.microsoft.com/office/drawing/2014/main" id="{4C3AAA28-B58E-B2E2-BDAF-29DD3EABE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976" y="1820141"/>
            <a:ext cx="1608859" cy="16088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ome | Network Science Institute at Northeastern University">
            <a:extLst>
              <a:ext uri="{FF2B5EF4-FFF2-40B4-BE49-F238E27FC236}">
                <a16:creationId xmlns:a16="http://schemas.microsoft.com/office/drawing/2014/main" id="{6ECE01FD-3B10-7DF4-66FA-49F278126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664" y="2374358"/>
            <a:ext cx="3973521" cy="9204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logo&#10;&#10;Description automatically generated">
            <a:extLst>
              <a:ext uri="{FF2B5EF4-FFF2-40B4-BE49-F238E27FC236}">
                <a16:creationId xmlns:a16="http://schemas.microsoft.com/office/drawing/2014/main" id="{4267C434-F09B-29BB-D361-0984865725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0520" y="1571472"/>
            <a:ext cx="3973521" cy="743648"/>
          </a:xfrm>
          <a:prstGeom prst="rect">
            <a:avLst/>
          </a:prstGeom>
        </p:spPr>
      </p:pic>
      <p:cxnSp>
        <p:nvCxnSpPr>
          <p:cNvPr id="10" name="Straight Arrow Connector 9">
            <a:extLst>
              <a:ext uri="{FF2B5EF4-FFF2-40B4-BE49-F238E27FC236}">
                <a16:creationId xmlns:a16="http://schemas.microsoft.com/office/drawing/2014/main" id="{20CF24C8-68D6-E40F-3BAF-C4A6C04C4BCC}"/>
              </a:ext>
            </a:extLst>
          </p:cNvPr>
          <p:cNvCxnSpPr/>
          <p:nvPr/>
        </p:nvCxnSpPr>
        <p:spPr>
          <a:xfrm>
            <a:off x="2396836" y="2574723"/>
            <a:ext cx="3602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BD871C1-2072-BFEF-4E0B-DC1F447BB1B4}"/>
              </a:ext>
            </a:extLst>
          </p:cNvPr>
          <p:cNvCxnSpPr/>
          <p:nvPr/>
        </p:nvCxnSpPr>
        <p:spPr>
          <a:xfrm>
            <a:off x="5320145" y="2574723"/>
            <a:ext cx="3602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832B76-5B30-6428-04E3-BBA28E62709D}"/>
              </a:ext>
            </a:extLst>
          </p:cNvPr>
          <p:cNvCxnSpPr>
            <a:cxnSpLocks/>
          </p:cNvCxnSpPr>
          <p:nvPr/>
        </p:nvCxnSpPr>
        <p:spPr>
          <a:xfrm flipV="1">
            <a:off x="7412181" y="2145232"/>
            <a:ext cx="360219" cy="4294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94CB3D-BEE1-D079-42BB-BD9B67CD5058}"/>
              </a:ext>
            </a:extLst>
          </p:cNvPr>
          <p:cNvCxnSpPr>
            <a:cxnSpLocks/>
            <a:endCxn id="6" idx="1"/>
          </p:cNvCxnSpPr>
          <p:nvPr/>
        </p:nvCxnSpPr>
        <p:spPr>
          <a:xfrm>
            <a:off x="7398326" y="2574722"/>
            <a:ext cx="468338" cy="2598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erson in white fencing gear&#10;&#10;Description automatically generated">
            <a:extLst>
              <a:ext uri="{FF2B5EF4-FFF2-40B4-BE49-F238E27FC236}">
                <a16:creationId xmlns:a16="http://schemas.microsoft.com/office/drawing/2014/main" id="{F9F8AEDB-20C9-EF60-0478-40C20B5E69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6836" y="4040852"/>
            <a:ext cx="3736795" cy="2490589"/>
          </a:xfrm>
          <a:prstGeom prst="rect">
            <a:avLst/>
          </a:prstGeom>
        </p:spPr>
      </p:pic>
      <p:sp>
        <p:nvSpPr>
          <p:cNvPr id="22" name="TextBox 21">
            <a:extLst>
              <a:ext uri="{FF2B5EF4-FFF2-40B4-BE49-F238E27FC236}">
                <a16:creationId xmlns:a16="http://schemas.microsoft.com/office/drawing/2014/main" id="{23346724-F630-FF20-07DC-5BFB7FEE77E0}"/>
              </a:ext>
            </a:extLst>
          </p:cNvPr>
          <p:cNvSpPr txBox="1"/>
          <p:nvPr/>
        </p:nvSpPr>
        <p:spPr>
          <a:xfrm rot="16200000">
            <a:off x="-469543" y="2519980"/>
            <a:ext cx="1653017" cy="369332"/>
          </a:xfrm>
          <a:prstGeom prst="rect">
            <a:avLst/>
          </a:prstGeom>
          <a:noFill/>
        </p:spPr>
        <p:txBody>
          <a:bodyPr wrap="none" rtlCol="0">
            <a:spAutoFit/>
          </a:bodyPr>
          <a:lstStyle/>
          <a:p>
            <a:r>
              <a:rPr lang="en-US" b="1" dirty="0">
                <a:latin typeface="Poppins" pitchFamily="2" charset="77"/>
                <a:cs typeface="Poppins" pitchFamily="2" charset="77"/>
              </a:rPr>
              <a:t>Professional</a:t>
            </a:r>
          </a:p>
        </p:txBody>
      </p:sp>
      <p:sp>
        <p:nvSpPr>
          <p:cNvPr id="23" name="TextBox 22">
            <a:extLst>
              <a:ext uri="{FF2B5EF4-FFF2-40B4-BE49-F238E27FC236}">
                <a16:creationId xmlns:a16="http://schemas.microsoft.com/office/drawing/2014/main" id="{4F3A9C15-7017-66DA-40B8-FE3181D5F218}"/>
              </a:ext>
            </a:extLst>
          </p:cNvPr>
          <p:cNvSpPr txBox="1"/>
          <p:nvPr/>
        </p:nvSpPr>
        <p:spPr>
          <a:xfrm rot="16200000">
            <a:off x="-256343" y="5041508"/>
            <a:ext cx="1226618" cy="369332"/>
          </a:xfrm>
          <a:prstGeom prst="rect">
            <a:avLst/>
          </a:prstGeom>
          <a:noFill/>
        </p:spPr>
        <p:txBody>
          <a:bodyPr wrap="none" rtlCol="0">
            <a:spAutoFit/>
          </a:bodyPr>
          <a:lstStyle/>
          <a:p>
            <a:r>
              <a:rPr lang="en-US" b="1" dirty="0">
                <a:latin typeface="Poppins" pitchFamily="2" charset="77"/>
                <a:cs typeface="Poppins" pitchFamily="2" charset="77"/>
              </a:rPr>
              <a:t>Personal</a:t>
            </a:r>
          </a:p>
        </p:txBody>
      </p:sp>
      <p:pic>
        <p:nvPicPr>
          <p:cNvPr id="25" name="Picture 24" descr="A group of people sitting in a room&#10;&#10;Description automatically generated">
            <a:extLst>
              <a:ext uri="{FF2B5EF4-FFF2-40B4-BE49-F238E27FC236}">
                <a16:creationId xmlns:a16="http://schemas.microsoft.com/office/drawing/2014/main" id="{0F3A17AE-397E-9720-A9CA-D3FB66C375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0727" y="4040852"/>
            <a:ext cx="3320786" cy="2490589"/>
          </a:xfrm>
          <a:prstGeom prst="rect">
            <a:avLst/>
          </a:prstGeom>
        </p:spPr>
      </p:pic>
    </p:spTree>
    <p:extLst>
      <p:ext uri="{BB962C8B-B14F-4D97-AF65-F5344CB8AC3E}">
        <p14:creationId xmlns:p14="http://schemas.microsoft.com/office/powerpoint/2010/main" val="224173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Background: Dengue and Google Trends Modeling Exercise</a:t>
            </a:r>
          </a:p>
        </p:txBody>
      </p:sp>
      <p:pic>
        <p:nvPicPr>
          <p:cNvPr id="1026" name="Picture 2" descr="Dengue Fever | NIH: National Institute of Allergy and Infectious Diseases">
            <a:extLst>
              <a:ext uri="{FF2B5EF4-FFF2-40B4-BE49-F238E27FC236}">
                <a16:creationId xmlns:a16="http://schemas.microsoft.com/office/drawing/2014/main" id="{CCB1A160-B283-5326-8A81-2CECBAA05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872" y="2315948"/>
            <a:ext cx="4020412"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female Aedes aegypti mosquito ingesting a blood meal.">
            <a:extLst>
              <a:ext uri="{FF2B5EF4-FFF2-40B4-BE49-F238E27FC236}">
                <a16:creationId xmlns:a16="http://schemas.microsoft.com/office/drawing/2014/main" id="{B88AA5C9-2662-2338-7D05-E72931D64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530" y="2315948"/>
            <a:ext cx="48006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9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Background: Dengue and Google Trends Modeling Exercise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74218D68-7847-F945-833A-4E1726A51B56}"/>
                  </a:ext>
                </a:extLst>
              </p:cNvPr>
              <p:cNvSpPr>
                <a:spLocks noGrp="1"/>
              </p:cNvSpPr>
              <p:nvPr>
                <p:ph idx="1"/>
              </p:nvPr>
            </p:nvSpPr>
            <p:spPr>
              <a:xfrm>
                <a:off x="587533" y="1870603"/>
                <a:ext cx="11299665" cy="4665664"/>
              </a:xfrm>
            </p:spPr>
            <p:txBody>
              <a:bodyPr>
                <a:noAutofit/>
              </a:bodyPr>
              <a:lstStyle/>
              <a:p>
                <a:pPr marL="0" marR="0" indent="0">
                  <a:spcBef>
                    <a:spcPts val="0"/>
                  </a:spcBef>
                  <a:spcAft>
                    <a:spcPts val="0"/>
                  </a:spcAft>
                  <a:buNone/>
                </a:pPr>
                <a:r>
                  <a:rPr lang="en-US" sz="1700" dirty="0">
                    <a:effectLst/>
                    <a:latin typeface="Poppins" pitchFamily="2" charset="77"/>
                    <a:ea typeface="Calibri" panose="020F0502020204030204" pitchFamily="34" charset="0"/>
                    <a:cs typeface="Poppins" pitchFamily="2" charset="77"/>
                  </a:rPr>
                  <a:t>Dengue fever is an infectious disease caused by a virus that is spread by mosquitoes. It affects millions of people in tropical environments around the world. </a:t>
                </a:r>
              </a:p>
              <a:p>
                <a:pPr marL="0" marR="0" indent="0">
                  <a:spcBef>
                    <a:spcPts val="0"/>
                  </a:spcBef>
                  <a:spcAft>
                    <a:spcPts val="0"/>
                  </a:spcAft>
                  <a:buNone/>
                </a:pPr>
                <a:r>
                  <a:rPr lang="en-US" sz="1700" dirty="0">
                    <a:effectLst/>
                    <a:latin typeface="Poppins" pitchFamily="2" charset="77"/>
                    <a:ea typeface="Calibri" panose="020F0502020204030204" pitchFamily="34" charset="0"/>
                    <a:cs typeface="Poppins" pitchFamily="2" charset="77"/>
                  </a:rPr>
                  <a:t> </a:t>
                </a:r>
              </a:p>
              <a:p>
                <a:pPr marL="0" marR="0" indent="0">
                  <a:spcBef>
                    <a:spcPts val="0"/>
                  </a:spcBef>
                  <a:spcAft>
                    <a:spcPts val="0"/>
                  </a:spcAft>
                  <a:buNone/>
                </a:pPr>
                <a:r>
                  <a:rPr lang="en-US" sz="1700" dirty="0">
                    <a:effectLst/>
                    <a:latin typeface="Poppins" pitchFamily="2" charset="77"/>
                    <a:ea typeface="Calibri" panose="020F0502020204030204" pitchFamily="34" charset="0"/>
                    <a:cs typeface="Poppins" pitchFamily="2" charset="77"/>
                  </a:rPr>
                  <a:t>In this exercise, you’ll be asked to construct a simple Excel version of the digital disease detection tool “Google Dengue Trends” – a Dengue analog to Google Flu Trends – for Mexico. You’ll need to download the spreadsheet </a:t>
                </a:r>
                <a:r>
                  <a:rPr lang="en-US" sz="1700" b="1" dirty="0">
                    <a:effectLst/>
                    <a:latin typeface="Poppins" pitchFamily="2" charset="77"/>
                    <a:ea typeface="Calibri" panose="020F0502020204030204" pitchFamily="34" charset="0"/>
                    <a:cs typeface="Poppins" pitchFamily="2" charset="77"/>
                  </a:rPr>
                  <a:t>Dengue_trends_AM_111.xlsx</a:t>
                </a:r>
                <a:r>
                  <a:rPr lang="en-US" sz="1700" dirty="0">
                    <a:effectLst/>
                    <a:latin typeface="Poppins" pitchFamily="2" charset="77"/>
                    <a:ea typeface="Calibri" panose="020F0502020204030204" pitchFamily="34" charset="0"/>
                    <a:cs typeface="Poppins" pitchFamily="2" charset="77"/>
                  </a:rPr>
                  <a:t>. The first column represents the date (in months, from 2004 – 2011), the second column represents the number of cases of Dengue in Mexico (as reported by the Mexican Ministry of Health), and the third column represents a rescaled number of Google searches for the term “dengue” in Mexico each month. </a:t>
                </a:r>
              </a:p>
              <a:p>
                <a:pPr marL="0" marR="0" indent="0">
                  <a:spcBef>
                    <a:spcPts val="0"/>
                  </a:spcBef>
                  <a:spcAft>
                    <a:spcPts val="0"/>
                  </a:spcAft>
                  <a:buNone/>
                </a:pPr>
                <a:r>
                  <a:rPr lang="en-US" sz="1700" dirty="0">
                    <a:effectLst/>
                    <a:latin typeface="Poppins" pitchFamily="2" charset="77"/>
                    <a:ea typeface="Times New Roman" panose="02020603050405020304" pitchFamily="18" charset="0"/>
                    <a:cs typeface="Poppins" pitchFamily="2" charset="77"/>
                  </a:rPr>
                  <a:t> </a:t>
                </a:r>
                <a:endParaRPr lang="en-US" sz="1700" dirty="0">
                  <a:effectLst/>
                  <a:latin typeface="Poppins" pitchFamily="2" charset="77"/>
                  <a:ea typeface="Calibri" panose="020F0502020204030204" pitchFamily="34" charset="0"/>
                  <a:cs typeface="Poppins" pitchFamily="2" charset="77"/>
                </a:endParaRPr>
              </a:p>
              <a:p>
                <a:pPr marL="0" marR="0" indent="0">
                  <a:spcBef>
                    <a:spcPts val="0"/>
                  </a:spcBef>
                  <a:spcAft>
                    <a:spcPts val="0"/>
                  </a:spcAft>
                  <a:buNone/>
                </a:pPr>
                <a:r>
                  <a:rPr lang="en-US" sz="1700" dirty="0">
                    <a:effectLst/>
                    <a:latin typeface="Poppins" pitchFamily="2" charset="77"/>
                    <a:ea typeface="Times New Roman" panose="02020603050405020304" pitchFamily="18" charset="0"/>
                    <a:cs typeface="Poppins" pitchFamily="2" charset="77"/>
                  </a:rPr>
                  <a:t>In the 4</a:t>
                </a:r>
                <a:r>
                  <a:rPr lang="en-US" sz="1700" baseline="30000" dirty="0">
                    <a:effectLst/>
                    <a:latin typeface="Poppins" pitchFamily="2" charset="77"/>
                    <a:ea typeface="Times New Roman" panose="02020603050405020304" pitchFamily="18" charset="0"/>
                    <a:cs typeface="Poppins" pitchFamily="2" charset="77"/>
                  </a:rPr>
                  <a:t>th</a:t>
                </a:r>
                <a:r>
                  <a:rPr lang="en-US" sz="1700" dirty="0">
                    <a:effectLst/>
                    <a:latin typeface="Poppins" pitchFamily="2" charset="77"/>
                    <a:ea typeface="Times New Roman" panose="02020603050405020304" pitchFamily="18" charset="0"/>
                    <a:cs typeface="Poppins" pitchFamily="2" charset="77"/>
                  </a:rPr>
                  <a:t> and 5</a:t>
                </a:r>
                <a:r>
                  <a:rPr lang="en-US" sz="1700" baseline="30000" dirty="0">
                    <a:effectLst/>
                    <a:latin typeface="Poppins" pitchFamily="2" charset="77"/>
                    <a:ea typeface="Times New Roman" panose="02020603050405020304" pitchFamily="18" charset="0"/>
                    <a:cs typeface="Poppins" pitchFamily="2" charset="77"/>
                  </a:rPr>
                  <a:t>th</a:t>
                </a:r>
                <a:r>
                  <a:rPr lang="en-US" sz="1700" dirty="0">
                    <a:effectLst/>
                    <a:latin typeface="Poppins" pitchFamily="2" charset="77"/>
                    <a:ea typeface="Times New Roman" panose="02020603050405020304" pitchFamily="18" charset="0"/>
                    <a:cs typeface="Poppins" pitchFamily="2" charset="77"/>
                  </a:rPr>
                  <a:t> columns, you’ll notice that we have gone ahead and </a:t>
                </a:r>
                <a:r>
                  <a:rPr lang="en-US" sz="1700" i="1" dirty="0">
                    <a:effectLst/>
                    <a:latin typeface="Poppins" pitchFamily="2" charset="77"/>
                    <a:ea typeface="Times New Roman" panose="02020603050405020304" pitchFamily="18" charset="0"/>
                    <a:cs typeface="Poppins" pitchFamily="2" charset="77"/>
                  </a:rPr>
                  <a:t>standardized</a:t>
                </a:r>
                <a:r>
                  <a:rPr lang="en-US" sz="1700" dirty="0">
                    <a:effectLst/>
                    <a:latin typeface="Poppins" pitchFamily="2" charset="77"/>
                    <a:ea typeface="Times New Roman" panose="02020603050405020304" pitchFamily="18" charset="0"/>
                    <a:cs typeface="Poppins" pitchFamily="2" charset="77"/>
                  </a:rPr>
                  <a:t> the data in columns two and three, respectively. When we develop models for machine learning, we often want to make sure that the components – or features – of our models are on the same scale so that they can be compared directly (i.e., in our case, we can see that column two contains raw values while column three contains scaled values). One way to do this is through standardization, which takes input data and scales it so that it has a mean of 0 and a standard deviation of 1; the formula we use is as follows: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𝑍</m:t>
                    </m:r>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𝜎</m:t>
                        </m:r>
                      </m:den>
                    </m:f>
                  </m:oMath>
                </a14:m>
                <a:r>
                  <a:rPr lang="en-US" sz="1700" dirty="0">
                    <a:effectLst/>
                    <a:latin typeface="Poppins" pitchFamily="2" charset="77"/>
                    <a:ea typeface="Times New Roman" panose="02020603050405020304" pitchFamily="18" charset="0"/>
                    <a:cs typeface="Poppins" pitchFamily="2" charset="77"/>
                  </a:rPr>
                  <a:t>, where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1700" dirty="0">
                    <a:effectLst/>
                    <a:latin typeface="Poppins" pitchFamily="2" charset="77"/>
                    <a:ea typeface="Times New Roman" panose="02020603050405020304" pitchFamily="18" charset="0"/>
                    <a:cs typeface="Poppins" pitchFamily="2" charset="77"/>
                  </a:rPr>
                  <a:t> is each original data point,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𝜇</m:t>
                    </m:r>
                  </m:oMath>
                </a14:m>
                <a:r>
                  <a:rPr lang="en-US" sz="1700" dirty="0">
                    <a:effectLst/>
                    <a:latin typeface="Poppins" pitchFamily="2" charset="77"/>
                    <a:ea typeface="Times New Roman" panose="02020603050405020304" pitchFamily="18" charset="0"/>
                    <a:cs typeface="Poppins" pitchFamily="2" charset="77"/>
                  </a:rPr>
                  <a:t> is the mean of the given data,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en-US" sz="1700" dirty="0">
                    <a:effectLst/>
                    <a:latin typeface="Poppins" pitchFamily="2" charset="77"/>
                    <a:ea typeface="Times New Roman" panose="02020603050405020304" pitchFamily="18" charset="0"/>
                    <a:cs typeface="Poppins" pitchFamily="2" charset="77"/>
                  </a:rPr>
                  <a:t> is the standard deviation of the given data, and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n-US" sz="1700" dirty="0">
                    <a:effectLst/>
                    <a:latin typeface="Poppins" pitchFamily="2" charset="77"/>
                    <a:ea typeface="Times New Roman" panose="02020603050405020304" pitchFamily="18" charset="0"/>
                    <a:cs typeface="Poppins" pitchFamily="2" charset="77"/>
                  </a:rPr>
                  <a:t> – also known as a standard score – is our rescaled data point that represents the number of standard deviations above or below the mean that a specific data point falls. A negative Z score means that the value of our original data point is less than the average value of the dataset. </a:t>
                </a:r>
                <a:endParaRPr lang="en-US" sz="1700" dirty="0">
                  <a:effectLst/>
                  <a:latin typeface="Poppins" pitchFamily="2" charset="77"/>
                  <a:ea typeface="Calibri" panose="020F0502020204030204" pitchFamily="34" charset="0"/>
                  <a:cs typeface="Poppins" pitchFamily="2" charset="77"/>
                </a:endParaRPr>
              </a:p>
            </p:txBody>
          </p:sp>
        </mc:Choice>
        <mc:Fallback xmlns="">
          <p:sp>
            <p:nvSpPr>
              <p:cNvPr id="5" name="Content Placeholder 2">
                <a:extLst>
                  <a:ext uri="{FF2B5EF4-FFF2-40B4-BE49-F238E27FC236}">
                    <a16:creationId xmlns:a16="http://schemas.microsoft.com/office/drawing/2014/main" id="{74218D68-7847-F945-833A-4E1726A51B56}"/>
                  </a:ext>
                </a:extLst>
              </p:cNvPr>
              <p:cNvSpPr>
                <a:spLocks noGrp="1" noRot="1" noChangeAspect="1" noMove="1" noResize="1" noEditPoints="1" noAdjustHandles="1" noChangeArrowheads="1" noChangeShapeType="1" noTextEdit="1"/>
              </p:cNvSpPr>
              <p:nvPr>
                <p:ph idx="1"/>
              </p:nvPr>
            </p:nvSpPr>
            <p:spPr>
              <a:xfrm>
                <a:off x="587533" y="1870603"/>
                <a:ext cx="11299665" cy="4665664"/>
              </a:xfrm>
              <a:blipFill>
                <a:blip r:embed="rId3"/>
                <a:stretch>
                  <a:fillRect l="-337" t="-815" r="-786" b="-5707"/>
                </a:stretch>
              </a:blipFill>
            </p:spPr>
            <p:txBody>
              <a:bodyPr/>
              <a:lstStyle/>
              <a:p>
                <a:r>
                  <a:rPr lang="en-US">
                    <a:noFill/>
                  </a:rPr>
                  <a:t> </a:t>
                </a:r>
              </a:p>
            </p:txBody>
          </p:sp>
        </mc:Fallback>
      </mc:AlternateContent>
    </p:spTree>
    <p:extLst>
      <p:ext uri="{BB962C8B-B14F-4D97-AF65-F5344CB8AC3E}">
        <p14:creationId xmlns:p14="http://schemas.microsoft.com/office/powerpoint/2010/main" val="332970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Question 1</a:t>
            </a:r>
          </a:p>
        </p:txBody>
      </p:sp>
      <p:sp>
        <p:nvSpPr>
          <p:cNvPr id="5" name="Content Placeholder 2">
            <a:extLst>
              <a:ext uri="{FF2B5EF4-FFF2-40B4-BE49-F238E27FC236}">
                <a16:creationId xmlns:a16="http://schemas.microsoft.com/office/drawing/2014/main" id="{74218D68-7847-F945-833A-4E1726A51B56}"/>
              </a:ext>
            </a:extLst>
          </p:cNvPr>
          <p:cNvSpPr>
            <a:spLocks noGrp="1"/>
          </p:cNvSpPr>
          <p:nvPr>
            <p:ph idx="1"/>
          </p:nvPr>
        </p:nvSpPr>
        <p:spPr>
          <a:xfrm>
            <a:off x="615244" y="1690488"/>
            <a:ext cx="10978444" cy="4665664"/>
          </a:xfrm>
        </p:spPr>
        <p:txBody>
          <a:bodyPr>
            <a:normAutofit/>
          </a:bodyPr>
          <a:lstStyle/>
          <a:p>
            <a:pPr marL="0" marR="0" lvl="0" indent="0">
              <a:spcBef>
                <a:spcPts val="0"/>
              </a:spcBef>
              <a:spcAft>
                <a:spcPts val="0"/>
              </a:spcAft>
              <a:buNone/>
            </a:pPr>
            <a:r>
              <a:rPr lang="en-US" sz="2400" dirty="0">
                <a:effectLst/>
                <a:latin typeface="Poppins" pitchFamily="2" charset="77"/>
                <a:ea typeface="Calibri" panose="020F0502020204030204" pitchFamily="34" charset="0"/>
                <a:cs typeface="Poppins" pitchFamily="2" charset="77"/>
              </a:rPr>
              <a:t>Plot the standardized number of Dengue cases as a function of time. What trends do you notice in the curve? </a:t>
            </a:r>
          </a:p>
        </p:txBody>
      </p:sp>
    </p:spTree>
    <p:extLst>
      <p:ext uri="{BB962C8B-B14F-4D97-AF65-F5344CB8AC3E}">
        <p14:creationId xmlns:p14="http://schemas.microsoft.com/office/powerpoint/2010/main" val="153224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Question 2</a:t>
            </a:r>
          </a:p>
        </p:txBody>
      </p:sp>
      <p:sp>
        <p:nvSpPr>
          <p:cNvPr id="5" name="Content Placeholder 2">
            <a:extLst>
              <a:ext uri="{FF2B5EF4-FFF2-40B4-BE49-F238E27FC236}">
                <a16:creationId xmlns:a16="http://schemas.microsoft.com/office/drawing/2014/main" id="{74218D68-7847-F945-833A-4E1726A51B56}"/>
              </a:ext>
            </a:extLst>
          </p:cNvPr>
          <p:cNvSpPr>
            <a:spLocks noGrp="1"/>
          </p:cNvSpPr>
          <p:nvPr>
            <p:ph idx="1"/>
          </p:nvPr>
        </p:nvSpPr>
        <p:spPr>
          <a:xfrm>
            <a:off x="615244" y="1690487"/>
            <a:ext cx="10978444" cy="4987403"/>
          </a:xfrm>
        </p:spPr>
        <p:txBody>
          <a:bodyPr>
            <a:normAutofit fontScale="92500"/>
          </a:bodyPr>
          <a:lstStyle/>
          <a:p>
            <a:pPr marL="0" marR="0" lvl="0" indent="0">
              <a:spcBef>
                <a:spcPts val="0"/>
              </a:spcBef>
              <a:spcAft>
                <a:spcPts val="0"/>
              </a:spcAft>
              <a:buNone/>
            </a:pPr>
            <a:r>
              <a:rPr lang="en-US" sz="2400" dirty="0">
                <a:effectLst/>
                <a:latin typeface="Poppins" pitchFamily="2" charset="77"/>
                <a:ea typeface="Calibri" panose="020F0502020204030204" pitchFamily="34" charset="0"/>
                <a:cs typeface="Poppins" pitchFamily="2" charset="77"/>
              </a:rPr>
              <a:t>In machine learning, we often talk about dividing our data into a training set and a testing set. When we want to “teach” a machine learning model how to do a task – in this case, ultimately forecasting Dengue cases – we need to give it examples of what we want it to learn. By showing the model lots of examples, it can learn to recognize patterns and to make predictions on new data that it hasn’t seen before. The training set is this collection of examples, more specifically a collection of input-output pairs, and is a subset of the entire dataset. Typically 60-80% training, 10-20% testing.</a:t>
            </a:r>
            <a:endParaRPr lang="en-US" sz="2400" dirty="0">
              <a:latin typeface="Poppins" pitchFamily="2" charset="77"/>
              <a:ea typeface="Calibri" panose="020F0502020204030204" pitchFamily="34" charset="0"/>
              <a:cs typeface="Poppins" pitchFamily="2" charset="77"/>
            </a:endParaRPr>
          </a:p>
          <a:p>
            <a:pPr marL="0" marR="0" lvl="0" indent="0">
              <a:spcBef>
                <a:spcPts val="0"/>
              </a:spcBef>
              <a:spcAft>
                <a:spcPts val="0"/>
              </a:spcAft>
              <a:buNone/>
            </a:pPr>
            <a:endParaRPr lang="en-US" sz="2400" dirty="0">
              <a:effectLst/>
              <a:latin typeface="Poppins" pitchFamily="2" charset="77"/>
              <a:ea typeface="Calibri" panose="020F0502020204030204" pitchFamily="34" charset="0"/>
              <a:cs typeface="Poppins" pitchFamily="2" charset="77"/>
            </a:endParaRPr>
          </a:p>
          <a:p>
            <a:pPr marL="0" marR="0" lvl="0" indent="0">
              <a:spcBef>
                <a:spcPts val="0"/>
              </a:spcBef>
              <a:spcAft>
                <a:spcPts val="0"/>
              </a:spcAft>
              <a:buNone/>
            </a:pPr>
            <a:r>
              <a:rPr lang="en-US" sz="2400" dirty="0">
                <a:effectLst/>
                <a:latin typeface="Poppins" pitchFamily="2" charset="77"/>
                <a:ea typeface="Calibri" panose="020F0502020204030204" pitchFamily="34" charset="0"/>
                <a:cs typeface="Poppins" pitchFamily="2" charset="77"/>
              </a:rPr>
              <a:t>Let your training period span the period 2004 – 2006, inclusive (36 months). Fit a linear regression model – “y = mx + b” – that explains the standardized number of cases of Dengue as a function of Google searches for the term “dengue” (HINT: you can use Excel’s “add trendline” option). What is the equation of the best-fit line? Do Google searches for the term “dengue” appear positively or negatively correlated with the number of cases of Dengue? </a:t>
            </a:r>
          </a:p>
        </p:txBody>
      </p:sp>
    </p:spTree>
    <p:extLst>
      <p:ext uri="{BB962C8B-B14F-4D97-AF65-F5344CB8AC3E}">
        <p14:creationId xmlns:p14="http://schemas.microsoft.com/office/powerpoint/2010/main" val="3843867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Question 3</a:t>
            </a:r>
          </a:p>
        </p:txBody>
      </p:sp>
      <p:sp>
        <p:nvSpPr>
          <p:cNvPr id="3" name="Content Placeholder 2">
            <a:extLst>
              <a:ext uri="{FF2B5EF4-FFF2-40B4-BE49-F238E27FC236}">
                <a16:creationId xmlns:a16="http://schemas.microsoft.com/office/drawing/2014/main" id="{40EB8E18-6ABA-4305-6445-B5B1D2C43E85}"/>
              </a:ext>
            </a:extLst>
          </p:cNvPr>
          <p:cNvSpPr>
            <a:spLocks noGrp="1"/>
          </p:cNvSpPr>
          <p:nvPr>
            <p:ph idx="1"/>
          </p:nvPr>
        </p:nvSpPr>
        <p:spPr>
          <a:xfrm>
            <a:off x="615244" y="1690487"/>
            <a:ext cx="10978444" cy="4987403"/>
          </a:xfrm>
        </p:spPr>
        <p:txBody>
          <a:bodyPr>
            <a:normAutofit/>
          </a:bodyPr>
          <a:lstStyle/>
          <a:p>
            <a:pPr marL="0" marR="0" lvl="0" indent="0">
              <a:spcBef>
                <a:spcPts val="0"/>
              </a:spcBef>
              <a:spcAft>
                <a:spcPts val="0"/>
              </a:spcAft>
              <a:buNone/>
            </a:pPr>
            <a:r>
              <a:rPr lang="en-US" sz="2400" kern="0" dirty="0">
                <a:effectLst/>
                <a:latin typeface="Poppins" pitchFamily="2" charset="77"/>
                <a:ea typeface="Calibri" panose="020F0502020204030204" pitchFamily="34" charset="0"/>
                <a:cs typeface="Poppins" pitchFamily="2" charset="77"/>
              </a:rPr>
              <a:t>Use the equation of the line you obtained in 2) to plot the standardized number of Dengue cases as a function of standardized Google searches, predicted by your method during the training period. You may want to create another column in the spreadsheet that reflects these predicted values. Additionally, compare your results to the plot in 1) restricted to the same time period. </a:t>
            </a:r>
            <a:endParaRPr lang="en-US" sz="2400" dirty="0">
              <a:effectLst/>
              <a:latin typeface="Poppins" pitchFamily="2" charset="77"/>
              <a:ea typeface="Calibri" panose="020F0502020204030204" pitchFamily="34" charset="0"/>
              <a:cs typeface="Poppins" pitchFamily="2" charset="77"/>
            </a:endParaRPr>
          </a:p>
        </p:txBody>
      </p:sp>
    </p:spTree>
    <p:extLst>
      <p:ext uri="{BB962C8B-B14F-4D97-AF65-F5344CB8AC3E}">
        <p14:creationId xmlns:p14="http://schemas.microsoft.com/office/powerpoint/2010/main" val="144504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Question 4</a:t>
            </a:r>
          </a:p>
        </p:txBody>
      </p:sp>
      <p:sp>
        <p:nvSpPr>
          <p:cNvPr id="3" name="Content Placeholder 2">
            <a:extLst>
              <a:ext uri="{FF2B5EF4-FFF2-40B4-BE49-F238E27FC236}">
                <a16:creationId xmlns:a16="http://schemas.microsoft.com/office/drawing/2014/main" id="{40EB8E18-6ABA-4305-6445-B5B1D2C43E85}"/>
              </a:ext>
            </a:extLst>
          </p:cNvPr>
          <p:cNvSpPr>
            <a:spLocks noGrp="1"/>
          </p:cNvSpPr>
          <p:nvPr>
            <p:ph idx="1"/>
          </p:nvPr>
        </p:nvSpPr>
        <p:spPr>
          <a:xfrm>
            <a:off x="615244" y="1690487"/>
            <a:ext cx="10978444" cy="4987403"/>
          </a:xfrm>
        </p:spPr>
        <p:txBody>
          <a:bodyPr>
            <a:normAutofit/>
          </a:bodyPr>
          <a:lstStyle/>
          <a:p>
            <a:pPr marL="0" marR="0" lvl="0" indent="0">
              <a:spcBef>
                <a:spcPts val="0"/>
              </a:spcBef>
              <a:spcAft>
                <a:spcPts val="0"/>
              </a:spcAft>
              <a:buNone/>
            </a:pPr>
            <a:r>
              <a:rPr lang="en-US" sz="2400" dirty="0">
                <a:effectLst/>
                <a:latin typeface="Poppins" pitchFamily="2" charset="77"/>
                <a:ea typeface="Calibri" panose="020F0502020204030204" pitchFamily="34" charset="0"/>
                <a:cs typeface="Poppins" pitchFamily="2" charset="77"/>
              </a:rPr>
              <a:t>Now, for the prediction period spanning 2007 – 2011, inclusive, use the equation of the line you obtained in 2) to predict the number of Dengue cases as a function of Google searches for “dengue.” Plot this prediction and compare it to the actual number of cases for the same time period. </a:t>
            </a:r>
          </a:p>
        </p:txBody>
      </p:sp>
    </p:spTree>
    <p:extLst>
      <p:ext uri="{BB962C8B-B14F-4D97-AF65-F5344CB8AC3E}">
        <p14:creationId xmlns:p14="http://schemas.microsoft.com/office/powerpoint/2010/main" val="105299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Question 5</a:t>
            </a:r>
          </a:p>
        </p:txBody>
      </p:sp>
      <p:sp>
        <p:nvSpPr>
          <p:cNvPr id="3" name="Content Placeholder 2">
            <a:extLst>
              <a:ext uri="{FF2B5EF4-FFF2-40B4-BE49-F238E27FC236}">
                <a16:creationId xmlns:a16="http://schemas.microsoft.com/office/drawing/2014/main" id="{40EB8E18-6ABA-4305-6445-B5B1D2C43E85}"/>
              </a:ext>
            </a:extLst>
          </p:cNvPr>
          <p:cNvSpPr>
            <a:spLocks noGrp="1"/>
          </p:cNvSpPr>
          <p:nvPr>
            <p:ph idx="1"/>
          </p:nvPr>
        </p:nvSpPr>
        <p:spPr>
          <a:xfrm>
            <a:off x="615244" y="1690487"/>
            <a:ext cx="10978444" cy="4987403"/>
          </a:xfrm>
        </p:spPr>
        <p:txBody>
          <a:bodyPr>
            <a:normAutofit/>
          </a:bodyPr>
          <a:lstStyle/>
          <a:p>
            <a:pPr marL="0" marR="0" lvl="0" indent="0">
              <a:spcBef>
                <a:spcPts val="0"/>
              </a:spcBef>
              <a:spcAft>
                <a:spcPts val="0"/>
              </a:spcAft>
              <a:buNone/>
            </a:pPr>
            <a:r>
              <a:rPr lang="en-US" sz="2400" dirty="0">
                <a:effectLst/>
                <a:latin typeface="Poppins" pitchFamily="2" charset="77"/>
                <a:ea typeface="Calibri" panose="020F0502020204030204" pitchFamily="34" charset="0"/>
                <a:cs typeface="Poppins" pitchFamily="2" charset="77"/>
              </a:rPr>
              <a:t>Discuss the results you obtained in 1) – 4). How would you suggest improving this modeling approach? What other data sources would you propose using to increase confidence in the approach? Take into specific consideration the geography in question. </a:t>
            </a:r>
          </a:p>
        </p:txBody>
      </p:sp>
    </p:spTree>
    <p:extLst>
      <p:ext uri="{BB962C8B-B14F-4D97-AF65-F5344CB8AC3E}">
        <p14:creationId xmlns:p14="http://schemas.microsoft.com/office/powerpoint/2010/main" val="272571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83F912-DC1B-EC41-B138-CC047A359F82}"/>
              </a:ext>
            </a:extLst>
          </p:cNvPr>
          <p:cNvSpPr>
            <a:spLocks noGrp="1"/>
          </p:cNvSpPr>
          <p:nvPr>
            <p:ph idx="1"/>
          </p:nvPr>
        </p:nvSpPr>
        <p:spPr>
          <a:xfrm>
            <a:off x="838200" y="3218568"/>
            <a:ext cx="10515600" cy="1436864"/>
          </a:xfrm>
        </p:spPr>
        <p:txBody>
          <a:bodyPr>
            <a:normAutofit/>
          </a:bodyPr>
          <a:lstStyle/>
          <a:p>
            <a:pPr marL="0" indent="0">
              <a:buNone/>
            </a:pPr>
            <a:r>
              <a:rPr lang="en-US" sz="4000" b="1" dirty="0">
                <a:latin typeface="Poppins" pitchFamily="2" charset="77"/>
                <a:cs typeface="Poppins" pitchFamily="2" charset="77"/>
              </a:rPr>
              <a:t>Digital epidemiology isn’t just about using Google Search data!</a:t>
            </a:r>
          </a:p>
        </p:txBody>
      </p:sp>
    </p:spTree>
    <p:extLst>
      <p:ext uri="{BB962C8B-B14F-4D97-AF65-F5344CB8AC3E}">
        <p14:creationId xmlns:p14="http://schemas.microsoft.com/office/powerpoint/2010/main" val="196433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288-45D2-3D42-968C-B8311800A4E1}"/>
              </a:ext>
            </a:extLst>
          </p:cNvPr>
          <p:cNvSpPr>
            <a:spLocks noGrp="1"/>
          </p:cNvSpPr>
          <p:nvPr>
            <p:ph type="title"/>
          </p:nvPr>
        </p:nvSpPr>
        <p:spPr>
          <a:xfrm>
            <a:off x="307622" y="423064"/>
            <a:ext cx="11576756" cy="1325563"/>
          </a:xfrm>
        </p:spPr>
        <p:txBody>
          <a:bodyPr>
            <a:normAutofit/>
          </a:bodyPr>
          <a:lstStyle/>
          <a:p>
            <a:r>
              <a:rPr lang="en-US" sz="4000" b="1" dirty="0">
                <a:latin typeface="Poppins" pitchFamily="2" charset="77"/>
                <a:cs typeface="Poppins" pitchFamily="2" charset="77"/>
              </a:rPr>
              <a:t>Some Applications of “Alternative” Data</a:t>
            </a:r>
          </a:p>
        </p:txBody>
      </p:sp>
      <p:sp>
        <p:nvSpPr>
          <p:cNvPr id="7" name="Content Placeholder 2">
            <a:extLst>
              <a:ext uri="{FF2B5EF4-FFF2-40B4-BE49-F238E27FC236}">
                <a16:creationId xmlns:a16="http://schemas.microsoft.com/office/drawing/2014/main" id="{EAF14A93-F5E8-C446-8814-EA4F213360D7}"/>
              </a:ext>
            </a:extLst>
          </p:cNvPr>
          <p:cNvSpPr txBox="1">
            <a:spLocks/>
          </p:cNvSpPr>
          <p:nvPr/>
        </p:nvSpPr>
        <p:spPr>
          <a:xfrm>
            <a:off x="307623" y="1530373"/>
            <a:ext cx="11576755" cy="52167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Twitter</a:t>
            </a:r>
            <a:r>
              <a:rPr lang="en-US" sz="2200" dirty="0"/>
              <a:t>: tweet-derived sentiment about vaccines as a proxy for vaccine uptake</a:t>
            </a:r>
            <a:endParaRPr lang="en-US" sz="2200" b="1" dirty="0"/>
          </a:p>
          <a:p>
            <a:endParaRPr lang="en-US" sz="2200" dirty="0"/>
          </a:p>
          <a:p>
            <a:pPr marL="0" indent="0">
              <a:buNone/>
            </a:pPr>
            <a:r>
              <a:rPr lang="en-US" sz="2200" b="1" dirty="0"/>
              <a:t>Facebook</a:t>
            </a:r>
            <a:r>
              <a:rPr lang="en-US" sz="2200" dirty="0"/>
              <a:t>: mobility data as a proxy for non-pharmaceutical intervention success or contact rate between susceptible and infectious individuals</a:t>
            </a:r>
            <a:endParaRPr lang="en-US" sz="2200" b="1" dirty="0"/>
          </a:p>
          <a:p>
            <a:endParaRPr lang="en-US" sz="2200" b="1" dirty="0"/>
          </a:p>
          <a:p>
            <a:pPr marL="0" indent="0">
              <a:buNone/>
            </a:pPr>
            <a:r>
              <a:rPr lang="en-US" sz="2200" b="1" dirty="0"/>
              <a:t>Yelp</a:t>
            </a:r>
            <a:r>
              <a:rPr lang="en-US" sz="2200" dirty="0"/>
              <a:t> and </a:t>
            </a:r>
            <a:r>
              <a:rPr lang="en-US" sz="2200" b="1" dirty="0" err="1"/>
              <a:t>Tripadvisor</a:t>
            </a:r>
            <a:r>
              <a:rPr lang="en-US" sz="2200" dirty="0"/>
              <a:t>: restaurant reviews containing terms like “diarrhea” and “vomit” as a proxy for foodborne illness hotspots</a:t>
            </a:r>
          </a:p>
          <a:p>
            <a:endParaRPr lang="en-US" sz="2200" dirty="0"/>
          </a:p>
          <a:p>
            <a:pPr marL="0" indent="0">
              <a:buNone/>
            </a:pPr>
            <a:r>
              <a:rPr lang="en-US" sz="2200" b="1" dirty="0"/>
              <a:t>CVS </a:t>
            </a:r>
            <a:r>
              <a:rPr lang="en-US" sz="2200" dirty="0"/>
              <a:t>and </a:t>
            </a:r>
            <a:r>
              <a:rPr lang="en-US" sz="2200" b="1" dirty="0"/>
              <a:t>Walgreen’s</a:t>
            </a:r>
            <a:r>
              <a:rPr lang="en-US" sz="2200" dirty="0"/>
              <a:t>: inventory of tissues, cough drops, etc. as a proxy for flu season start</a:t>
            </a:r>
          </a:p>
          <a:p>
            <a:endParaRPr lang="en-US" sz="2200" b="1" dirty="0"/>
          </a:p>
          <a:p>
            <a:pPr marL="0" indent="0">
              <a:buNone/>
            </a:pPr>
            <a:r>
              <a:rPr lang="en-US" sz="2200" b="1" dirty="0"/>
              <a:t>Convenience stores</a:t>
            </a:r>
            <a:r>
              <a:rPr lang="en-US" sz="2200" dirty="0"/>
              <a:t>: cigarette inventory as a proxy for local lung cancer incidence</a:t>
            </a:r>
          </a:p>
          <a:p>
            <a:endParaRPr lang="en-US" sz="2200" b="1" dirty="0"/>
          </a:p>
          <a:p>
            <a:pPr marL="0" indent="0">
              <a:buNone/>
            </a:pPr>
            <a:r>
              <a:rPr lang="en-US" sz="2200" b="1" dirty="0"/>
              <a:t>Smart thermometers</a:t>
            </a:r>
            <a:r>
              <a:rPr lang="en-US" sz="2200" dirty="0"/>
              <a:t>: internet-connected thermometers that aggregate fever data in the US, which can be used as a proxy of flu-like illness</a:t>
            </a:r>
            <a:endParaRPr lang="en-US" sz="2200" b="1" dirty="0"/>
          </a:p>
        </p:txBody>
      </p:sp>
    </p:spTree>
    <p:extLst>
      <p:ext uri="{BB962C8B-B14F-4D97-AF65-F5344CB8AC3E}">
        <p14:creationId xmlns:p14="http://schemas.microsoft.com/office/powerpoint/2010/main" val="323003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288-45D2-3D42-968C-B8311800A4E1}"/>
              </a:ext>
            </a:extLst>
          </p:cNvPr>
          <p:cNvSpPr>
            <a:spLocks noGrp="1"/>
          </p:cNvSpPr>
          <p:nvPr>
            <p:ph type="title"/>
          </p:nvPr>
        </p:nvSpPr>
        <p:spPr>
          <a:xfrm>
            <a:off x="307622" y="423064"/>
            <a:ext cx="11576756" cy="1325563"/>
          </a:xfrm>
        </p:spPr>
        <p:txBody>
          <a:bodyPr>
            <a:normAutofit/>
          </a:bodyPr>
          <a:lstStyle/>
          <a:p>
            <a:r>
              <a:rPr lang="en-US" sz="4000" b="1" dirty="0">
                <a:latin typeface="Poppins" pitchFamily="2" charset="77"/>
                <a:cs typeface="Poppins" pitchFamily="2" charset="77"/>
              </a:rPr>
              <a:t>Food for Thought</a:t>
            </a:r>
          </a:p>
        </p:txBody>
      </p:sp>
      <p:sp>
        <p:nvSpPr>
          <p:cNvPr id="5" name="Content Placeholder 2">
            <a:extLst>
              <a:ext uri="{FF2B5EF4-FFF2-40B4-BE49-F238E27FC236}">
                <a16:creationId xmlns:a16="http://schemas.microsoft.com/office/drawing/2014/main" id="{F74830FA-3ACA-6446-BA13-8078C94DE361}"/>
              </a:ext>
            </a:extLst>
          </p:cNvPr>
          <p:cNvSpPr txBox="1">
            <a:spLocks/>
          </p:cNvSpPr>
          <p:nvPr/>
        </p:nvSpPr>
        <p:spPr>
          <a:xfrm>
            <a:off x="307623" y="1565564"/>
            <a:ext cx="11576755" cy="4475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Poppins" pitchFamily="2" charset="77"/>
                <a:cs typeface="Poppins" pitchFamily="2" charset="77"/>
              </a:rPr>
              <a:t>We must be extra mindful of false signals in publicly available data (e.g., from media hype), which necessitates two things: (1) improved signal processing techniques, and (2) </a:t>
            </a:r>
            <a:r>
              <a:rPr lang="en-US" sz="2200" b="1" dirty="0">
                <a:latin typeface="Poppins" pitchFamily="2" charset="77"/>
                <a:cs typeface="Poppins" pitchFamily="2" charset="77"/>
              </a:rPr>
              <a:t>gold standards </a:t>
            </a:r>
            <a:r>
              <a:rPr lang="en-US" sz="2200" dirty="0">
                <a:latin typeface="Poppins" pitchFamily="2" charset="77"/>
                <a:cs typeface="Poppins" pitchFamily="2" charset="77"/>
              </a:rPr>
              <a:t>that can ground findings in observations from traditional epidemiological data sources</a:t>
            </a:r>
          </a:p>
          <a:p>
            <a:r>
              <a:rPr lang="en-US" sz="2200" dirty="0">
                <a:latin typeface="Poppins" pitchFamily="2" charset="77"/>
                <a:cs typeface="Poppins" pitchFamily="2" charset="77"/>
              </a:rPr>
              <a:t>There’s an element of human behavior: analogy in financial markets is that if you disclose a forecast that a specific stock price will go up, it’s likely that more people will buy the stock in response</a:t>
            </a:r>
          </a:p>
          <a:p>
            <a:r>
              <a:rPr lang="en-US" sz="2200" dirty="0">
                <a:latin typeface="Poppins" pitchFamily="2" charset="77"/>
                <a:cs typeface="Poppins" pitchFamily="2" charset="77"/>
              </a:rPr>
              <a:t>Ethical considerations around mining and scraping data, even if publicly available</a:t>
            </a:r>
          </a:p>
          <a:p>
            <a:r>
              <a:rPr lang="en-US" sz="2200" dirty="0">
                <a:latin typeface="Poppins" pitchFamily="2" charset="77"/>
                <a:cs typeface="Poppins" pitchFamily="2" charset="77"/>
              </a:rPr>
              <a:t>Data representativity – who has access to internet? Is digital epidemiology really democratizing infectious disease surveillance? </a:t>
            </a:r>
          </a:p>
        </p:txBody>
      </p:sp>
    </p:spTree>
    <p:extLst>
      <p:ext uri="{BB962C8B-B14F-4D97-AF65-F5344CB8AC3E}">
        <p14:creationId xmlns:p14="http://schemas.microsoft.com/office/powerpoint/2010/main" val="185637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cebook - Wikipedia">
            <a:extLst>
              <a:ext uri="{FF2B5EF4-FFF2-40B4-BE49-F238E27FC236}">
                <a16:creationId xmlns:a16="http://schemas.microsoft.com/office/drawing/2014/main" id="{4753C212-1C3E-1844-9475-97105908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50" y="2044962"/>
            <a:ext cx="824345" cy="8243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F70AC6C-499F-B043-BA02-25273B4E3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78" y="5022094"/>
            <a:ext cx="855517" cy="8555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o Made That Twitter Bird? - The New York Times">
            <a:extLst>
              <a:ext uri="{FF2B5EF4-FFF2-40B4-BE49-F238E27FC236}">
                <a16:creationId xmlns:a16="http://schemas.microsoft.com/office/drawing/2014/main" id="{FF8882A7-1247-4B44-BBF7-D412D55C6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25" y="3448678"/>
            <a:ext cx="1368193" cy="99404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8034CAC3-2C89-E64D-A411-D8AAB741FE2F}"/>
              </a:ext>
            </a:extLst>
          </p:cNvPr>
          <p:cNvSpPr>
            <a:spLocks noGrp="1"/>
          </p:cNvSpPr>
          <p:nvPr>
            <p:ph idx="1"/>
          </p:nvPr>
        </p:nvSpPr>
        <p:spPr>
          <a:xfrm>
            <a:off x="1662545" y="5282212"/>
            <a:ext cx="10515600" cy="737466"/>
          </a:xfrm>
        </p:spPr>
        <p:txBody>
          <a:bodyPr>
            <a:normAutofit/>
          </a:bodyPr>
          <a:lstStyle/>
          <a:p>
            <a:pPr marL="0" indent="0">
              <a:buNone/>
            </a:pPr>
            <a:r>
              <a:rPr lang="en-US" sz="2200" dirty="0">
                <a:latin typeface="Poppins" pitchFamily="2" charset="77"/>
                <a:cs typeface="Poppins" pitchFamily="2" charset="77"/>
              </a:rPr>
              <a:t>8.5 billion searches daily</a:t>
            </a:r>
          </a:p>
        </p:txBody>
      </p:sp>
      <p:sp>
        <p:nvSpPr>
          <p:cNvPr id="15" name="Content Placeholder 2">
            <a:extLst>
              <a:ext uri="{FF2B5EF4-FFF2-40B4-BE49-F238E27FC236}">
                <a16:creationId xmlns:a16="http://schemas.microsoft.com/office/drawing/2014/main" id="{3B4DF792-D01F-6148-A1F5-D2160DA4FC15}"/>
              </a:ext>
            </a:extLst>
          </p:cNvPr>
          <p:cNvSpPr txBox="1">
            <a:spLocks/>
          </p:cNvSpPr>
          <p:nvPr/>
        </p:nvSpPr>
        <p:spPr>
          <a:xfrm>
            <a:off x="1662545" y="2303293"/>
            <a:ext cx="10032744"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Poppins" pitchFamily="2" charset="77"/>
                <a:cs typeface="Poppins" pitchFamily="2" charset="77"/>
              </a:rPr>
              <a:t>4 petabytes (4,000 photos per day for life) of data generated daily </a:t>
            </a:r>
          </a:p>
        </p:txBody>
      </p:sp>
      <p:sp>
        <p:nvSpPr>
          <p:cNvPr id="16" name="Content Placeholder 2">
            <a:extLst>
              <a:ext uri="{FF2B5EF4-FFF2-40B4-BE49-F238E27FC236}">
                <a16:creationId xmlns:a16="http://schemas.microsoft.com/office/drawing/2014/main" id="{30FC72A6-0C83-C24F-BF17-CBB01F00BEB7}"/>
              </a:ext>
            </a:extLst>
          </p:cNvPr>
          <p:cNvSpPr txBox="1">
            <a:spLocks/>
          </p:cNvSpPr>
          <p:nvPr/>
        </p:nvSpPr>
        <p:spPr>
          <a:xfrm>
            <a:off x="1662545" y="3783367"/>
            <a:ext cx="9802091"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Poppins" pitchFamily="2" charset="77"/>
                <a:cs typeface="Poppins" pitchFamily="2" charset="77"/>
              </a:rPr>
              <a:t>500 M tweets daily</a:t>
            </a:r>
          </a:p>
        </p:txBody>
      </p:sp>
      <p:sp>
        <p:nvSpPr>
          <p:cNvPr id="20" name="Title 7">
            <a:extLst>
              <a:ext uri="{FF2B5EF4-FFF2-40B4-BE49-F238E27FC236}">
                <a16:creationId xmlns:a16="http://schemas.microsoft.com/office/drawing/2014/main" id="{3726DE29-C9DC-704B-A4D4-8C54270C03E1}"/>
              </a:ext>
            </a:extLst>
          </p:cNvPr>
          <p:cNvSpPr>
            <a:spLocks noGrp="1"/>
          </p:cNvSpPr>
          <p:nvPr>
            <p:ph type="title"/>
          </p:nvPr>
        </p:nvSpPr>
        <p:spPr>
          <a:xfrm>
            <a:off x="555978" y="636059"/>
            <a:ext cx="10574866" cy="1325563"/>
          </a:xfrm>
        </p:spPr>
        <p:txBody>
          <a:bodyPr>
            <a:normAutofit/>
          </a:bodyPr>
          <a:lstStyle/>
          <a:p>
            <a:r>
              <a:rPr lang="en-US" sz="4000" b="1" dirty="0">
                <a:latin typeface="Poppins" pitchFamily="2" charset="77"/>
                <a:cs typeface="Poppins" pitchFamily="2" charset="77"/>
              </a:rPr>
              <a:t>Motivation: Social Media</a:t>
            </a:r>
          </a:p>
        </p:txBody>
      </p:sp>
    </p:spTree>
    <p:extLst>
      <p:ext uri="{BB962C8B-B14F-4D97-AF65-F5344CB8AC3E}">
        <p14:creationId xmlns:p14="http://schemas.microsoft.com/office/powerpoint/2010/main" val="4065811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83F912-DC1B-EC41-B138-CC047A359F82}"/>
              </a:ext>
            </a:extLst>
          </p:cNvPr>
          <p:cNvSpPr>
            <a:spLocks noGrp="1"/>
          </p:cNvSpPr>
          <p:nvPr>
            <p:ph idx="1"/>
          </p:nvPr>
        </p:nvSpPr>
        <p:spPr>
          <a:xfrm>
            <a:off x="838200" y="3218568"/>
            <a:ext cx="10515600" cy="1436864"/>
          </a:xfrm>
        </p:spPr>
        <p:txBody>
          <a:bodyPr>
            <a:normAutofit/>
          </a:bodyPr>
          <a:lstStyle/>
          <a:p>
            <a:pPr marL="0" indent="0">
              <a:buNone/>
            </a:pPr>
            <a:r>
              <a:rPr lang="en-US" sz="4000" b="1" dirty="0">
                <a:latin typeface="Poppins" pitchFamily="2" charset="77"/>
                <a:cs typeface="Poppins" pitchFamily="2" charset="77"/>
              </a:rPr>
              <a:t>Thank you! </a:t>
            </a:r>
          </a:p>
        </p:txBody>
      </p:sp>
    </p:spTree>
    <p:extLst>
      <p:ext uri="{BB962C8B-B14F-4D97-AF65-F5344CB8AC3E}">
        <p14:creationId xmlns:p14="http://schemas.microsoft.com/office/powerpoint/2010/main" val="223753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Newspaper with solid fill">
            <a:extLst>
              <a:ext uri="{FF2B5EF4-FFF2-40B4-BE49-F238E27FC236}">
                <a16:creationId xmlns:a16="http://schemas.microsoft.com/office/drawing/2014/main" id="{2F5B39E7-1519-7945-8E47-84E354F51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254" y="2530251"/>
            <a:ext cx="1024466" cy="1024466"/>
          </a:xfrm>
          <a:prstGeom prst="rect">
            <a:avLst/>
          </a:prstGeom>
        </p:spPr>
      </p:pic>
      <p:pic>
        <p:nvPicPr>
          <p:cNvPr id="7" name="Graphic 6" descr="Smart Phone with solid fill">
            <a:extLst>
              <a:ext uri="{FF2B5EF4-FFF2-40B4-BE49-F238E27FC236}">
                <a16:creationId xmlns:a16="http://schemas.microsoft.com/office/drawing/2014/main" id="{B08336F8-DEC5-C640-8CCD-F4CC9B6110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9371" y="2482714"/>
            <a:ext cx="1119541" cy="1119541"/>
          </a:xfrm>
          <a:prstGeom prst="rect">
            <a:avLst/>
          </a:prstGeom>
        </p:spPr>
      </p:pic>
      <p:pic>
        <p:nvPicPr>
          <p:cNvPr id="10" name="Graphic 9" descr="Rain with solid fill">
            <a:extLst>
              <a:ext uri="{FF2B5EF4-FFF2-40B4-BE49-F238E27FC236}">
                <a16:creationId xmlns:a16="http://schemas.microsoft.com/office/drawing/2014/main" id="{D40603F5-3240-304B-B4C5-E55E11475F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584" y="2598024"/>
            <a:ext cx="1119541" cy="1119541"/>
          </a:xfrm>
          <a:prstGeom prst="rect">
            <a:avLst/>
          </a:prstGeom>
        </p:spPr>
      </p:pic>
      <p:pic>
        <p:nvPicPr>
          <p:cNvPr id="2050" name="Picture 2" descr="Sensor - Free electronics icons">
            <a:extLst>
              <a:ext uri="{FF2B5EF4-FFF2-40B4-BE49-F238E27FC236}">
                <a16:creationId xmlns:a16="http://schemas.microsoft.com/office/drawing/2014/main" id="{322EE7EA-A744-6041-81A8-874559A650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415797" y="2568439"/>
            <a:ext cx="1119542" cy="1119542"/>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7">
            <a:extLst>
              <a:ext uri="{FF2B5EF4-FFF2-40B4-BE49-F238E27FC236}">
                <a16:creationId xmlns:a16="http://schemas.microsoft.com/office/drawing/2014/main" id="{B0D9C539-3827-2942-A635-1B49AA45BC2B}"/>
              </a:ext>
            </a:extLst>
          </p:cNvPr>
          <p:cNvSpPr>
            <a:spLocks noGrp="1"/>
          </p:cNvSpPr>
          <p:nvPr>
            <p:ph type="title"/>
          </p:nvPr>
        </p:nvSpPr>
        <p:spPr>
          <a:xfrm>
            <a:off x="555978" y="636059"/>
            <a:ext cx="10574866" cy="1325563"/>
          </a:xfrm>
        </p:spPr>
        <p:txBody>
          <a:bodyPr>
            <a:normAutofit/>
          </a:bodyPr>
          <a:lstStyle/>
          <a:p>
            <a:r>
              <a:rPr lang="en-US" sz="4000" b="1" dirty="0">
                <a:latin typeface="Poppins" pitchFamily="2" charset="77"/>
                <a:cs typeface="Poppins" pitchFamily="2" charset="77"/>
              </a:rPr>
              <a:t>Other “Alternative” Data Sources</a:t>
            </a:r>
          </a:p>
        </p:txBody>
      </p:sp>
      <p:sp>
        <p:nvSpPr>
          <p:cNvPr id="23" name="Content Placeholder 2">
            <a:extLst>
              <a:ext uri="{FF2B5EF4-FFF2-40B4-BE49-F238E27FC236}">
                <a16:creationId xmlns:a16="http://schemas.microsoft.com/office/drawing/2014/main" id="{80663E19-270D-D946-8AD5-C25F53762D8B}"/>
              </a:ext>
            </a:extLst>
          </p:cNvPr>
          <p:cNvSpPr txBox="1">
            <a:spLocks/>
          </p:cNvSpPr>
          <p:nvPr/>
        </p:nvSpPr>
        <p:spPr>
          <a:xfrm>
            <a:off x="870303" y="3700205"/>
            <a:ext cx="1236367"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latin typeface="Poppins" pitchFamily="2" charset="77"/>
                <a:cs typeface="Poppins" pitchFamily="2" charset="77"/>
              </a:rPr>
              <a:t>News</a:t>
            </a:r>
          </a:p>
        </p:txBody>
      </p:sp>
      <p:sp>
        <p:nvSpPr>
          <p:cNvPr id="25" name="Content Placeholder 2">
            <a:extLst>
              <a:ext uri="{FF2B5EF4-FFF2-40B4-BE49-F238E27FC236}">
                <a16:creationId xmlns:a16="http://schemas.microsoft.com/office/drawing/2014/main" id="{DF344AFE-51BF-8E48-9252-60B9C0153181}"/>
              </a:ext>
            </a:extLst>
          </p:cNvPr>
          <p:cNvSpPr txBox="1">
            <a:spLocks/>
          </p:cNvSpPr>
          <p:nvPr/>
        </p:nvSpPr>
        <p:spPr>
          <a:xfrm>
            <a:off x="1950639" y="3700205"/>
            <a:ext cx="2408359"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latin typeface="Poppins" pitchFamily="2" charset="77"/>
                <a:cs typeface="Poppins" pitchFamily="2" charset="77"/>
              </a:rPr>
              <a:t>Smartphones</a:t>
            </a:r>
          </a:p>
        </p:txBody>
      </p:sp>
      <p:sp>
        <p:nvSpPr>
          <p:cNvPr id="26" name="Content Placeholder 2">
            <a:extLst>
              <a:ext uri="{FF2B5EF4-FFF2-40B4-BE49-F238E27FC236}">
                <a16:creationId xmlns:a16="http://schemas.microsoft.com/office/drawing/2014/main" id="{6A59FF1D-ECFA-4841-97FB-453DC27196B4}"/>
              </a:ext>
            </a:extLst>
          </p:cNvPr>
          <p:cNvSpPr txBox="1">
            <a:spLocks/>
          </p:cNvSpPr>
          <p:nvPr/>
        </p:nvSpPr>
        <p:spPr>
          <a:xfrm>
            <a:off x="4256428" y="3700205"/>
            <a:ext cx="1667066"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latin typeface="Poppins" pitchFamily="2" charset="77"/>
                <a:cs typeface="Poppins" pitchFamily="2" charset="77"/>
              </a:rPr>
              <a:t>Weather</a:t>
            </a:r>
          </a:p>
        </p:txBody>
      </p:sp>
      <p:sp>
        <p:nvSpPr>
          <p:cNvPr id="27" name="Content Placeholder 2">
            <a:extLst>
              <a:ext uri="{FF2B5EF4-FFF2-40B4-BE49-F238E27FC236}">
                <a16:creationId xmlns:a16="http://schemas.microsoft.com/office/drawing/2014/main" id="{5816B71A-3B22-2348-9BB8-FEE819907FE0}"/>
              </a:ext>
            </a:extLst>
          </p:cNvPr>
          <p:cNvSpPr txBox="1">
            <a:spLocks/>
          </p:cNvSpPr>
          <p:nvPr/>
        </p:nvSpPr>
        <p:spPr>
          <a:xfrm>
            <a:off x="6239650" y="3700205"/>
            <a:ext cx="1584921"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latin typeface="Poppins" pitchFamily="2" charset="77"/>
                <a:cs typeface="Poppins" pitchFamily="2" charset="77"/>
              </a:rPr>
              <a:t>Sensors</a:t>
            </a:r>
          </a:p>
        </p:txBody>
      </p:sp>
      <p:pic>
        <p:nvPicPr>
          <p:cNvPr id="3" name="Graphic 2" descr="Toilet with solid fill">
            <a:extLst>
              <a:ext uri="{FF2B5EF4-FFF2-40B4-BE49-F238E27FC236}">
                <a16:creationId xmlns:a16="http://schemas.microsoft.com/office/drawing/2014/main" id="{1AE74A46-1F51-9DE4-91A3-8BFB0A801E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59010" y="2568440"/>
            <a:ext cx="1119541" cy="1119541"/>
          </a:xfrm>
          <a:prstGeom prst="rect">
            <a:avLst/>
          </a:prstGeom>
        </p:spPr>
      </p:pic>
      <p:sp>
        <p:nvSpPr>
          <p:cNvPr id="4" name="Content Placeholder 2">
            <a:extLst>
              <a:ext uri="{FF2B5EF4-FFF2-40B4-BE49-F238E27FC236}">
                <a16:creationId xmlns:a16="http://schemas.microsoft.com/office/drawing/2014/main" id="{77EF3A76-2BAE-76B8-D576-F77A36EF6096}"/>
              </a:ext>
            </a:extLst>
          </p:cNvPr>
          <p:cNvSpPr txBox="1">
            <a:spLocks/>
          </p:cNvSpPr>
          <p:nvPr/>
        </p:nvSpPr>
        <p:spPr>
          <a:xfrm>
            <a:off x="8073252" y="3700205"/>
            <a:ext cx="1584921"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latin typeface="Poppins" pitchFamily="2" charset="77"/>
                <a:cs typeface="Poppins" pitchFamily="2" charset="77"/>
              </a:rPr>
              <a:t>Poop</a:t>
            </a:r>
          </a:p>
        </p:txBody>
      </p:sp>
      <p:pic>
        <p:nvPicPr>
          <p:cNvPr id="8" name="Graphic 7" descr="Receipt with solid fill">
            <a:extLst>
              <a:ext uri="{FF2B5EF4-FFF2-40B4-BE49-F238E27FC236}">
                <a16:creationId xmlns:a16="http://schemas.microsoft.com/office/drawing/2014/main" id="{5B073D7D-7F14-C51F-446A-03C2548280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02222" y="2700594"/>
            <a:ext cx="914400" cy="914400"/>
          </a:xfrm>
          <a:prstGeom prst="rect">
            <a:avLst/>
          </a:prstGeom>
        </p:spPr>
      </p:pic>
      <p:sp>
        <p:nvSpPr>
          <p:cNvPr id="9" name="Content Placeholder 2">
            <a:extLst>
              <a:ext uri="{FF2B5EF4-FFF2-40B4-BE49-F238E27FC236}">
                <a16:creationId xmlns:a16="http://schemas.microsoft.com/office/drawing/2014/main" id="{78134BC3-CEC5-2AFC-0857-8FCD41892584}"/>
              </a:ext>
            </a:extLst>
          </p:cNvPr>
          <p:cNvSpPr txBox="1">
            <a:spLocks/>
          </p:cNvSpPr>
          <p:nvPr/>
        </p:nvSpPr>
        <p:spPr>
          <a:xfrm>
            <a:off x="9766961" y="3700205"/>
            <a:ext cx="1584921" cy="737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latin typeface="Poppins" pitchFamily="2" charset="77"/>
                <a:cs typeface="Poppins" pitchFamily="2" charset="77"/>
              </a:rPr>
              <a:t>Shopping</a:t>
            </a:r>
          </a:p>
        </p:txBody>
      </p:sp>
    </p:spTree>
    <p:extLst>
      <p:ext uri="{BB962C8B-B14F-4D97-AF65-F5344CB8AC3E}">
        <p14:creationId xmlns:p14="http://schemas.microsoft.com/office/powerpoint/2010/main" val="41095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5FE1DC6-047B-F54C-883B-D343AAEF345A}"/>
              </a:ext>
            </a:extLst>
          </p:cNvPr>
          <p:cNvSpPr txBox="1">
            <a:spLocks/>
          </p:cNvSpPr>
          <p:nvPr/>
        </p:nvSpPr>
        <p:spPr>
          <a:xfrm>
            <a:off x="555978" y="636059"/>
            <a:ext cx="105748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Digital Epidemiology</a:t>
            </a:r>
          </a:p>
        </p:txBody>
      </p:sp>
      <p:sp>
        <p:nvSpPr>
          <p:cNvPr id="7" name="Content Placeholder 2">
            <a:extLst>
              <a:ext uri="{FF2B5EF4-FFF2-40B4-BE49-F238E27FC236}">
                <a16:creationId xmlns:a16="http://schemas.microsoft.com/office/drawing/2014/main" id="{48F2352B-BF6E-9143-B3F7-3F2C261B36FE}"/>
              </a:ext>
            </a:extLst>
          </p:cNvPr>
          <p:cNvSpPr>
            <a:spLocks noGrp="1"/>
          </p:cNvSpPr>
          <p:nvPr>
            <p:ph idx="1"/>
          </p:nvPr>
        </p:nvSpPr>
        <p:spPr>
          <a:xfrm>
            <a:off x="615244" y="1870603"/>
            <a:ext cx="10515600" cy="4351338"/>
          </a:xfrm>
        </p:spPr>
        <p:txBody>
          <a:bodyPr>
            <a:normAutofit/>
          </a:bodyPr>
          <a:lstStyle/>
          <a:p>
            <a:r>
              <a:rPr lang="en-US" sz="2200" dirty="0">
                <a:latin typeface="Poppins" pitchFamily="2" charset="77"/>
                <a:cs typeface="Poppins" pitchFamily="2" charset="77"/>
              </a:rPr>
              <a:t>The idea in digital epidemiology is to take our “cloud” of analytic information and translate it into something potentially epidemiologically useful for public health decision makers</a:t>
            </a:r>
          </a:p>
          <a:p>
            <a:r>
              <a:rPr lang="en-US" sz="2200" dirty="0">
                <a:latin typeface="Poppins" pitchFamily="2" charset="77"/>
                <a:cs typeface="Poppins" pitchFamily="2" charset="77"/>
              </a:rPr>
              <a:t>There are 2 ways we can do this:</a:t>
            </a:r>
          </a:p>
          <a:p>
            <a:pPr marL="0" indent="0">
              <a:buNone/>
            </a:pPr>
            <a:r>
              <a:rPr lang="en-US" sz="2200" dirty="0">
                <a:latin typeface="Poppins" pitchFamily="2" charset="77"/>
                <a:cs typeface="Poppins" pitchFamily="2" charset="77"/>
              </a:rPr>
              <a:t>(1) Take the digital data we observe and translate it into something akin to an epidemic curve (</a:t>
            </a:r>
            <a:r>
              <a:rPr lang="en-US" sz="2200" i="1" dirty="0">
                <a:latin typeface="Poppins" pitchFamily="2" charset="77"/>
                <a:cs typeface="Poppins" pitchFamily="2" charset="77"/>
              </a:rPr>
              <a:t>can digital disease detection pick up signals of outbreaks earlier than traditional disease detection and can these signals be used for </a:t>
            </a:r>
            <a:r>
              <a:rPr lang="en-US" sz="2200" b="1" i="1" dirty="0">
                <a:latin typeface="Poppins" pitchFamily="2" charset="77"/>
                <a:cs typeface="Poppins" pitchFamily="2" charset="77"/>
              </a:rPr>
              <a:t>forecasting</a:t>
            </a:r>
            <a:r>
              <a:rPr lang="en-US" sz="2200" i="1" dirty="0">
                <a:latin typeface="Poppins" pitchFamily="2" charset="77"/>
                <a:cs typeface="Poppins" pitchFamily="2" charset="77"/>
              </a:rPr>
              <a:t>?</a:t>
            </a:r>
            <a:r>
              <a:rPr lang="en-US" sz="2200" dirty="0">
                <a:latin typeface="Poppins" pitchFamily="2" charset="77"/>
                <a:cs typeface="Poppins" pitchFamily="2" charset="77"/>
              </a:rPr>
              <a:t>)</a:t>
            </a:r>
          </a:p>
          <a:p>
            <a:pPr marL="0" indent="0">
              <a:buNone/>
            </a:pPr>
            <a:r>
              <a:rPr lang="en-US" sz="2200" dirty="0">
                <a:latin typeface="Poppins" pitchFamily="2" charset="77"/>
                <a:cs typeface="Poppins" pitchFamily="2" charset="77"/>
              </a:rPr>
              <a:t>(2) Identify spatially where the digital data originated to better localize where outbreaks may be occurring (</a:t>
            </a:r>
            <a:r>
              <a:rPr lang="en-US" sz="2200" i="1" dirty="0">
                <a:latin typeface="Poppins" pitchFamily="2" charset="77"/>
                <a:cs typeface="Poppins" pitchFamily="2" charset="77"/>
              </a:rPr>
              <a:t>can disease incidence be mapped earlier?</a:t>
            </a:r>
            <a:r>
              <a:rPr lang="en-US" sz="2200" dirty="0">
                <a:latin typeface="Poppins" pitchFamily="2" charset="77"/>
                <a:cs typeface="Poppins" pitchFamily="2" charset="77"/>
              </a:rPr>
              <a:t>) </a:t>
            </a:r>
          </a:p>
        </p:txBody>
      </p:sp>
    </p:spTree>
    <p:extLst>
      <p:ext uri="{BB962C8B-B14F-4D97-AF65-F5344CB8AC3E}">
        <p14:creationId xmlns:p14="http://schemas.microsoft.com/office/powerpoint/2010/main" val="334708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5FE1DC6-047B-F54C-883B-D343AAEF345A}"/>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Bottlenecks in Information Flow: Traditional Disease Reporting</a:t>
            </a:r>
          </a:p>
        </p:txBody>
      </p:sp>
      <p:graphicFrame>
        <p:nvGraphicFramePr>
          <p:cNvPr id="4" name="Diagram 3">
            <a:extLst>
              <a:ext uri="{FF2B5EF4-FFF2-40B4-BE49-F238E27FC236}">
                <a16:creationId xmlns:a16="http://schemas.microsoft.com/office/drawing/2014/main" id="{8548E027-FD0A-C24E-AA97-6440152B5C34}"/>
              </a:ext>
            </a:extLst>
          </p:cNvPr>
          <p:cNvGraphicFramePr/>
          <p:nvPr>
            <p:extLst>
              <p:ext uri="{D42A27DB-BD31-4B8C-83A1-F6EECF244321}">
                <p14:modId xmlns:p14="http://schemas.microsoft.com/office/powerpoint/2010/main" val="2539770266"/>
              </p:ext>
            </p:extLst>
          </p:nvPr>
        </p:nvGraphicFramePr>
        <p:xfrm>
          <a:off x="955965" y="1731818"/>
          <a:ext cx="9130144" cy="5084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04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4C47424-9A51-8A4B-B407-DF1ACAD001C5}"/>
              </a:ext>
            </a:extLst>
          </p:cNvPr>
          <p:cNvGraphicFramePr/>
          <p:nvPr>
            <p:extLst>
              <p:ext uri="{D42A27DB-BD31-4B8C-83A1-F6EECF244321}">
                <p14:modId xmlns:p14="http://schemas.microsoft.com/office/powerpoint/2010/main" val="1952216986"/>
              </p:ext>
            </p:extLst>
          </p:nvPr>
        </p:nvGraphicFramePr>
        <p:xfrm>
          <a:off x="1954004" y="1814946"/>
          <a:ext cx="8283992" cy="486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7">
            <a:extLst>
              <a:ext uri="{FF2B5EF4-FFF2-40B4-BE49-F238E27FC236}">
                <a16:creationId xmlns:a16="http://schemas.microsoft.com/office/drawing/2014/main" id="{9E6E83CF-AC67-B967-5F88-1826C2B105DB}"/>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Bottlenecks in Information Flow: Parallelizing Things</a:t>
            </a:r>
          </a:p>
        </p:txBody>
      </p:sp>
    </p:spTree>
    <p:extLst>
      <p:ext uri="{BB962C8B-B14F-4D97-AF65-F5344CB8AC3E}">
        <p14:creationId xmlns:p14="http://schemas.microsoft.com/office/powerpoint/2010/main" val="44094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5FE1DC6-047B-F54C-883B-D343AAEF345A}"/>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Practical Example: Google Flu Trends</a:t>
            </a:r>
          </a:p>
        </p:txBody>
      </p:sp>
      <p:sp>
        <p:nvSpPr>
          <p:cNvPr id="4" name="Content Placeholder 2">
            <a:extLst>
              <a:ext uri="{FF2B5EF4-FFF2-40B4-BE49-F238E27FC236}">
                <a16:creationId xmlns:a16="http://schemas.microsoft.com/office/drawing/2014/main" id="{479CDB1E-8A6D-0C43-8F73-1C2B061F47B8}"/>
              </a:ext>
            </a:extLst>
          </p:cNvPr>
          <p:cNvSpPr>
            <a:spLocks noGrp="1"/>
          </p:cNvSpPr>
          <p:nvPr>
            <p:ph idx="1"/>
          </p:nvPr>
        </p:nvSpPr>
        <p:spPr>
          <a:xfrm>
            <a:off x="615244" y="1870603"/>
            <a:ext cx="10515600" cy="4665664"/>
          </a:xfrm>
        </p:spPr>
        <p:txBody>
          <a:bodyPr>
            <a:normAutofit/>
          </a:bodyPr>
          <a:lstStyle/>
          <a:p>
            <a:r>
              <a:rPr lang="en-US" sz="2200" dirty="0">
                <a:latin typeface="Poppins" pitchFamily="2" charset="77"/>
                <a:cs typeface="Poppins" pitchFamily="2" charset="77"/>
              </a:rPr>
              <a:t>Launched by Google in 2008, shuttered by Google in 2015</a:t>
            </a:r>
          </a:p>
          <a:p>
            <a:r>
              <a:rPr lang="en-US" sz="2200" dirty="0">
                <a:latin typeface="Poppins" pitchFamily="2" charset="77"/>
                <a:cs typeface="Poppins" pitchFamily="2" charset="77"/>
              </a:rPr>
              <a:t>Supposed to provide information on how many people are likely to be experiencing flu-like symptoms in the US over time</a:t>
            </a:r>
          </a:p>
          <a:p>
            <a:r>
              <a:rPr lang="en-US" sz="2200" dirty="0">
                <a:latin typeface="Poppins" pitchFamily="2" charset="77"/>
                <a:cs typeface="Poppins" pitchFamily="2" charset="77"/>
              </a:rPr>
              <a:t>Based on observations of seasonal Google Search activity (e.g., “what temperature is a fever?”)</a:t>
            </a:r>
          </a:p>
          <a:p>
            <a:r>
              <a:rPr lang="en-US" sz="2200" dirty="0">
                <a:latin typeface="Poppins" pitchFamily="2" charset="77"/>
                <a:cs typeface="Poppins" pitchFamily="2" charset="77"/>
              </a:rPr>
              <a:t>When lots of people are concurrently searching for things – aka at an “ensemble” level – this can help establish a relationship between human behavior and flu incidence, from which a time series can be created</a:t>
            </a:r>
          </a:p>
        </p:txBody>
      </p:sp>
    </p:spTree>
    <p:extLst>
      <p:ext uri="{BB962C8B-B14F-4D97-AF65-F5344CB8AC3E}">
        <p14:creationId xmlns:p14="http://schemas.microsoft.com/office/powerpoint/2010/main" val="125904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757AF69-32CF-274D-9FAA-530B62B07A57}"/>
              </a:ext>
            </a:extLst>
          </p:cNvPr>
          <p:cNvSpPr txBox="1">
            <a:spLocks/>
          </p:cNvSpPr>
          <p:nvPr/>
        </p:nvSpPr>
        <p:spPr>
          <a:xfrm>
            <a:off x="555977" y="636059"/>
            <a:ext cx="11037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Poppins" pitchFamily="2" charset="77"/>
                <a:cs typeface="Poppins" pitchFamily="2" charset="77"/>
              </a:rPr>
              <a:t>Google Flu Trends: Background</a:t>
            </a:r>
          </a:p>
        </p:txBody>
      </p:sp>
      <p:pic>
        <p:nvPicPr>
          <p:cNvPr id="33794" name="Picture 2" descr="figure 2">
            <a:extLst>
              <a:ext uri="{FF2B5EF4-FFF2-40B4-BE49-F238E27FC236}">
                <a16:creationId xmlns:a16="http://schemas.microsoft.com/office/drawing/2014/main" id="{E97D23AC-01FC-8749-87FB-1AD2DDD6A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832" y="1961621"/>
            <a:ext cx="7620000" cy="275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E5DDCA-BD5F-A643-97DF-B03BADEAF992}"/>
              </a:ext>
            </a:extLst>
          </p:cNvPr>
          <p:cNvSpPr txBox="1"/>
          <p:nvPr/>
        </p:nvSpPr>
        <p:spPr>
          <a:xfrm>
            <a:off x="2129878" y="4717521"/>
            <a:ext cx="8316450" cy="1323439"/>
          </a:xfrm>
          <a:prstGeom prst="rect">
            <a:avLst/>
          </a:prstGeom>
          <a:noFill/>
        </p:spPr>
        <p:txBody>
          <a:bodyPr wrap="square">
            <a:spAutoFit/>
          </a:bodyPr>
          <a:lstStyle/>
          <a:p>
            <a:pPr algn="ctr"/>
            <a:r>
              <a:rPr lang="en-US" sz="1600" i="0" dirty="0">
                <a:effectLst/>
                <a:latin typeface="Poppins" pitchFamily="2" charset="77"/>
                <a:cs typeface="Poppins" pitchFamily="2" charset="77"/>
              </a:rPr>
              <a:t>A comparison of model estimates for the mid-Atlantic region of New York, New Jersey, and Pennsylvania (black) against CDC-reported ILI percentages (</a:t>
            </a:r>
            <a:r>
              <a:rPr lang="en-US" sz="1600" i="0" dirty="0">
                <a:solidFill>
                  <a:srgbClr val="BE2739"/>
                </a:solidFill>
                <a:effectLst/>
                <a:latin typeface="Poppins" pitchFamily="2" charset="77"/>
                <a:cs typeface="Poppins" pitchFamily="2" charset="77"/>
              </a:rPr>
              <a:t>red</a:t>
            </a:r>
            <a:r>
              <a:rPr lang="en-US" sz="1600" i="0" dirty="0">
                <a:effectLst/>
                <a:latin typeface="Poppins" pitchFamily="2" charset="77"/>
                <a:cs typeface="Poppins" pitchFamily="2" charset="77"/>
              </a:rPr>
              <a:t>), including points over which the model was fit and validated. </a:t>
            </a:r>
            <a:r>
              <a:rPr lang="en-US" sz="1600" dirty="0">
                <a:latin typeface="Poppins" pitchFamily="2" charset="77"/>
                <a:cs typeface="Poppins" pitchFamily="2" charset="77"/>
              </a:rPr>
              <a:t>A correlation of 0.85 was obtained over 128 points from this region to which the model was fit. Dotted lines indicate 95% prediction intervals. </a:t>
            </a:r>
          </a:p>
        </p:txBody>
      </p:sp>
    </p:spTree>
    <p:extLst>
      <p:ext uri="{BB962C8B-B14F-4D97-AF65-F5344CB8AC3E}">
        <p14:creationId xmlns:p14="http://schemas.microsoft.com/office/powerpoint/2010/main" val="4024103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9195</TotalTime>
  <Words>1804</Words>
  <Application>Microsoft Macintosh PowerPoint</Application>
  <PresentationFormat>Widescreen</PresentationFormat>
  <Paragraphs>142</Paragraphs>
  <Slides>30</Slides>
  <Notes>30</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Poppins</vt:lpstr>
      <vt:lpstr>SAVOYE LET PLAIN:1.0</vt:lpstr>
      <vt:lpstr>Office Theme</vt:lpstr>
      <vt:lpstr>Forecasting Using Digital Epidemiology</vt:lpstr>
      <vt:lpstr>My Background</vt:lpstr>
      <vt:lpstr>Motivation: Social Media</vt:lpstr>
      <vt:lpstr>Other “Alternative” Data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Applications of “Alternative” Data</vt:lpstr>
      <vt:lpstr>Food for Thought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Abby C</dc:creator>
  <cp:lastModifiedBy>N K</cp:lastModifiedBy>
  <cp:revision>625</cp:revision>
  <dcterms:created xsi:type="dcterms:W3CDTF">2018-02-28T21:55:04Z</dcterms:created>
  <dcterms:modified xsi:type="dcterms:W3CDTF">2024-03-05T02:25:47Z</dcterms:modified>
</cp:coreProperties>
</file>