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1" r:id="rId3"/>
    <p:sldId id="266" r:id="rId4"/>
    <p:sldId id="263" r:id="rId5"/>
    <p:sldId id="264" r:id="rId6"/>
    <p:sldId id="284" r:id="rId7"/>
    <p:sldId id="265" r:id="rId8"/>
  </p:sldIdLst>
  <p:sldSz cx="9144000" cy="5143500" type="screen16x9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Oswald" pitchFamily="2" charset="77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2867E8-CD91-4D96-BE14-2E782CDAF259}">
  <a:tblStyle styleId="{582867E8-CD91-4D96-BE14-2E782CDAF2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7"/>
    <p:restoredTop sz="84043"/>
  </p:normalViewPr>
  <p:slideViewPr>
    <p:cSldViewPr snapToGrid="0">
      <p:cViewPr varScale="1">
        <p:scale>
          <a:sx n="126" d="100"/>
          <a:sy n="126" d="100"/>
        </p:scale>
        <p:origin x="11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26acf5e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26acf5e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3e202e36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3e202e36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26acf5e3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26acf5e3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46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26acf5e3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26acf5e3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3e202e3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3e202e3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3e202e3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3e202e3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84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3e202e36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3e202e36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swald"/>
              <a:buChar char="●"/>
            </a:pPr>
            <a:r>
              <a:rPr lang="en" sz="1600">
                <a:solidFill>
                  <a:srgbClr val="351C75"/>
                </a:solidFill>
                <a:latin typeface="Oswald"/>
                <a:ea typeface="Oswald"/>
                <a:cs typeface="Oswald"/>
                <a:sym typeface="Oswald"/>
              </a:rPr>
              <a:t>There are 242 “rows” of data for English-speaking respondents. </a:t>
            </a:r>
            <a:endParaRPr sz="1600">
              <a:solidFill>
                <a:srgbClr val="351C7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swald"/>
              <a:buChar char="○"/>
            </a:pPr>
            <a:r>
              <a:rPr lang="en" sz="1600">
                <a:solidFill>
                  <a:srgbClr val="351C75"/>
                </a:solidFill>
                <a:latin typeface="Oswald"/>
                <a:ea typeface="Oswald"/>
                <a:cs typeface="Oswald"/>
                <a:sym typeface="Oswald"/>
              </a:rPr>
              <a:t>Every time a parent fills out a survey, it counts as another row (regardless of whether or not the parent completes the survey). </a:t>
            </a:r>
            <a:endParaRPr sz="1600">
              <a:solidFill>
                <a:srgbClr val="351C7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38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FE2F3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973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FA8DC"/>
                </a:solidFill>
                <a:latin typeface="Oswald"/>
                <a:ea typeface="Oswald"/>
                <a:cs typeface="Oswald"/>
                <a:sym typeface="Oswald"/>
              </a:rPr>
              <a:t>Horizons for Homeless Children</a:t>
            </a:r>
            <a:endParaRPr dirty="0">
              <a:solidFill>
                <a:srgbClr val="6FA8D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490050" y="3106825"/>
            <a:ext cx="8189100" cy="2670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250" y="3319725"/>
            <a:ext cx="2270900" cy="17011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024975" y="3214575"/>
            <a:ext cx="2681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6FA8DC"/>
                </a:solidFill>
                <a:latin typeface="Oswald"/>
                <a:ea typeface="Oswald"/>
                <a:cs typeface="Oswald"/>
                <a:sym typeface="Oswald"/>
              </a:rPr>
              <a:t>September 6, 2022</a:t>
            </a:r>
            <a:endParaRPr sz="1600" dirty="0">
              <a:solidFill>
                <a:srgbClr val="6FA8D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FE2F3"/>
            </a:gs>
          </a:gsLst>
          <a:lin ang="5400012" scaled="0"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33461" y="4104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030A0"/>
                </a:solidFill>
              </a:rPr>
              <a:t>Organization Overview 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7208D-EAE5-2B43-A87B-521E4DE85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66" y="1074724"/>
            <a:ext cx="8462704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3817D6-5F45-3141-8C48-9CA60FADB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20" y="1651584"/>
            <a:ext cx="2757768" cy="1367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591AC-9689-074F-B8EE-4818A7357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914" y="3546609"/>
            <a:ext cx="2677797" cy="1179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E12E4-4ED1-494E-B650-1D7D7FF4F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35" y="3547711"/>
            <a:ext cx="2726953" cy="1292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A4F55-EE59-BF48-A2CD-DB5BF3A12B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6555" y="1611637"/>
            <a:ext cx="2262825" cy="12159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717A7E-C82B-CE40-B579-9F886FFA94C1}"/>
              </a:ext>
            </a:extLst>
          </p:cNvPr>
          <p:cNvSpPr/>
          <p:nvPr/>
        </p:nvSpPr>
        <p:spPr>
          <a:xfrm>
            <a:off x="236668" y="483501"/>
            <a:ext cx="8668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333333"/>
                </a:solidFill>
                <a:latin typeface="Lato"/>
              </a:rPr>
              <a:t>The mission of Horizons for Homeless Children is to improve the lives of young homeless children in Massachusetts and help their families succeed by providing high-quality early education, opportunities for play, and comprehensive family support services.</a:t>
            </a: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3E22FF-50E5-274A-A859-A9B6AF645007}"/>
              </a:ext>
            </a:extLst>
          </p:cNvPr>
          <p:cNvSpPr/>
          <p:nvPr/>
        </p:nvSpPr>
        <p:spPr>
          <a:xfrm>
            <a:off x="989704" y="3049340"/>
            <a:ext cx="7329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333333"/>
                </a:solidFill>
                <a:latin typeface="Lato"/>
              </a:rPr>
              <a:t>Every homeless child will have the opportunity to learn, play, and thrive.</a:t>
            </a:r>
            <a:endParaRPr lang="en-US" sz="1800" dirty="0">
              <a:solidFill>
                <a:srgbClr val="333333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FE2F3"/>
            </a:gs>
          </a:gsLst>
          <a:lin ang="5400012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1433850" y="89500"/>
            <a:ext cx="64689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C119B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Organization Overview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6C119B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B0800-4E5A-2342-A3BC-7872C12F38DA}"/>
              </a:ext>
            </a:extLst>
          </p:cNvPr>
          <p:cNvSpPr txBox="1"/>
          <p:nvPr/>
        </p:nvSpPr>
        <p:spPr>
          <a:xfrm>
            <a:off x="659218" y="850605"/>
            <a:ext cx="63655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Early Education Center:</a:t>
            </a:r>
            <a:r>
              <a:rPr lang="en-US" sz="1800" dirty="0"/>
              <a:t> We operate one of the state’s top-ranked early education programs, which starts children along the path toward success at school.</a:t>
            </a:r>
          </a:p>
          <a:p>
            <a:endParaRPr lang="en-US" sz="1800" b="1" dirty="0"/>
          </a:p>
          <a:p>
            <a:r>
              <a:rPr lang="en-US" sz="1800" b="1" dirty="0"/>
              <a:t>Family Partnerships Program:</a:t>
            </a:r>
            <a:r>
              <a:rPr lang="en-US" sz="1800" dirty="0"/>
              <a:t> We give their parents a much-needed respite from the difficulties of homelessness, a shoulder to lean on, and practical guidance toward getting their lives back on track.</a:t>
            </a:r>
          </a:p>
          <a:p>
            <a:endParaRPr lang="en-US" sz="1800" dirty="0"/>
          </a:p>
          <a:p>
            <a:r>
              <a:rPr lang="en-US" sz="1800" b="1" dirty="0" err="1"/>
              <a:t>Playspace</a:t>
            </a:r>
            <a:r>
              <a:rPr lang="en-US" sz="1800" b="1"/>
              <a:t> Program:</a:t>
            </a:r>
            <a:r>
              <a:rPr lang="en-US" sz="1800"/>
              <a:t> We give children in shelters play experiences that let them be kids for a few hours each week.</a:t>
            </a:r>
          </a:p>
          <a:p>
            <a:r>
              <a:rPr lang="en-US" sz="1800" b="1"/>
              <a:t>Policy &amp; Advocacy: </a:t>
            </a:r>
            <a:r>
              <a:rPr lang="en-US" sz="1800"/>
              <a:t>We highlight the unique needs of homeless children and families to ensure they are consistent priorities among policymakers on local, state, and federal levels.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2EE46-77CF-5749-99A2-2E876A62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974" y="612690"/>
            <a:ext cx="1724816" cy="1194595"/>
          </a:xfrm>
          <a:prstGeom prst="rect">
            <a:avLst/>
          </a:prstGeom>
        </p:spPr>
      </p:pic>
      <p:pic>
        <p:nvPicPr>
          <p:cNvPr id="1026" name="Picture 2" descr="Horizons For Homeless Children | Volunteer SouthCoast">
            <a:extLst>
              <a:ext uri="{FF2B5EF4-FFF2-40B4-BE49-F238E27FC236}">
                <a16:creationId xmlns:a16="http://schemas.microsoft.com/office/drawing/2014/main" id="{88EB08F8-1BEF-A242-BCB0-CDF3847F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4744" y="3345628"/>
            <a:ext cx="2067259" cy="15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0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FE2F3"/>
            </a:gs>
          </a:gsLst>
          <a:lin ang="5400012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1433850" y="89500"/>
            <a:ext cx="64689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C119B"/>
                </a:solidFill>
                <a:latin typeface="Oswald"/>
                <a:ea typeface="Oswald"/>
                <a:cs typeface="Oswald"/>
                <a:sym typeface="Oswald"/>
              </a:rPr>
              <a:t>Project Overview </a:t>
            </a:r>
            <a:endParaRPr sz="2200">
              <a:solidFill>
                <a:srgbClr val="6C119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B0800-4E5A-2342-A3BC-7872C12F38DA}"/>
              </a:ext>
            </a:extLst>
          </p:cNvPr>
          <p:cNvSpPr txBox="1"/>
          <p:nvPr/>
        </p:nvSpPr>
        <p:spPr>
          <a:xfrm>
            <a:off x="242047" y="612638"/>
            <a:ext cx="865990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Harvard is closely working with Horizons to assist in data collection and analyses of the teaching algorithm TS Gold. </a:t>
            </a:r>
          </a:p>
          <a:p>
            <a:pPr lvl="1"/>
            <a:endParaRPr lang="en-US" sz="25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Additionally, there will be outcome assessments of all children in Horizons’ behavioral and emotional metrics, including anxiety, aggression, and withdrawal.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Work will/can be partly on-site at Horizons in Roxbury, MA.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FE2F3"/>
            </a:gs>
          </a:gsLst>
          <a:lin ang="5400012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/>
        </p:nvSpPr>
        <p:spPr>
          <a:xfrm>
            <a:off x="1433850" y="89500"/>
            <a:ext cx="64689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C119B"/>
                </a:solidFill>
                <a:latin typeface="Oswald"/>
                <a:ea typeface="Oswald"/>
                <a:cs typeface="Oswald"/>
                <a:sym typeface="Oswald"/>
              </a:rPr>
              <a:t>Description of student role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147E8-EBE1-EA44-B9BA-DF9163039424}"/>
              </a:ext>
            </a:extLst>
          </p:cNvPr>
          <p:cNvSpPr txBox="1"/>
          <p:nvPr/>
        </p:nvSpPr>
        <p:spPr>
          <a:xfrm>
            <a:off x="296562" y="819239"/>
            <a:ext cx="835690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The student will assist with data collection, cleaning, and implementing the Child Behavior Checklist (CBCL).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Student will analyze data already collected in collaboration with Harvard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Skills: Basic epidemiological skills, organization, and communication skills. </a:t>
            </a:r>
          </a:p>
          <a:p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 ideal student is sensitive to the needs and difficulties of the population.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FE2F3"/>
            </a:gs>
          </a:gsLst>
          <a:lin ang="5400012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/>
        </p:nvSpPr>
        <p:spPr>
          <a:xfrm>
            <a:off x="731021" y="157469"/>
            <a:ext cx="7137263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rgbClr val="6C119B"/>
                </a:solidFill>
                <a:latin typeface="Oswald"/>
                <a:ea typeface="Oswald"/>
                <a:cs typeface="Oswald"/>
                <a:sym typeface="Oswald"/>
              </a:rPr>
              <a:t>Data from current child assessments with TS Gold: student project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6C119B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FBE8B43-BC71-4C42-9BB6-1EFEB9692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67" y="802791"/>
            <a:ext cx="5682136" cy="4140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F4CE21-6774-F946-9650-5FDFCA3107D0}"/>
              </a:ext>
            </a:extLst>
          </p:cNvPr>
          <p:cNvSpPr txBox="1"/>
          <p:nvPr/>
        </p:nvSpPr>
        <p:spPr>
          <a:xfrm>
            <a:off x="6314303" y="1266425"/>
            <a:ext cx="29102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TS GOLD ASSESSMENTS:</a:t>
            </a:r>
          </a:p>
          <a:p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From Fall 2011 until now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Around 500 children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Over 2,000 observations per domain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Six domains: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Socio-emotional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Physical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Literacy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Language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Cognitive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207379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FE2F3"/>
            </a:gs>
          </a:gsLst>
          <a:lin ang="5400012" scaled="0"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030A0"/>
                </a:solidFill>
              </a:rPr>
              <a:t>Questions?</a:t>
            </a:r>
            <a:endParaRPr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536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378</Words>
  <Application>Microsoft Macintosh PowerPoint</Application>
  <PresentationFormat>On-screen Show (16:9)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Lato</vt:lpstr>
      <vt:lpstr>Oswald</vt:lpstr>
      <vt:lpstr>Simple Light</vt:lpstr>
      <vt:lpstr>Horizons for Homeless Children</vt:lpstr>
      <vt:lpstr>Organization Overview 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Meeting</dc:title>
  <cp:lastModifiedBy>Davis, Destiny L</cp:lastModifiedBy>
  <cp:revision>8</cp:revision>
  <dcterms:modified xsi:type="dcterms:W3CDTF">2022-09-06T21:19:50Z</dcterms:modified>
</cp:coreProperties>
</file>