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1345" r:id="rId2"/>
    <p:sldId id="265" r:id="rId3"/>
    <p:sldId id="312" r:id="rId4"/>
    <p:sldId id="310" r:id="rId5"/>
    <p:sldId id="1342" r:id="rId6"/>
    <p:sldId id="1336" r:id="rId7"/>
    <p:sldId id="1340" r:id="rId8"/>
    <p:sldId id="325" r:id="rId9"/>
    <p:sldId id="315" r:id="rId10"/>
    <p:sldId id="316" r:id="rId11"/>
    <p:sldId id="323" r:id="rId12"/>
    <p:sldId id="318" r:id="rId13"/>
    <p:sldId id="319" r:id="rId14"/>
    <p:sldId id="320" r:id="rId15"/>
    <p:sldId id="327" r:id="rId16"/>
    <p:sldId id="329" r:id="rId17"/>
    <p:sldId id="324" r:id="rId18"/>
    <p:sldId id="330" r:id="rId19"/>
    <p:sldId id="331" r:id="rId20"/>
    <p:sldId id="332" r:id="rId21"/>
    <p:sldId id="326" r:id="rId22"/>
    <p:sldId id="1343" r:id="rId23"/>
    <p:sldId id="134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Myers" initials="K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a:srgbClr val="0063A8"/>
    <a:srgbClr val="376811"/>
    <a:srgbClr val="CFAFE7"/>
    <a:srgbClr val="B38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736"/>
    <p:restoredTop sz="84573" autoAdjust="0"/>
  </p:normalViewPr>
  <p:slideViewPr>
    <p:cSldViewPr>
      <p:cViewPr varScale="1">
        <p:scale>
          <a:sx n="76" d="100"/>
          <a:sy n="76" d="100"/>
        </p:scale>
        <p:origin x="1272" y="84"/>
      </p:cViewPr>
      <p:guideLst>
        <p:guide orient="horz" pos="2160"/>
        <p:guide pos="2880"/>
      </p:guideLst>
    </p:cSldViewPr>
  </p:slideViewPr>
  <p:notesTextViewPr>
    <p:cViewPr>
      <p:scale>
        <a:sx n="85" d="100"/>
        <a:sy n="85" d="100"/>
      </p:scale>
      <p:origin x="0" y="0"/>
    </p:cViewPr>
  </p:notesTextViewPr>
  <p:sorterViewPr>
    <p:cViewPr>
      <p:scale>
        <a:sx n="200" d="100"/>
        <a:sy n="200" d="100"/>
      </p:scale>
      <p:origin x="0" y="7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utsma, Claire M (NOLA)" userId="8144a259-c4b8-4d78-968f-b58e9ded2792" providerId="ADAL" clId="{7CB04445-14C2-4C38-8BB2-173A82C727B7}"/>
    <pc:docChg chg="undo custSel addSld delSld modSld">
      <pc:chgData name="Houtsma, Claire M (NOLA)" userId="8144a259-c4b8-4d78-968f-b58e9ded2792" providerId="ADAL" clId="{7CB04445-14C2-4C38-8BB2-173A82C727B7}" dt="2022-02-04T14:44:37.286" v="27" actId="47"/>
      <pc:docMkLst>
        <pc:docMk/>
      </pc:docMkLst>
      <pc:sldChg chg="del">
        <pc:chgData name="Houtsma, Claire M (NOLA)" userId="8144a259-c4b8-4d78-968f-b58e9ded2792" providerId="ADAL" clId="{7CB04445-14C2-4C38-8BB2-173A82C727B7}" dt="2022-02-04T14:41:29.660" v="12" actId="47"/>
        <pc:sldMkLst>
          <pc:docMk/>
          <pc:sldMk cId="210580832" sldId="264"/>
        </pc:sldMkLst>
      </pc:sldChg>
      <pc:sldChg chg="addSp delSp modSp new del mod setBg modNotesTx">
        <pc:chgData name="Houtsma, Claire M (NOLA)" userId="8144a259-c4b8-4d78-968f-b58e9ded2792" providerId="ADAL" clId="{7CB04445-14C2-4C38-8BB2-173A82C727B7}" dt="2022-02-04T14:44:37.286" v="27" actId="47"/>
        <pc:sldMkLst>
          <pc:docMk/>
          <pc:sldMk cId="1093834084" sldId="1344"/>
        </pc:sldMkLst>
        <pc:spChg chg="add del">
          <ac:chgData name="Houtsma, Claire M (NOLA)" userId="8144a259-c4b8-4d78-968f-b58e9ded2792" providerId="ADAL" clId="{7CB04445-14C2-4C38-8BB2-173A82C727B7}" dt="2022-02-04T14:41:06.622" v="8" actId="26606"/>
          <ac:spMkLst>
            <pc:docMk/>
            <pc:sldMk cId="1093834084" sldId="1344"/>
            <ac:spMk id="2" creationId="{947C74B9-A070-4562-AAB8-AF92F7DB2A07}"/>
          </ac:spMkLst>
        </pc:spChg>
        <pc:spChg chg="del">
          <ac:chgData name="Houtsma, Claire M (NOLA)" userId="8144a259-c4b8-4d78-968f-b58e9ded2792" providerId="ADAL" clId="{7CB04445-14C2-4C38-8BB2-173A82C727B7}" dt="2022-02-04T14:40:37.538" v="1" actId="931"/>
          <ac:spMkLst>
            <pc:docMk/>
            <pc:sldMk cId="1093834084" sldId="1344"/>
            <ac:spMk id="3" creationId="{452438CE-6AA3-4631-9E34-168E16C40B28}"/>
          </ac:spMkLst>
        </pc:spChg>
        <pc:spChg chg="add del">
          <ac:chgData name="Houtsma, Claire M (NOLA)" userId="8144a259-c4b8-4d78-968f-b58e9ded2792" providerId="ADAL" clId="{7CB04445-14C2-4C38-8BB2-173A82C727B7}" dt="2022-02-04T14:41:06.622" v="7" actId="26606"/>
          <ac:spMkLst>
            <pc:docMk/>
            <pc:sldMk cId="1093834084" sldId="1344"/>
            <ac:spMk id="9" creationId="{069D22CD-BBF3-4047-9BD2-D0D42FBA6710}"/>
          </ac:spMkLst>
        </pc:spChg>
        <pc:spChg chg="add del">
          <ac:chgData name="Houtsma, Claire M (NOLA)" userId="8144a259-c4b8-4d78-968f-b58e9ded2792" providerId="ADAL" clId="{7CB04445-14C2-4C38-8BB2-173A82C727B7}" dt="2022-02-04T14:41:03.374" v="5" actId="26606"/>
          <ac:spMkLst>
            <pc:docMk/>
            <pc:sldMk cId="1093834084" sldId="1344"/>
            <ac:spMk id="10" creationId="{B670DBD5-770C-4383-9F54-5B86E86BD5BB}"/>
          </ac:spMkLst>
        </pc:spChg>
        <pc:spChg chg="add del">
          <ac:chgData name="Houtsma, Claire M (NOLA)" userId="8144a259-c4b8-4d78-968f-b58e9ded2792" providerId="ADAL" clId="{7CB04445-14C2-4C38-8BB2-173A82C727B7}" dt="2022-02-04T14:41:06.622" v="7" actId="26606"/>
          <ac:spMkLst>
            <pc:docMk/>
            <pc:sldMk cId="1093834084" sldId="1344"/>
            <ac:spMk id="12" creationId="{8FC9BE17-9A7B-462D-AE50-3D8777387304}"/>
          </ac:spMkLst>
        </pc:spChg>
        <pc:spChg chg="add del">
          <ac:chgData name="Houtsma, Claire M (NOLA)" userId="8144a259-c4b8-4d78-968f-b58e9ded2792" providerId="ADAL" clId="{7CB04445-14C2-4C38-8BB2-173A82C727B7}" dt="2022-02-04T14:41:06.622" v="7" actId="26606"/>
          <ac:spMkLst>
            <pc:docMk/>
            <pc:sldMk cId="1093834084" sldId="1344"/>
            <ac:spMk id="13" creationId="{947C74B9-A070-4562-AAB8-AF92F7DB2A07}"/>
          </ac:spMkLst>
        </pc:spChg>
        <pc:spChg chg="add del">
          <ac:chgData name="Houtsma, Claire M (NOLA)" userId="8144a259-c4b8-4d78-968f-b58e9ded2792" providerId="ADAL" clId="{7CB04445-14C2-4C38-8BB2-173A82C727B7}" dt="2022-02-04T14:41:06.622" v="7" actId="26606"/>
          <ac:spMkLst>
            <pc:docMk/>
            <pc:sldMk cId="1093834084" sldId="1344"/>
            <ac:spMk id="14" creationId="{3EBE8569-6AEC-4B8C-8D53-2DE337CDBA65}"/>
          </ac:spMkLst>
        </pc:spChg>
        <pc:spChg chg="add del">
          <ac:chgData name="Houtsma, Claire M (NOLA)" userId="8144a259-c4b8-4d78-968f-b58e9ded2792" providerId="ADAL" clId="{7CB04445-14C2-4C38-8BB2-173A82C727B7}" dt="2022-02-04T14:41:06.622" v="7" actId="26606"/>
          <ac:spMkLst>
            <pc:docMk/>
            <pc:sldMk cId="1093834084" sldId="1344"/>
            <ac:spMk id="16" creationId="{55D4142C-5077-457F-A6AD-3FECFDB39685}"/>
          </ac:spMkLst>
        </pc:spChg>
        <pc:spChg chg="add del">
          <ac:chgData name="Houtsma, Claire M (NOLA)" userId="8144a259-c4b8-4d78-968f-b58e9ded2792" providerId="ADAL" clId="{7CB04445-14C2-4C38-8BB2-173A82C727B7}" dt="2022-02-04T14:41:06.622" v="7" actId="26606"/>
          <ac:spMkLst>
            <pc:docMk/>
            <pc:sldMk cId="1093834084" sldId="1344"/>
            <ac:spMk id="18" creationId="{7A5F0580-5EE9-419F-96EE-B6529EF6E7D0}"/>
          </ac:spMkLst>
        </pc:spChg>
        <pc:spChg chg="add del">
          <ac:chgData name="Houtsma, Claire M (NOLA)" userId="8144a259-c4b8-4d78-968f-b58e9ded2792" providerId="ADAL" clId="{7CB04445-14C2-4C38-8BB2-173A82C727B7}" dt="2022-02-04T14:42:06.300" v="15" actId="26606"/>
          <ac:spMkLst>
            <pc:docMk/>
            <pc:sldMk cId="1093834084" sldId="1344"/>
            <ac:spMk id="20" creationId="{42A4FC2C-047E-45A5-965D-8E1E3BF09BC6}"/>
          </ac:spMkLst>
        </pc:spChg>
        <pc:spChg chg="add">
          <ac:chgData name="Houtsma, Claire M (NOLA)" userId="8144a259-c4b8-4d78-968f-b58e9ded2792" providerId="ADAL" clId="{7CB04445-14C2-4C38-8BB2-173A82C727B7}" dt="2022-02-04T14:42:06.300" v="15" actId="26606"/>
          <ac:spMkLst>
            <pc:docMk/>
            <pc:sldMk cId="1093834084" sldId="1344"/>
            <ac:spMk id="24" creationId="{CF78BCA1-4949-4908-8A5D-98D834DE40B9}"/>
          </ac:spMkLst>
        </pc:spChg>
        <pc:spChg chg="add del">
          <ac:chgData name="Houtsma, Claire M (NOLA)" userId="8144a259-c4b8-4d78-968f-b58e9ded2792" providerId="ADAL" clId="{7CB04445-14C2-4C38-8BB2-173A82C727B7}" dt="2022-02-04T14:42:06.291" v="14" actId="26606"/>
          <ac:spMkLst>
            <pc:docMk/>
            <pc:sldMk cId="1093834084" sldId="1344"/>
            <ac:spMk id="25" creationId="{46D6306C-ED4F-4AAE-B4A5-EEA6AFAD726E}"/>
          </ac:spMkLst>
        </pc:spChg>
        <pc:spChg chg="add del">
          <ac:chgData name="Houtsma, Claire M (NOLA)" userId="8144a259-c4b8-4d78-968f-b58e9ded2792" providerId="ADAL" clId="{7CB04445-14C2-4C38-8BB2-173A82C727B7}" dt="2022-02-04T14:42:06.291" v="14" actId="26606"/>
          <ac:spMkLst>
            <pc:docMk/>
            <pc:sldMk cId="1093834084" sldId="1344"/>
            <ac:spMk id="27" creationId="{0EC5361D-F897-4856-B945-0455A365EB24}"/>
          </ac:spMkLst>
        </pc:spChg>
        <pc:spChg chg="add del">
          <ac:chgData name="Houtsma, Claire M (NOLA)" userId="8144a259-c4b8-4d78-968f-b58e9ded2792" providerId="ADAL" clId="{7CB04445-14C2-4C38-8BB2-173A82C727B7}" dt="2022-02-04T14:42:06.291" v="14" actId="26606"/>
          <ac:spMkLst>
            <pc:docMk/>
            <pc:sldMk cId="1093834084" sldId="1344"/>
            <ac:spMk id="29" creationId="{4508C0C5-2268-42B5-B3C8-4D0899E05F8C}"/>
          </ac:spMkLst>
        </pc:spChg>
        <pc:spChg chg="add del">
          <ac:chgData name="Houtsma, Claire M (NOLA)" userId="8144a259-c4b8-4d78-968f-b58e9ded2792" providerId="ADAL" clId="{7CB04445-14C2-4C38-8BB2-173A82C727B7}" dt="2022-02-04T14:42:06.291" v="14" actId="26606"/>
          <ac:spMkLst>
            <pc:docMk/>
            <pc:sldMk cId="1093834084" sldId="1344"/>
            <ac:spMk id="31" creationId="{141ACBDB-38F8-4B34-8183-BD95B4E55A62}"/>
          </ac:spMkLst>
        </pc:spChg>
        <pc:spChg chg="add del">
          <ac:chgData name="Houtsma, Claire M (NOLA)" userId="8144a259-c4b8-4d78-968f-b58e9ded2792" providerId="ADAL" clId="{7CB04445-14C2-4C38-8BB2-173A82C727B7}" dt="2022-02-04T14:42:06.291" v="14" actId="26606"/>
          <ac:spMkLst>
            <pc:docMk/>
            <pc:sldMk cId="1093834084" sldId="1344"/>
            <ac:spMk id="33" creationId="{DE00DB52-3455-4E2F-867B-A6D0516E175B}"/>
          </ac:spMkLst>
        </pc:spChg>
        <pc:spChg chg="add del">
          <ac:chgData name="Houtsma, Claire M (NOLA)" userId="8144a259-c4b8-4d78-968f-b58e9ded2792" providerId="ADAL" clId="{7CB04445-14C2-4C38-8BB2-173A82C727B7}" dt="2022-02-04T14:42:06.291" v="14" actId="26606"/>
          <ac:spMkLst>
            <pc:docMk/>
            <pc:sldMk cId="1093834084" sldId="1344"/>
            <ac:spMk id="35" creationId="{9E914C83-E0D8-4953-92D5-169D28CB43AE}"/>
          </ac:spMkLst>
        </pc:spChg>
        <pc:spChg chg="add del">
          <ac:chgData name="Houtsma, Claire M (NOLA)" userId="8144a259-c4b8-4d78-968f-b58e9ded2792" providerId="ADAL" clId="{7CB04445-14C2-4C38-8BB2-173A82C727B7}" dt="2022-02-04T14:42:06.291" v="14" actId="26606"/>
          <ac:spMkLst>
            <pc:docMk/>
            <pc:sldMk cId="1093834084" sldId="1344"/>
            <ac:spMk id="37" creationId="{3512E083-F550-46AF-8490-767ECFD00CB7}"/>
          </ac:spMkLst>
        </pc:spChg>
        <pc:spChg chg="add">
          <ac:chgData name="Houtsma, Claire M (NOLA)" userId="8144a259-c4b8-4d78-968f-b58e9ded2792" providerId="ADAL" clId="{7CB04445-14C2-4C38-8BB2-173A82C727B7}" dt="2022-02-04T14:42:06.300" v="15" actId="26606"/>
          <ac:spMkLst>
            <pc:docMk/>
            <pc:sldMk cId="1093834084" sldId="1344"/>
            <ac:spMk id="39" creationId="{911BE883-46B4-412C-B6C3-88A2FF74BECF}"/>
          </ac:spMkLst>
        </pc:spChg>
        <pc:spChg chg="add">
          <ac:chgData name="Houtsma, Claire M (NOLA)" userId="8144a259-c4b8-4d78-968f-b58e9ded2792" providerId="ADAL" clId="{7CB04445-14C2-4C38-8BB2-173A82C727B7}" dt="2022-02-04T14:42:06.300" v="15" actId="26606"/>
          <ac:spMkLst>
            <pc:docMk/>
            <pc:sldMk cId="1093834084" sldId="1344"/>
            <ac:spMk id="40" creationId="{577D1452-F0B7-431E-9A24-D3F7103D8510}"/>
          </ac:spMkLst>
        </pc:spChg>
        <pc:spChg chg="add">
          <ac:chgData name="Houtsma, Claire M (NOLA)" userId="8144a259-c4b8-4d78-968f-b58e9ded2792" providerId="ADAL" clId="{7CB04445-14C2-4C38-8BB2-173A82C727B7}" dt="2022-02-04T14:42:06.300" v="15" actId="26606"/>
          <ac:spMkLst>
            <pc:docMk/>
            <pc:sldMk cId="1093834084" sldId="1344"/>
            <ac:spMk id="41" creationId="{A660F4F9-5DF5-4F15-BE6A-CD8648BB1148}"/>
          </ac:spMkLst>
        </pc:spChg>
        <pc:picChg chg="add mod">
          <ac:chgData name="Houtsma, Claire M (NOLA)" userId="8144a259-c4b8-4d78-968f-b58e9ded2792" providerId="ADAL" clId="{7CB04445-14C2-4C38-8BB2-173A82C727B7}" dt="2022-02-04T14:42:06.300" v="15" actId="26606"/>
          <ac:picMkLst>
            <pc:docMk/>
            <pc:sldMk cId="1093834084" sldId="1344"/>
            <ac:picMk id="5" creationId="{4BB0318D-D334-4FEC-9C2D-C5FBE3768AC6}"/>
          </ac:picMkLst>
        </pc:picChg>
      </pc:sldChg>
      <pc:sldChg chg="addSp delSp modSp new mod setBg">
        <pc:chgData name="Houtsma, Claire M (NOLA)" userId="8144a259-c4b8-4d78-968f-b58e9ded2792" providerId="ADAL" clId="{7CB04445-14C2-4C38-8BB2-173A82C727B7}" dt="2022-02-04T14:44:29.675" v="26"/>
        <pc:sldMkLst>
          <pc:docMk/>
          <pc:sldMk cId="2197961721" sldId="1345"/>
        </pc:sldMkLst>
        <pc:spChg chg="del">
          <ac:chgData name="Houtsma, Claire M (NOLA)" userId="8144a259-c4b8-4d78-968f-b58e9ded2792" providerId="ADAL" clId="{7CB04445-14C2-4C38-8BB2-173A82C727B7}" dt="2022-02-04T14:43:53.723" v="17" actId="931"/>
          <ac:spMkLst>
            <pc:docMk/>
            <pc:sldMk cId="2197961721" sldId="1345"/>
            <ac:spMk id="3" creationId="{216870C0-D1A3-4EFE-8F21-AE310EB3D50B}"/>
          </ac:spMkLst>
        </pc:spChg>
        <pc:picChg chg="add mod">
          <ac:chgData name="Houtsma, Claire M (NOLA)" userId="8144a259-c4b8-4d78-968f-b58e9ded2792" providerId="ADAL" clId="{7CB04445-14C2-4C38-8BB2-173A82C727B7}" dt="2022-02-04T14:44:14.228" v="25" actId="1076"/>
          <ac:picMkLst>
            <pc:docMk/>
            <pc:sldMk cId="2197961721" sldId="1345"/>
            <ac:picMk id="5" creationId="{CB57C48F-87CD-4CFF-BCBB-366C89E89F9E}"/>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908851081969698E-2"/>
          <c:y val="3.52168126871465E-2"/>
          <c:w val="0.89768458826448072"/>
          <c:h val="0.75676121940768204"/>
        </c:manualLayout>
      </c:layout>
      <c:lineChart>
        <c:grouping val="standard"/>
        <c:varyColors val="0"/>
        <c:ser>
          <c:idx val="0"/>
          <c:order val="0"/>
          <c:tx>
            <c:strRef>
              <c:f>Sheet1!$B$1</c:f>
              <c:strCache>
                <c:ptCount val="1"/>
                <c:pt idx="0">
                  <c:v>Suicide</c:v>
                </c:pt>
              </c:strCache>
            </c:strRef>
          </c:tx>
          <c:spPr>
            <a:ln w="57150">
              <a:solidFill>
                <a:schemeClr val="accent1"/>
              </a:solidFill>
            </a:ln>
          </c:spPr>
          <c:marker>
            <c:symbol val="none"/>
          </c:marke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0.0</c:formatCode>
                <c:ptCount val="16"/>
                <c:pt idx="0">
                  <c:v>10.4</c:v>
                </c:pt>
                <c:pt idx="1">
                  <c:v>10.7</c:v>
                </c:pt>
                <c:pt idx="2">
                  <c:v>11</c:v>
                </c:pt>
                <c:pt idx="3">
                  <c:v>10.9</c:v>
                </c:pt>
                <c:pt idx="4">
                  <c:v>11.1</c:v>
                </c:pt>
                <c:pt idx="5">
                  <c:v>11</c:v>
                </c:pt>
                <c:pt idx="6">
                  <c:v>11.2</c:v>
                </c:pt>
                <c:pt idx="7">
                  <c:v>11.5</c:v>
                </c:pt>
                <c:pt idx="8">
                  <c:v>11.8</c:v>
                </c:pt>
                <c:pt idx="9">
                  <c:v>12</c:v>
                </c:pt>
                <c:pt idx="10">
                  <c:v>12.4</c:v>
                </c:pt>
                <c:pt idx="11">
                  <c:v>12.7</c:v>
                </c:pt>
                <c:pt idx="12">
                  <c:v>12.9</c:v>
                </c:pt>
                <c:pt idx="13">
                  <c:v>13</c:v>
                </c:pt>
                <c:pt idx="14">
                  <c:v>13.4</c:v>
                </c:pt>
                <c:pt idx="15">
                  <c:v>13.7</c:v>
                </c:pt>
              </c:numCache>
            </c:numRef>
          </c:val>
          <c:smooth val="0"/>
          <c:extLst>
            <c:ext xmlns:c16="http://schemas.microsoft.com/office/drawing/2014/chart" uri="{C3380CC4-5D6E-409C-BE32-E72D297353CC}">
              <c16:uniqueId val="{00000000-EB05-B742-B7F8-0D0E37C8D8AE}"/>
            </c:ext>
          </c:extLst>
        </c:ser>
        <c:ser>
          <c:idx val="1"/>
          <c:order val="1"/>
          <c:tx>
            <c:strRef>
              <c:f>Sheet1!$C$1</c:f>
              <c:strCache>
                <c:ptCount val="1"/>
                <c:pt idx="0">
                  <c:v>Homicide</c:v>
                </c:pt>
              </c:strCache>
            </c:strRef>
          </c:tx>
          <c:spPr>
            <a:ln w="57150">
              <a:solidFill>
                <a:schemeClr val="accent2"/>
              </a:solidFill>
            </a:ln>
          </c:spPr>
          <c:marker>
            <c:symbol val="none"/>
          </c:marke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Sheet1!$C$2:$C$17</c:f>
              <c:numCache>
                <c:formatCode>0.0</c:formatCode>
                <c:ptCount val="16"/>
                <c:pt idx="0">
                  <c:v>6</c:v>
                </c:pt>
                <c:pt idx="1">
                  <c:v>7.1</c:v>
                </c:pt>
                <c:pt idx="2">
                  <c:v>6.1</c:v>
                </c:pt>
                <c:pt idx="3">
                  <c:v>6.1</c:v>
                </c:pt>
                <c:pt idx="4">
                  <c:v>5.9</c:v>
                </c:pt>
                <c:pt idx="5">
                  <c:v>6.1</c:v>
                </c:pt>
                <c:pt idx="6">
                  <c:v>6.2</c:v>
                </c:pt>
                <c:pt idx="7">
                  <c:v>6.1</c:v>
                </c:pt>
                <c:pt idx="8">
                  <c:v>5.9</c:v>
                </c:pt>
                <c:pt idx="9">
                  <c:v>5.5</c:v>
                </c:pt>
                <c:pt idx="10">
                  <c:v>5.3</c:v>
                </c:pt>
                <c:pt idx="11">
                  <c:v>5.2</c:v>
                </c:pt>
                <c:pt idx="12">
                  <c:v>5.3</c:v>
                </c:pt>
                <c:pt idx="13">
                  <c:v>5.0999999999999996</c:v>
                </c:pt>
                <c:pt idx="14">
                  <c:v>5</c:v>
                </c:pt>
                <c:pt idx="15">
                  <c:v>5.5</c:v>
                </c:pt>
              </c:numCache>
            </c:numRef>
          </c:val>
          <c:smooth val="0"/>
          <c:extLst>
            <c:ext xmlns:c16="http://schemas.microsoft.com/office/drawing/2014/chart" uri="{C3380CC4-5D6E-409C-BE32-E72D297353CC}">
              <c16:uniqueId val="{00000001-EB05-B742-B7F8-0D0E37C8D8AE}"/>
            </c:ext>
          </c:extLst>
        </c:ser>
        <c:dLbls>
          <c:showLegendKey val="0"/>
          <c:showVal val="0"/>
          <c:showCatName val="0"/>
          <c:showSerName val="0"/>
          <c:showPercent val="0"/>
          <c:showBubbleSize val="0"/>
        </c:dLbls>
        <c:smooth val="0"/>
        <c:axId val="89229184"/>
        <c:axId val="89230720"/>
      </c:lineChart>
      <c:catAx>
        <c:axId val="89229184"/>
        <c:scaling>
          <c:orientation val="minMax"/>
        </c:scaling>
        <c:delete val="0"/>
        <c:axPos val="b"/>
        <c:numFmt formatCode="General" sourceLinked="1"/>
        <c:majorTickMark val="out"/>
        <c:minorTickMark val="none"/>
        <c:tickLblPos val="nextTo"/>
        <c:spPr>
          <a:ln>
            <a:solidFill>
              <a:schemeClr val="accent4"/>
            </a:solidFill>
          </a:ln>
        </c:spPr>
        <c:txPr>
          <a:bodyPr/>
          <a:lstStyle/>
          <a:p>
            <a:pPr>
              <a:defRPr>
                <a:solidFill>
                  <a:schemeClr val="tx1"/>
                </a:solidFill>
              </a:defRPr>
            </a:pPr>
            <a:endParaRPr lang="en-US"/>
          </a:p>
        </c:txPr>
        <c:crossAx val="89230720"/>
        <c:crosses val="autoZero"/>
        <c:auto val="1"/>
        <c:lblAlgn val="ctr"/>
        <c:lblOffset val="100"/>
        <c:noMultiLvlLbl val="0"/>
      </c:catAx>
      <c:valAx>
        <c:axId val="89230720"/>
        <c:scaling>
          <c:orientation val="minMax"/>
        </c:scaling>
        <c:delete val="0"/>
        <c:axPos val="l"/>
        <c:majorGridlines>
          <c:spPr>
            <a:ln>
              <a:solidFill>
                <a:schemeClr val="accent1">
                  <a:lumMod val="40000"/>
                  <a:lumOff val="60000"/>
                </a:schemeClr>
              </a:solidFill>
            </a:ln>
          </c:spPr>
        </c:majorGridlines>
        <c:numFmt formatCode="0.0" sourceLinked="1"/>
        <c:majorTickMark val="out"/>
        <c:minorTickMark val="none"/>
        <c:tickLblPos val="nextTo"/>
        <c:spPr>
          <a:ln>
            <a:solidFill>
              <a:schemeClr val="accent4"/>
            </a:solidFill>
          </a:ln>
        </c:spPr>
        <c:txPr>
          <a:bodyPr/>
          <a:lstStyle/>
          <a:p>
            <a:pPr>
              <a:defRPr>
                <a:solidFill>
                  <a:schemeClr val="tx1"/>
                </a:solidFill>
              </a:defRPr>
            </a:pPr>
            <a:endParaRPr lang="en-US"/>
          </a:p>
        </c:txPr>
        <c:crossAx val="89229184"/>
        <c:crosses val="autoZero"/>
        <c:crossBetween val="between"/>
      </c:valAx>
      <c:spPr>
        <a:solidFill>
          <a:schemeClr val="lt1"/>
        </a:solidFill>
        <a:ln w="12700" cap="flat" cmpd="sng" algn="ctr">
          <a:solidFill>
            <a:schemeClr val="accent1"/>
          </a:solidFill>
          <a:prstDash val="solid"/>
          <a:miter lim="800000"/>
        </a:ln>
        <a:effectLst/>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63453606760703E-2"/>
          <c:y val="3.125E-2"/>
          <c:w val="0.83305036089238804"/>
          <c:h val="0.77792642716535398"/>
        </c:manualLayout>
      </c:layout>
      <c:barChart>
        <c:barDir val="col"/>
        <c:grouping val="clustered"/>
        <c:varyColors val="0"/>
        <c:ser>
          <c:idx val="0"/>
          <c:order val="0"/>
          <c:tx>
            <c:strRef>
              <c:f>Sheet1!$B$1</c:f>
              <c:strCache>
                <c:ptCount val="1"/>
                <c:pt idx="0">
                  <c:v>2011-2015</c:v>
                </c:pt>
              </c:strCache>
            </c:strRef>
          </c:tx>
          <c:spPr>
            <a:ln>
              <a:noFill/>
            </a:ln>
            <a:effectLst>
              <a:outerShdw blurRad="50800" dist="38100" algn="l" rotWithShape="0">
                <a:prstClr val="black">
                  <a:alpha val="40000"/>
                </a:prstClr>
              </a:outerShdw>
            </a:effectLst>
            <a:scene3d>
              <a:camera prst="orthographicFront"/>
              <a:lightRig rig="threePt" dir="t">
                <a:rot lat="0" lon="0" rev="1200000"/>
              </a:lightRig>
            </a:scene3d>
            <a:sp3d prstMaterial="plastic">
              <a:bevelT w="88900" h="120650"/>
            </a:sp3d>
          </c:spPr>
          <c:invertIfNegative val="0"/>
          <c:dPt>
            <c:idx val="3"/>
            <c:invertIfNegative val="0"/>
            <c:bubble3D val="0"/>
            <c:spPr>
              <a:solidFill>
                <a:schemeClr val="accent1"/>
              </a:solidFill>
              <a:ln>
                <a:noFill/>
              </a:ln>
              <a:effectLst>
                <a:outerShdw blurRad="50800" dist="38100" algn="l" rotWithShape="0">
                  <a:prstClr val="black">
                    <a:alpha val="40000"/>
                  </a:prstClr>
                </a:outerShdw>
              </a:effectLst>
              <a:scene3d>
                <a:camera prst="orthographicFront"/>
                <a:lightRig rig="threePt" dir="t">
                  <a:rot lat="0" lon="0" rev="1200000"/>
                </a:lightRig>
              </a:scene3d>
              <a:sp3d prstMaterial="plastic">
                <a:bevelT w="88900" h="120650"/>
              </a:sp3d>
            </c:spPr>
            <c:extLst>
              <c:ext xmlns:c16="http://schemas.microsoft.com/office/drawing/2014/chart" uri="{C3380CC4-5D6E-409C-BE32-E72D297353CC}">
                <c16:uniqueId val="{00000001-858E-E24F-854B-B7DF30CC2710}"/>
              </c:ext>
            </c:extLst>
          </c:dPt>
          <c:dLbls>
            <c:dLbl>
              <c:idx val="0"/>
              <c:spPr>
                <a:noFill/>
                <a:ln>
                  <a:noFill/>
                </a:ln>
                <a:effectLst/>
              </c:spPr>
              <c:txPr>
                <a:bodyPr/>
                <a:lstStyle/>
                <a:p>
                  <a:pPr>
                    <a:defRPr b="0">
                      <a:solidFill>
                        <a:schemeClr val="accent5"/>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E13-450B-B91B-B33473C5A10B}"/>
                </c:ext>
              </c:extLst>
            </c:dLbl>
            <c:dLbl>
              <c:idx val="1"/>
              <c:spPr>
                <a:noFill/>
                <a:ln>
                  <a:noFill/>
                </a:ln>
                <a:effectLst/>
              </c:spPr>
              <c:txPr>
                <a:bodyPr/>
                <a:lstStyle/>
                <a:p>
                  <a:pPr>
                    <a:defRPr b="0">
                      <a:solidFill>
                        <a:schemeClr val="accent5"/>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E13-450B-B91B-B33473C5A10B}"/>
                </c:ext>
              </c:extLst>
            </c:dLbl>
            <c:dLbl>
              <c:idx val="2"/>
              <c:spPr>
                <a:noFill/>
                <a:ln>
                  <a:noFill/>
                </a:ln>
                <a:effectLst/>
              </c:spPr>
              <c:txPr>
                <a:bodyPr/>
                <a:lstStyle/>
                <a:p>
                  <a:pPr>
                    <a:defRPr b="0">
                      <a:solidFill>
                        <a:schemeClr val="accent5"/>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E13-450B-B91B-B33473C5A10B}"/>
                </c:ext>
              </c:extLst>
            </c:dLbl>
            <c:dLbl>
              <c:idx val="3"/>
              <c:tx>
                <c:rich>
                  <a:bodyPr/>
                  <a:lstStyle/>
                  <a:p>
                    <a:pPr>
                      <a:defRPr b="1">
                        <a:solidFill>
                          <a:srgbClr val="D2533C"/>
                        </a:solidFill>
                      </a:defRPr>
                    </a:pPr>
                    <a:fld id="{553AC8DB-68AA-3643-A561-C2E5344CC702}" type="VALUE">
                      <a:rPr lang="en-US">
                        <a:solidFill>
                          <a:schemeClr val="accent5"/>
                        </a:solidFill>
                      </a:rPr>
                      <a:pPr>
                        <a:defRPr b="1">
                          <a:solidFill>
                            <a:srgbClr val="D2533C"/>
                          </a:solidFill>
                        </a:defRPr>
                      </a:pPr>
                      <a:t>[VALUE]</a:t>
                    </a:fld>
                    <a:endParaRPr lang="en-US"/>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8E-E24F-854B-B7DF30CC2710}"/>
                </c:ext>
              </c:extLst>
            </c:dLbl>
            <c:spPr>
              <a:noFill/>
              <a:ln>
                <a:noFill/>
              </a:ln>
              <a:effectLst/>
            </c:spPr>
            <c:txPr>
              <a:bodyPr/>
              <a:lstStyle/>
              <a:p>
                <a:pPr>
                  <a:defRPr b="0">
                    <a:solidFill>
                      <a:schemeClr val="accent4"/>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Undetermined</c:v>
                </c:pt>
                <c:pt idx="1">
                  <c:v>Unintentional</c:v>
                </c:pt>
                <c:pt idx="2">
                  <c:v>Homicide and Legal Intervention</c:v>
                </c:pt>
                <c:pt idx="3">
                  <c:v>Suicide</c:v>
                </c:pt>
              </c:strCache>
            </c:strRef>
          </c:cat>
          <c:val>
            <c:numRef>
              <c:f>Sheet1!$B$2:$B$5</c:f>
              <c:numCache>
                <c:formatCode>#,##0</c:formatCode>
                <c:ptCount val="4"/>
                <c:pt idx="0">
                  <c:v>1337</c:v>
                </c:pt>
                <c:pt idx="1">
                  <c:v>2719</c:v>
                </c:pt>
                <c:pt idx="2">
                  <c:v>60162</c:v>
                </c:pt>
                <c:pt idx="3">
                  <c:v>105183</c:v>
                </c:pt>
              </c:numCache>
            </c:numRef>
          </c:val>
          <c:extLst>
            <c:ext xmlns:c16="http://schemas.microsoft.com/office/drawing/2014/chart" uri="{C3380CC4-5D6E-409C-BE32-E72D297353CC}">
              <c16:uniqueId val="{00000002-858E-E24F-854B-B7DF30CC2710}"/>
            </c:ext>
          </c:extLst>
        </c:ser>
        <c:dLbls>
          <c:showLegendKey val="0"/>
          <c:showVal val="0"/>
          <c:showCatName val="0"/>
          <c:showSerName val="0"/>
          <c:showPercent val="0"/>
          <c:showBubbleSize val="0"/>
        </c:dLbls>
        <c:gapWidth val="68"/>
        <c:axId val="86551936"/>
        <c:axId val="86566400"/>
      </c:barChart>
      <c:catAx>
        <c:axId val="86551936"/>
        <c:scaling>
          <c:orientation val="minMax"/>
        </c:scaling>
        <c:delete val="0"/>
        <c:axPos val="b"/>
        <c:numFmt formatCode="General" sourceLinked="0"/>
        <c:majorTickMark val="out"/>
        <c:minorTickMark val="none"/>
        <c:tickLblPos val="nextTo"/>
        <c:txPr>
          <a:bodyPr/>
          <a:lstStyle/>
          <a:p>
            <a:pPr>
              <a:defRPr sz="1600">
                <a:solidFill>
                  <a:schemeClr val="tx1"/>
                </a:solidFill>
              </a:defRPr>
            </a:pPr>
            <a:endParaRPr lang="en-US"/>
          </a:p>
        </c:txPr>
        <c:crossAx val="86566400"/>
        <c:crosses val="autoZero"/>
        <c:auto val="1"/>
        <c:lblAlgn val="ctr"/>
        <c:lblOffset val="100"/>
        <c:noMultiLvlLbl val="0"/>
      </c:catAx>
      <c:valAx>
        <c:axId val="86566400"/>
        <c:scaling>
          <c:orientation val="minMax"/>
        </c:scaling>
        <c:delete val="1"/>
        <c:axPos val="l"/>
        <c:majorGridlines>
          <c:spPr>
            <a:ln>
              <a:noFill/>
            </a:ln>
          </c:spPr>
        </c:majorGridlines>
        <c:numFmt formatCode="#,##0" sourceLinked="1"/>
        <c:majorTickMark val="out"/>
        <c:minorTickMark val="none"/>
        <c:tickLblPos val="nextTo"/>
        <c:crossAx val="86551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en-US" sz="3600" b="1" dirty="0">
                <a:solidFill>
                  <a:schemeClr val="tx1"/>
                </a:solidFill>
                <a:latin typeface="+mj-lt"/>
              </a:rPr>
              <a:t>Suicides per 100,000 People </a:t>
            </a:r>
          </a:p>
        </c:rich>
      </c:tx>
      <c:layout>
        <c:manualLayout>
          <c:xMode val="edge"/>
          <c:yMode val="edge"/>
          <c:x val="0.22167005686789149"/>
          <c:y val="2.4217091927699587E-2"/>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4964566929133852"/>
          <c:y val="0.13231039711190276"/>
          <c:w val="0.72211450131233601"/>
          <c:h val="0.72123824293923622"/>
        </c:manualLayout>
      </c:layout>
      <c:barChart>
        <c:barDir val="bar"/>
        <c:grouping val="clustered"/>
        <c:varyColors val="0"/>
        <c:ser>
          <c:idx val="0"/>
          <c:order val="0"/>
          <c:tx>
            <c:strRef>
              <c:f>Sheet1!$B$1</c:f>
              <c:strCache>
                <c:ptCount val="1"/>
                <c:pt idx="0">
                  <c:v>Suicides per 100,000 People</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tx>
                <c:rich>
                  <a:bodyPr/>
                  <a:lstStyle/>
                  <a:p>
                    <a:r>
                      <a:rPr lang="en-US"/>
                      <a:t>18.0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809-0B46-A3BA-8E1276BCF95D}"/>
                </c:ext>
              </c:extLst>
            </c:dLbl>
            <c:dLbl>
              <c:idx val="1"/>
              <c:layout>
                <c:manualLayout>
                  <c:x val="-9.0180555555555653E-2"/>
                  <c:y val="-7.8431372549020335E-3"/>
                </c:manualLayout>
              </c:layout>
              <c:tx>
                <c:rich>
                  <a:bodyPr/>
                  <a:lstStyle/>
                  <a:p>
                    <a:r>
                      <a:rPr lang="en-US"/>
                      <a:t>19.0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809-0B46-A3BA-8E1276BCF95D}"/>
                </c:ext>
              </c:extLst>
            </c:dLbl>
            <c:dLbl>
              <c:idx val="2"/>
              <c:layout>
                <c:manualLayout>
                  <c:x val="-9.3458333333333435E-2"/>
                  <c:y val="-1.9607843137255622E-3"/>
                </c:manualLayout>
              </c:layout>
              <c:tx>
                <c:rich>
                  <a:bodyPr/>
                  <a:lstStyle/>
                  <a:p>
                    <a:r>
                      <a:rPr lang="en-US"/>
                      <a:t>31.6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809-0B46-A3BA-8E1276BCF95D}"/>
                </c:ext>
              </c:extLst>
            </c:dLbl>
            <c:dLbl>
              <c:idx val="3"/>
              <c:layout>
                <c:manualLayout>
                  <c:x val="-8.4625000000000006E-2"/>
                  <c:y val="1.9607843137254724E-3"/>
                </c:manualLayout>
              </c:layout>
              <c:tx>
                <c:rich>
                  <a:bodyPr/>
                  <a:lstStyle/>
                  <a:p>
                    <a:r>
                      <a:rPr lang="en-US"/>
                      <a:t>30.0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09-0B46-A3BA-8E1276BCF95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General Population</c:v>
                </c:pt>
                <c:pt idx="1">
                  <c:v>Louisiana</c:v>
                </c:pt>
                <c:pt idx="2">
                  <c:v>Veterans</c:v>
                </c:pt>
                <c:pt idx="3">
                  <c:v>Louisiana Veterans</c:v>
                </c:pt>
              </c:strCache>
            </c:strRef>
          </c:cat>
          <c:val>
            <c:numRef>
              <c:f>Sheet1!$B$2:$B$5</c:f>
              <c:numCache>
                <c:formatCode>General</c:formatCode>
                <c:ptCount val="4"/>
                <c:pt idx="0">
                  <c:v>18</c:v>
                </c:pt>
                <c:pt idx="1">
                  <c:v>19</c:v>
                </c:pt>
                <c:pt idx="2">
                  <c:v>31.6</c:v>
                </c:pt>
                <c:pt idx="3">
                  <c:v>30</c:v>
                </c:pt>
              </c:numCache>
            </c:numRef>
          </c:val>
          <c:extLst>
            <c:ext xmlns:c16="http://schemas.microsoft.com/office/drawing/2014/chart" uri="{C3380CC4-5D6E-409C-BE32-E72D297353CC}">
              <c16:uniqueId val="{00000000-75D6-43BF-888D-614EE8202C59}"/>
            </c:ext>
          </c:extLst>
        </c:ser>
        <c:ser>
          <c:idx val="1"/>
          <c:order val="1"/>
          <c:tx>
            <c:strRef>
              <c:f>Sheet1!$C$1</c:f>
              <c:strCache>
                <c:ptCount val="1"/>
                <c:pt idx="0">
                  <c:v>Series 2</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General Population</c:v>
                </c:pt>
                <c:pt idx="1">
                  <c:v>Louisiana</c:v>
                </c:pt>
                <c:pt idx="2">
                  <c:v>Veterans</c:v>
                </c:pt>
                <c:pt idx="3">
                  <c:v>Louisiana Veterans</c:v>
                </c:pt>
              </c:strCache>
            </c:strRef>
          </c:cat>
          <c:val>
            <c:numRef>
              <c:f>Sheet1!$C$2:$C$5</c:f>
            </c:numRef>
          </c:val>
          <c:extLst>
            <c:ext xmlns:c16="http://schemas.microsoft.com/office/drawing/2014/chart" uri="{C3380CC4-5D6E-409C-BE32-E72D297353CC}">
              <c16:uniqueId val="{00000001-75D6-43BF-888D-614EE8202C59}"/>
            </c:ext>
          </c:extLst>
        </c:ser>
        <c:ser>
          <c:idx val="2"/>
          <c:order val="2"/>
          <c:tx>
            <c:strRef>
              <c:f>Sheet1!$D$1</c:f>
              <c:strCache>
                <c:ptCount val="1"/>
                <c:pt idx="0">
                  <c:v>Series 3</c:v>
                </c:pt>
              </c:strCache>
            </c:strRef>
          </c:tx>
          <c:spPr>
            <a:solidFill>
              <a:schemeClr val="accent4">
                <a:tint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General Population</c:v>
                </c:pt>
                <c:pt idx="1">
                  <c:v>Louisiana</c:v>
                </c:pt>
                <c:pt idx="2">
                  <c:v>Veterans</c:v>
                </c:pt>
                <c:pt idx="3">
                  <c:v>Louisiana Veterans</c:v>
                </c:pt>
              </c:strCache>
            </c:strRef>
          </c:cat>
          <c:val>
            <c:numRef>
              <c:f>Sheet1!$D$2:$D$5</c:f>
            </c:numRef>
          </c:val>
          <c:extLst>
            <c:ext xmlns:c16="http://schemas.microsoft.com/office/drawing/2014/chart" uri="{C3380CC4-5D6E-409C-BE32-E72D297353CC}">
              <c16:uniqueId val="{00000002-75D6-43BF-888D-614EE8202C59}"/>
            </c:ext>
          </c:extLst>
        </c:ser>
        <c:dLbls>
          <c:dLblPos val="inEnd"/>
          <c:showLegendKey val="0"/>
          <c:showVal val="1"/>
          <c:showCatName val="0"/>
          <c:showSerName val="0"/>
          <c:showPercent val="0"/>
          <c:showBubbleSize val="0"/>
        </c:dLbls>
        <c:gapWidth val="65"/>
        <c:axId val="467521024"/>
        <c:axId val="467533816"/>
      </c:barChart>
      <c:catAx>
        <c:axId val="4675210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0" i="0" u="none" strike="noStrike" kern="1200" cap="none" baseline="0">
                <a:solidFill>
                  <a:schemeClr val="dk1">
                    <a:lumMod val="75000"/>
                    <a:lumOff val="25000"/>
                  </a:schemeClr>
                </a:solidFill>
                <a:latin typeface="+mn-lt"/>
                <a:ea typeface="+mn-ea"/>
                <a:cs typeface="+mn-cs"/>
              </a:defRPr>
            </a:pPr>
            <a:endParaRPr lang="en-US"/>
          </a:p>
        </c:txPr>
        <c:crossAx val="467533816"/>
        <c:crosses val="autoZero"/>
        <c:auto val="1"/>
        <c:lblAlgn val="ctr"/>
        <c:lblOffset val="100"/>
        <c:noMultiLvlLbl val="0"/>
      </c:catAx>
      <c:valAx>
        <c:axId val="46753381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67521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alpha val="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6021545388246439"/>
          <c:y val="0.86780684964667476"/>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Louisiana Veteran Suicides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3F41-466E-A1BE-5AE5216D5D80}"/>
              </c:ext>
            </c:extLst>
          </c:dPt>
          <c:dPt>
            <c:idx val="1"/>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F41-466E-A1BE-5AE5216D5D8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2"/>
                <c:pt idx="0">
                  <c:v>81.8</c:v>
                </c:pt>
                <c:pt idx="1">
                  <c:v>18.2</c:v>
                </c:pt>
              </c:numCache>
            </c:numRef>
          </c:val>
          <c:extLst>
            <c:ext xmlns:c15="http://schemas.microsoft.com/office/drawing/2012/chart" uri="{02D57815-91ED-43cb-92C2-25804820EDAC}">
              <c15:filteredCategoryTitle>
                <c15:cat>
                  <c:multiLvlStrRef>
                    <c:extLst>
                      <c:ext uri="{02D57815-91ED-43cb-92C2-25804820EDAC}">
                        <c15:formulaRef>
                          <c15:sqref>Sheet1!$A$2:$A$5</c15:sqref>
                        </c15:formulaRef>
                      </c:ext>
                    </c:extLst>
                  </c:multiLvlStrRef>
                </c15:cat>
              </c15:filteredCategoryTitle>
            </c:ext>
            <c:ext xmlns:c16="http://schemas.microsoft.com/office/drawing/2014/chart" uri="{C3380CC4-5D6E-409C-BE32-E72D297353CC}">
              <c16:uniqueId val="{00000000-3F41-466E-A1BE-5AE5216D5D8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National Suicides </a:t>
            </a:r>
          </a:p>
          <a:p>
            <a:pPr>
              <a:defRPr/>
            </a:pPr>
            <a:r>
              <a:rPr lang="en-US" dirty="0"/>
              <a:t>(ages 18+)</a:t>
            </a:r>
          </a:p>
        </c:rich>
      </c:tx>
      <c:layout>
        <c:manualLayout>
          <c:xMode val="edge"/>
          <c:yMode val="edge"/>
          <c:x val="0.16594700144349547"/>
          <c:y val="0.86881785175312998"/>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National Suicides (ages 18+)</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17F-8346-9FDA-3034679D939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17F-8346-9FDA-3034679D939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17F-8346-9FDA-3034679D939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17F-8346-9FDA-3034679D9392}"/>
              </c:ext>
            </c:extLst>
          </c:dPt>
          <c:dPt>
            <c:idx val="4"/>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257E-4163-9195-B579FBE7318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Sheet1!$B$2:$B$6</c:f>
              <c:numCache>
                <c:formatCode>General</c:formatCode>
                <c:ptCount val="5"/>
                <c:pt idx="0">
                  <c:v>50.8</c:v>
                </c:pt>
                <c:pt idx="1">
                  <c:v>27.9</c:v>
                </c:pt>
                <c:pt idx="2">
                  <c:v>13.1</c:v>
                </c:pt>
                <c:pt idx="3">
                  <c:v>8.1999999999999993</c:v>
                </c:pt>
              </c:numCache>
            </c:numRef>
          </c:val>
          <c:extLst>
            <c:ext xmlns:c15="http://schemas.microsoft.com/office/drawing/2012/chart" uri="{02D57815-91ED-43cb-92C2-25804820EDAC}">
              <c15:filteredCategoryTitle>
                <c15:cat>
                  <c:multiLvlStrRef>
                    <c:extLst>
                      <c:ext uri="{02D57815-91ED-43cb-92C2-25804820EDAC}">
                        <c15:formulaRef>
                          <c15:sqref>Sheet1!$A$2:$A$6</c15:sqref>
                        </c15:formulaRef>
                      </c:ext>
                    </c:extLst>
                  </c:multiLvlStrRef>
                </c15:cat>
              </c15:filteredCategoryTitle>
            </c:ext>
            <c:ext xmlns:c16="http://schemas.microsoft.com/office/drawing/2014/chart" uri="{C3380CC4-5D6E-409C-BE32-E72D297353CC}">
              <c16:uniqueId val="{00000000-257E-4163-9195-B579FBE7318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496620418188777"/>
          <c:y val="0.65483561281448555"/>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Louisiana Total Suicides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ACF-CC4C-BE5F-FF32B8F5DD9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ACF-CC4C-BE5F-FF32B8F5DD9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ACF-CC4C-BE5F-FF32B8F5DD9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ACF-CC4C-BE5F-FF32B8F5DD9E}"/>
              </c:ext>
            </c:extLst>
          </c:dPt>
          <c:dPt>
            <c:idx val="4"/>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C0EC-4887-8A75-1D3E81C999D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Firearms</c:v>
                </c:pt>
                <c:pt idx="1">
                  <c:v>Suffocation</c:v>
                </c:pt>
                <c:pt idx="2">
                  <c:v>Poisoning</c:v>
                </c:pt>
                <c:pt idx="3">
                  <c:v>Other Suicide</c:v>
                </c:pt>
                <c:pt idx="4">
                  <c:v>Other and Low-Count Methods</c:v>
                </c:pt>
              </c:strCache>
            </c:strRef>
          </c:cat>
          <c:val>
            <c:numRef>
              <c:f>Sheet1!$B$2:$B$6</c:f>
              <c:numCache>
                <c:formatCode>General</c:formatCode>
                <c:ptCount val="5"/>
                <c:pt idx="0">
                  <c:v>63.9</c:v>
                </c:pt>
                <c:pt idx="1">
                  <c:v>21.9</c:v>
                </c:pt>
                <c:pt idx="2">
                  <c:v>9.3000000000000007</c:v>
                </c:pt>
                <c:pt idx="3">
                  <c:v>4.9000000000000004</c:v>
                </c:pt>
              </c:numCache>
            </c:numRef>
          </c:val>
          <c:extLst>
            <c:ext xmlns:c16="http://schemas.microsoft.com/office/drawing/2014/chart" uri="{C3380CC4-5D6E-409C-BE32-E72D297353CC}">
              <c16:uniqueId val="{00000000-C0EC-4887-8A75-1D3E81C999D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manualLayout>
          <c:xMode val="edge"/>
          <c:yMode val="edge"/>
          <c:x val="0"/>
          <c:y val="0.80273242505922715"/>
          <c:w val="1"/>
          <c:h val="0.197267574277608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C34F1-B9CB-4E0D-AFF8-7CEC8EE499FA}" type="datetimeFigureOut">
              <a:rPr lang="en-US" smtClean="0"/>
              <a:pPr/>
              <a:t>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D6C73-D5FF-42F5-9C95-FFE61F02C4D1}" type="slidenum">
              <a:rPr lang="en-US" smtClean="0"/>
              <a:pPr/>
              <a:t>‹#›</a:t>
            </a:fld>
            <a:endParaRPr lang="en-US"/>
          </a:p>
        </p:txBody>
      </p:sp>
    </p:spTree>
    <p:extLst>
      <p:ext uri="{BB962C8B-B14F-4D97-AF65-F5344CB8AC3E}">
        <p14:creationId xmlns:p14="http://schemas.microsoft.com/office/powerpoint/2010/main" val="327314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am04.safelinks.protection.outlook.com/?url=https%3A%2F%2Fwww.mentalhealth.va.gov%2Fsuicide_prevention%2Fdata.asp&amp;data=04%7C01%7Cjpowe66%40lsu.edu%7C9bb39590847942b201b908d979297157%7C2d4dad3f50ae47d983a09ae2b1f466f8%7C0%7C0%7C637674041462483575%7CUnknown%7CTWFpbGZsb3d8eyJWIjoiMC4wLjAwMDAiLCJQIjoiV2luMzIiLCJBTiI6Ik1haWwiLCJXVCI6Mn0%3D%7C1000&amp;sdata=PItUD0GeBXjXI8RHeL9ujOuh4M9xNoCr9qOV0e8OsBg%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am04.safelinks.protection.outlook.com/?url=https%3A%2F%2Fwww.mentalhealth.va.gov%2Fsuicide_prevention%2Fdata.asp&amp;data=04%7C01%7Cjpowe66%40lsu.edu%7C9bb39590847942b201b908d979297157%7C2d4dad3f50ae47d983a09ae2b1f466f8%7C0%7C0%7C637674041462483575%7CUnknown%7CTWFpbGZsb3d8eyJWIjoiMC4wLjAwMDAiLCJQIjoiV2luMzIiLCJBTiI6Ik1haWwiLCJXVCI6Mn0%3D%7C1000&amp;sdata=PItUD0GeBXjXI8RHeL9ujOuh4M9xNoCr9qOV0e8OsBg%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D6C73-D5FF-42F5-9C95-FFE61F02C4D1}" type="slidenum">
              <a:rPr lang="en-US" smtClean="0"/>
              <a:pPr/>
              <a:t>2</a:t>
            </a:fld>
            <a:endParaRPr lang="en-US"/>
          </a:p>
        </p:txBody>
      </p:sp>
    </p:spTree>
    <p:extLst>
      <p:ext uri="{BB962C8B-B14F-4D97-AF65-F5344CB8AC3E}">
        <p14:creationId xmlns:p14="http://schemas.microsoft.com/office/powerpoint/2010/main" val="2718973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Firearms and jumps from a very great height are the deadliest methods of suicide. Many</a:t>
            </a:r>
            <a:r>
              <a:rPr lang="en-US" baseline="0" dirty="0"/>
              <a:t> methods have low lethality. Firearms and jumps from a very great height have something else in common: once you start the attempt, you can’t stop it. Nearly every other method allows a window of opportunity to change your mind mid-attempt or to be rescued.  (Lots of people who attempt suicide change their minds mid-attempt.) </a:t>
            </a:r>
          </a:p>
          <a:p>
            <a:endParaRPr lang="en-US" baseline="0" dirty="0"/>
          </a:p>
          <a:p>
            <a:r>
              <a:rPr lang="en-US" baseline="0" dirty="0"/>
              <a:t>The 90% figure comes from Owens, </a:t>
            </a:r>
            <a:r>
              <a:rPr lang="en-US" baseline="0" dirty="0" err="1"/>
              <a:t>Horrocks</a:t>
            </a:r>
            <a:r>
              <a:rPr lang="en-US" baseline="0" dirty="0"/>
              <a:t> and House’s 2002 meta-analysis of over 90 studies of repetition of self-harm. These studies followed people over time who had harmed themselves to see what proportion attempted another time and what proportion actually killed themselves. The proportion who eventually killed themselves ranged from 5-11% in the studies that followed people multiple years. One study looked only at people who had thrown themselves in front of a train, and even in that study 90% did not go on to later kill themselves.</a:t>
            </a:r>
            <a:endParaRPr lang="en-US" dirty="0"/>
          </a:p>
        </p:txBody>
      </p:sp>
      <p:sp>
        <p:nvSpPr>
          <p:cNvPr id="4" name="Slide Number Placeholder 3"/>
          <p:cNvSpPr>
            <a:spLocks noGrp="1"/>
          </p:cNvSpPr>
          <p:nvPr>
            <p:ph type="sldNum" sz="quarter" idx="10"/>
          </p:nvPr>
        </p:nvSpPr>
        <p:spPr/>
        <p:txBody>
          <a:bodyPr/>
          <a:lstStyle/>
          <a:p>
            <a:fld id="{443D6C73-D5FF-42F5-9C95-FFE61F02C4D1}" type="slidenum">
              <a:rPr lang="en-US" smtClean="0"/>
              <a:pPr/>
              <a:t>11</a:t>
            </a:fld>
            <a:endParaRPr lang="en-US"/>
          </a:p>
        </p:txBody>
      </p:sp>
    </p:spTree>
    <p:extLst>
      <p:ext uri="{BB962C8B-B14F-4D97-AF65-F5344CB8AC3E}">
        <p14:creationId xmlns:p14="http://schemas.microsoft.com/office/powerpoint/2010/main" val="2718973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endParaRPr lang="en-US" b="0" dirty="0"/>
          </a:p>
        </p:txBody>
      </p:sp>
      <p:sp>
        <p:nvSpPr>
          <p:cNvPr id="4" name="Slide Number Placeholder 3"/>
          <p:cNvSpPr>
            <a:spLocks noGrp="1"/>
          </p:cNvSpPr>
          <p:nvPr>
            <p:ph type="sldNum" sz="quarter" idx="10"/>
          </p:nvPr>
        </p:nvSpPr>
        <p:spPr/>
        <p:txBody>
          <a:bodyPr/>
          <a:lstStyle/>
          <a:p>
            <a:fld id="{443D6C73-D5FF-42F5-9C95-FFE61F02C4D1}" type="slidenum">
              <a:rPr lang="en-US" smtClean="0"/>
              <a:pPr/>
              <a:t>12</a:t>
            </a:fld>
            <a:endParaRPr lang="en-US"/>
          </a:p>
        </p:txBody>
      </p:sp>
    </p:spTree>
    <p:extLst>
      <p:ext uri="{BB962C8B-B14F-4D97-AF65-F5344CB8AC3E}">
        <p14:creationId xmlns:p14="http://schemas.microsoft.com/office/powerpoint/2010/main" val="2718973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D6C73-D5FF-42F5-9C95-FFE61F02C4D1}" type="slidenum">
              <a:rPr lang="en-US" smtClean="0"/>
              <a:pPr/>
              <a:t>13</a:t>
            </a:fld>
            <a:endParaRPr lang="en-US"/>
          </a:p>
        </p:txBody>
      </p:sp>
    </p:spTree>
    <p:extLst>
      <p:ext uri="{BB962C8B-B14F-4D97-AF65-F5344CB8AC3E}">
        <p14:creationId xmlns:p14="http://schemas.microsoft.com/office/powerpoint/2010/main" val="2718973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D6C73-D5FF-42F5-9C95-FFE61F02C4D1}" type="slidenum">
              <a:rPr lang="en-US" smtClean="0"/>
              <a:pPr/>
              <a:t>14</a:t>
            </a:fld>
            <a:endParaRPr lang="en-US"/>
          </a:p>
        </p:txBody>
      </p:sp>
    </p:spTree>
    <p:extLst>
      <p:ext uri="{BB962C8B-B14F-4D97-AF65-F5344CB8AC3E}">
        <p14:creationId xmlns:p14="http://schemas.microsoft.com/office/powerpoint/2010/main" val="271897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D6C73-D5FF-42F5-9C95-FFE61F02C4D1}" type="slidenum">
              <a:rPr lang="en-US" smtClean="0"/>
              <a:pPr/>
              <a:t>15</a:t>
            </a:fld>
            <a:endParaRPr lang="en-US"/>
          </a:p>
        </p:txBody>
      </p:sp>
    </p:spTree>
    <p:extLst>
      <p:ext uri="{BB962C8B-B14F-4D97-AF65-F5344CB8AC3E}">
        <p14:creationId xmlns:p14="http://schemas.microsoft.com/office/powerpoint/2010/main" val="212490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D6C73-D5FF-42F5-9C95-FFE61F02C4D1}" type="slidenum">
              <a:rPr lang="en-US" smtClean="0"/>
              <a:pPr/>
              <a:t>16</a:t>
            </a:fld>
            <a:endParaRPr lang="en-US"/>
          </a:p>
        </p:txBody>
      </p:sp>
    </p:spTree>
    <p:extLst>
      <p:ext uri="{BB962C8B-B14F-4D97-AF65-F5344CB8AC3E}">
        <p14:creationId xmlns:p14="http://schemas.microsoft.com/office/powerpoint/2010/main" val="813492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D6C73-D5FF-42F5-9C95-FFE61F02C4D1}" type="slidenum">
              <a:rPr lang="en-US" smtClean="0"/>
              <a:pPr/>
              <a:t>17</a:t>
            </a:fld>
            <a:endParaRPr lang="en-US"/>
          </a:p>
        </p:txBody>
      </p:sp>
    </p:spTree>
    <p:extLst>
      <p:ext uri="{BB962C8B-B14F-4D97-AF65-F5344CB8AC3E}">
        <p14:creationId xmlns:p14="http://schemas.microsoft.com/office/powerpoint/2010/main" val="271897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real story, as such the names have been changed to protect the privacy of the individuals involved. Please feel free to update with your own personal story, if desired.  </a:t>
            </a:r>
          </a:p>
          <a:p>
            <a:endParaRPr lang="en-US" dirty="0"/>
          </a:p>
        </p:txBody>
      </p:sp>
      <p:sp>
        <p:nvSpPr>
          <p:cNvPr id="4" name="Slide Number Placeholder 3"/>
          <p:cNvSpPr>
            <a:spLocks noGrp="1"/>
          </p:cNvSpPr>
          <p:nvPr>
            <p:ph type="sldNum" sz="quarter" idx="5"/>
          </p:nvPr>
        </p:nvSpPr>
        <p:spPr/>
        <p:txBody>
          <a:bodyPr/>
          <a:lstStyle/>
          <a:p>
            <a:fld id="{443D6C73-D5FF-42F5-9C95-FFE61F02C4D1}" type="slidenum">
              <a:rPr lang="en-US" smtClean="0"/>
              <a:pPr/>
              <a:t>18</a:t>
            </a:fld>
            <a:endParaRPr lang="en-US"/>
          </a:p>
        </p:txBody>
      </p:sp>
    </p:spTree>
    <p:extLst>
      <p:ext uri="{BB962C8B-B14F-4D97-AF65-F5344CB8AC3E}">
        <p14:creationId xmlns:p14="http://schemas.microsoft.com/office/powerpoint/2010/main" val="2875421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D6C73-D5FF-42F5-9C95-FFE61F02C4D1}" type="slidenum">
              <a:rPr lang="en-US" smtClean="0"/>
              <a:pPr/>
              <a:t>19</a:t>
            </a:fld>
            <a:endParaRPr lang="en-US"/>
          </a:p>
        </p:txBody>
      </p:sp>
    </p:spTree>
    <p:extLst>
      <p:ext uri="{BB962C8B-B14F-4D97-AF65-F5344CB8AC3E}">
        <p14:creationId xmlns:p14="http://schemas.microsoft.com/office/powerpoint/2010/main" val="3200076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D6C73-D5FF-42F5-9C95-FFE61F02C4D1}" type="slidenum">
              <a:rPr lang="en-US" smtClean="0"/>
              <a:pPr/>
              <a:t>20</a:t>
            </a:fld>
            <a:endParaRPr lang="en-US"/>
          </a:p>
        </p:txBody>
      </p:sp>
    </p:spTree>
    <p:extLst>
      <p:ext uri="{BB962C8B-B14F-4D97-AF65-F5344CB8AC3E}">
        <p14:creationId xmlns:p14="http://schemas.microsoft.com/office/powerpoint/2010/main" val="273237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pPr algn="r" eaLnBrk="0" hangingPunct="0"/>
              <a:t>3</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dirty="0">
                <a:latin typeface="Times" pitchFamily="18" charset="0"/>
                <a:ea typeface="ＭＳ Ｐゴシック"/>
              </a:rPr>
              <a:t>You can customize</a:t>
            </a:r>
            <a:r>
              <a:rPr lang="en-US" baseline="0" dirty="0">
                <a:latin typeface="Times" pitchFamily="18" charset="0"/>
                <a:ea typeface="ＭＳ Ｐゴシック"/>
              </a:rPr>
              <a:t> this graph to your particular state by going to the CDC WONDER website http://wonder.cdc.gov/  and choosing the “Compressed Mortality” data and selecting your state. Follow these steps:</a:t>
            </a:r>
          </a:p>
          <a:p>
            <a:pPr eaLnBrk="1" hangingPunct="1"/>
            <a:r>
              <a:rPr lang="en-US" baseline="0" dirty="0">
                <a:latin typeface="Times" pitchFamily="18" charset="0"/>
                <a:ea typeface="ＭＳ Ｐゴシック"/>
              </a:rPr>
              <a:t>At “1. Organize table layout” select Group Results by “Injury Intent” and, in the next box, “Year”</a:t>
            </a:r>
          </a:p>
          <a:p>
            <a:pPr eaLnBrk="1" hangingPunct="1"/>
            <a:r>
              <a:rPr lang="en-US" baseline="0" dirty="0">
                <a:latin typeface="Times" pitchFamily="18" charset="0"/>
                <a:ea typeface="ＭＳ Ｐゴシック"/>
              </a:rPr>
              <a:t>At “2. Select location” highlight your state.</a:t>
            </a:r>
          </a:p>
          <a:p>
            <a:pPr eaLnBrk="1" hangingPunct="1"/>
            <a:r>
              <a:rPr lang="en-US" baseline="0" dirty="0">
                <a:latin typeface="Times" pitchFamily="18" charset="0"/>
                <a:ea typeface="ＭＳ Ｐゴシック"/>
              </a:rPr>
              <a:t>At “3. Select years and demographics” select 2000-the most recent available.</a:t>
            </a:r>
          </a:p>
          <a:p>
            <a:pPr eaLnBrk="1" hangingPunct="1"/>
            <a:r>
              <a:rPr lang="en-US" baseline="0" dirty="0">
                <a:latin typeface="Times" pitchFamily="18" charset="0"/>
                <a:ea typeface="ＭＳ Ｐゴシック"/>
              </a:rPr>
              <a:t>At “4. Select cause of death” press the radio button that switches the display options to “Injury Intent and Mechanism.” (see details on previous slide)  At Injury Intent select “Homicide” and hold down the Control key and select “Suicide” so that both are highlighted.</a:t>
            </a:r>
          </a:p>
          <a:p>
            <a:pPr eaLnBrk="1" hangingPunct="1"/>
            <a:r>
              <a:rPr lang="en-US" baseline="0" dirty="0">
                <a:latin typeface="Times" pitchFamily="18" charset="0"/>
                <a:ea typeface="ＭＳ Ｐゴシック"/>
              </a:rPr>
              <a:t>Under Injury Mechanism, select “All.”</a:t>
            </a:r>
          </a:p>
          <a:p>
            <a:pPr eaLnBrk="1" hangingPunct="1"/>
            <a:r>
              <a:rPr lang="en-US" baseline="0" dirty="0">
                <a:latin typeface="Times" pitchFamily="18" charset="0"/>
                <a:ea typeface="ＭＳ Ｐゴシック"/>
              </a:rPr>
              <a:t>Now hit send.</a:t>
            </a:r>
          </a:p>
          <a:p>
            <a:pPr eaLnBrk="1" hangingPunct="1"/>
            <a:r>
              <a:rPr lang="en-US" baseline="0" dirty="0">
                <a:latin typeface="Times" pitchFamily="18" charset="0"/>
                <a:ea typeface="ＭＳ Ｐゴシック"/>
              </a:rPr>
              <a:t>You should have the number of homicides and suicides for your state. Once you have the numbers, right click on the graph above and select “Edit data” and replace the US numbers with your state’s numbers. The graph should update automatically. Don’t forget to change the heading from “U.S.” to your state and make the relevant change to the note at the bottom. Contact Cathy Barber if you need help: 617-432-1143.</a:t>
            </a:r>
            <a:endParaRPr lang="en-US" dirty="0">
              <a:latin typeface="Times" pitchFamily="18" charset="0"/>
              <a:ea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Photo courtesy</a:t>
            </a:r>
            <a:r>
              <a:rPr lang="en-US" baseline="0" dirty="0"/>
              <a:t> of Lukas </a:t>
            </a:r>
            <a:r>
              <a:rPr lang="en-US" baseline="0" dirty="0" err="1"/>
              <a:t>Budimaier</a:t>
            </a:r>
            <a:r>
              <a:rPr lang="en-US" baseline="0" dirty="0"/>
              <a:t>, </a:t>
            </a:r>
            <a:r>
              <a:rPr lang="en-US" baseline="0" dirty="0" err="1"/>
              <a:t>Unsplash</a:t>
            </a:r>
            <a:r>
              <a:rPr lang="en-US" baseline="0" dirty="0"/>
              <a:t> </a:t>
            </a:r>
          </a:p>
          <a:p>
            <a:r>
              <a:rPr lang="en-US" baseline="0" dirty="0"/>
              <a:t>Thanks to instructor Tom Brown for the wording of the third bullet on this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5F5860F-08FC-6740-8C3D-5D4856757E60}" type="slidenum">
              <a:rPr lang="en-US" smtClean="0"/>
              <a:t>21</a:t>
            </a:fld>
            <a:endParaRPr lang="en-US"/>
          </a:p>
        </p:txBody>
      </p:sp>
    </p:spTree>
    <p:extLst>
      <p:ext uri="{BB962C8B-B14F-4D97-AF65-F5344CB8AC3E}">
        <p14:creationId xmlns:p14="http://schemas.microsoft.com/office/powerpoint/2010/main" val="2032362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3D6C73-D5FF-42F5-9C95-FFE61F02C4D1}" type="slidenum">
              <a:rPr lang="en-US" smtClean="0"/>
              <a:pPr/>
              <a:t>22</a:t>
            </a:fld>
            <a:endParaRPr lang="en-US"/>
          </a:p>
        </p:txBody>
      </p:sp>
    </p:spTree>
    <p:extLst>
      <p:ext uri="{BB962C8B-B14F-4D97-AF65-F5344CB8AC3E}">
        <p14:creationId xmlns:p14="http://schemas.microsoft.com/office/powerpoint/2010/main" val="271897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r>
              <a:rPr lang="en-US" dirty="0">
                <a:latin typeface="Times" pitchFamily="18" charset="0"/>
                <a:ea typeface="ＭＳ Ｐゴシック"/>
              </a:rPr>
              <a:t>You can customize</a:t>
            </a:r>
            <a:r>
              <a:rPr lang="en-US" baseline="0" dirty="0">
                <a:latin typeface="Times" pitchFamily="18" charset="0"/>
                <a:ea typeface="ＭＳ Ｐゴシック"/>
              </a:rPr>
              <a:t> this graph and the next one to your particular state’s data by going to the CDC WONDER website http://wonder.cdc.gov/  and choosing the “Compressed Mortality” data and selecting your state. Follow these steps:</a:t>
            </a:r>
          </a:p>
          <a:p>
            <a:pPr eaLnBrk="1" hangingPunct="1"/>
            <a:r>
              <a:rPr lang="en-US" baseline="0" dirty="0">
                <a:latin typeface="Times" pitchFamily="18" charset="0"/>
                <a:ea typeface="ＭＳ Ｐゴシック"/>
              </a:rPr>
              <a:t>At “1. Organize table layout” select Group Results by “Injury Intent”</a:t>
            </a:r>
          </a:p>
          <a:p>
            <a:pPr eaLnBrk="1" hangingPunct="1"/>
            <a:r>
              <a:rPr lang="en-US" baseline="0" dirty="0">
                <a:latin typeface="Times" pitchFamily="18" charset="0"/>
                <a:ea typeface="ＭＳ Ｐゴシック"/>
              </a:rPr>
              <a:t>At “2. Select location” highlight your state.</a:t>
            </a:r>
          </a:p>
          <a:p>
            <a:pPr eaLnBrk="1" hangingPunct="1"/>
            <a:r>
              <a:rPr lang="en-US" baseline="0" dirty="0">
                <a:latin typeface="Times" pitchFamily="18" charset="0"/>
                <a:ea typeface="ＭＳ Ｐゴシック"/>
              </a:rPr>
              <a:t>At “3. Select years and demographics” select the five most recent years.</a:t>
            </a:r>
          </a:p>
          <a:p>
            <a:pPr eaLnBrk="1" hangingPunct="1"/>
            <a:r>
              <a:rPr lang="en-US" baseline="0" dirty="0">
                <a:latin typeface="Times" pitchFamily="18" charset="0"/>
                <a:ea typeface="ＭＳ Ｐゴシック"/>
              </a:rPr>
              <a:t>At “4. Select cause of death” press the radio button that switches the display options to “Injury Intent and Mechanism.” You don’t want it to be in the mode that requires you to select ICD-10 codes. Make sure you hit the radio button and not the blue words (they only connect to a definition).</a:t>
            </a:r>
          </a:p>
          <a:p>
            <a:pPr eaLnBrk="1" hangingPunct="1"/>
            <a:r>
              <a:rPr lang="en-US" baseline="0" dirty="0">
                <a:latin typeface="Times" pitchFamily="18" charset="0"/>
                <a:ea typeface="ＭＳ Ｐゴシック"/>
              </a:rPr>
              <a:t>Once you do that, the options will switch to Injury Intent on the left of the screen and Injury Mechanism on the right. Leave Injury Intent at “All.” </a:t>
            </a:r>
          </a:p>
          <a:p>
            <a:pPr eaLnBrk="1" hangingPunct="1"/>
            <a:r>
              <a:rPr lang="en-US" baseline="0" dirty="0">
                <a:latin typeface="Times" pitchFamily="18" charset="0"/>
                <a:ea typeface="ＭＳ Ｐゴシック"/>
              </a:rPr>
              <a:t>Under Injury Mechanism, select “Firearm.”</a:t>
            </a:r>
          </a:p>
          <a:p>
            <a:pPr eaLnBrk="1" hangingPunct="1"/>
            <a:r>
              <a:rPr lang="en-US" baseline="0" dirty="0">
                <a:latin typeface="Times" pitchFamily="18" charset="0"/>
                <a:ea typeface="ＭＳ Ｐゴシック"/>
              </a:rPr>
              <a:t>Now hit send.</a:t>
            </a:r>
          </a:p>
          <a:p>
            <a:pPr eaLnBrk="1" hangingPunct="1"/>
            <a:r>
              <a:rPr lang="en-US" baseline="0" dirty="0">
                <a:latin typeface="Times" pitchFamily="18" charset="0"/>
                <a:ea typeface="ＭＳ Ｐゴシック"/>
              </a:rPr>
              <a:t>You should have the number of suicides, homicides, legal interventions, unintentional deaths, and undetermined deaths by firearms for your state. CDC WONDER won’t show results if there are fewer than 5 for a given category. That could be the case for undetermined or unintentional, as there are so few of these. If that happens, one option is to combine those two categories. Go back to “1. Organize table layout” and choose “State” for Group output results by. Then under 4. Select Cause of Death, hit “unintentional” and while holding down the Control key also hit “undetermined” and hit “Send.” If that still results in fewer than 5 cases, you can simply indicate “fewer than 5” on the slide. If there are too few legal intervention firearm deaths to show, you can do the same procedure to combine homicide and legal interventions by selecting those two intent types at the same time and hitting “send.” </a:t>
            </a:r>
          </a:p>
          <a:p>
            <a:pPr eaLnBrk="1" hangingPunct="1"/>
            <a:r>
              <a:rPr lang="en-US" baseline="0" dirty="0">
                <a:latin typeface="Times" pitchFamily="18" charset="0"/>
                <a:ea typeface="ＭＳ Ｐゴシック"/>
              </a:rPr>
              <a:t>Once you have the numbers, right click on the graph above and select “Edit data” and replace the US numbers with your state’s numbers. The graph should update automatically. Don’t forget to change the heading from “U.S.” to your state. Contact Cathy Barber if you need help: 617-432-1143.</a:t>
            </a:r>
          </a:p>
          <a:p>
            <a:pPr eaLnBrk="1" hangingPunct="1"/>
            <a:r>
              <a:rPr lang="en-US" baseline="0" dirty="0">
                <a:latin typeface="Times" pitchFamily="18" charset="0"/>
                <a:ea typeface="ＭＳ Ｐゴシック"/>
              </a:rPr>
              <a:t> </a:t>
            </a:r>
          </a:p>
        </p:txBody>
      </p:sp>
      <p:sp>
        <p:nvSpPr>
          <p:cNvPr id="4" name="Slide Number Placeholder 3"/>
          <p:cNvSpPr>
            <a:spLocks noGrp="1"/>
          </p:cNvSpPr>
          <p:nvPr>
            <p:ph type="sldNum" sz="quarter" idx="10"/>
          </p:nvPr>
        </p:nvSpPr>
        <p:spPr/>
        <p:txBody>
          <a:bodyPr/>
          <a:lstStyle/>
          <a:p>
            <a:fld id="{443D6C73-D5FF-42F5-9C95-FFE61F02C4D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D6C73-D5FF-42F5-9C95-FFE61F02C4D1}" type="slidenum">
              <a:rPr lang="en-US" smtClean="0"/>
              <a:pPr/>
              <a:t>5</a:t>
            </a:fld>
            <a:endParaRPr lang="en-US"/>
          </a:p>
        </p:txBody>
      </p:sp>
    </p:spTree>
    <p:extLst>
      <p:ext uri="{BB962C8B-B14F-4D97-AF65-F5344CB8AC3E}">
        <p14:creationId xmlns:p14="http://schemas.microsoft.com/office/powerpoint/2010/main" val="1123042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edit this slide as updated data and information becomes available. You can visit </a:t>
            </a:r>
            <a:r>
              <a:rPr lang="en-US" u="none" dirty="0">
                <a:solidFill>
                  <a:schemeClr val="tx1"/>
                </a:solidFill>
                <a:hlinkClick r:id="rId3" tooltip="Original URL: https://www.mentalhealth.va.gov/suicide_prevention/data.asp. Click or tap if you trust this link.">
                  <a:extLst>
                    <a:ext uri="{A12FA001-AC4F-418D-AE19-62706E023703}">
                      <ahyp:hlinkClr xmlns:ahyp="http://schemas.microsoft.com/office/drawing/2018/hyperlinkcolor" val="tx"/>
                    </a:ext>
                  </a:extLst>
                </a:hlinkClick>
              </a:rPr>
              <a:t>Veteran Suicide Data and Reporting - Mental Health</a:t>
            </a:r>
            <a:r>
              <a:rPr lang="en-US" u="none" dirty="0">
                <a:solidFill>
                  <a:schemeClr val="tx1"/>
                </a:solidFill>
              </a:rPr>
              <a:t> at: (</a:t>
            </a:r>
            <a:r>
              <a:rPr lang="en-US" dirty="0"/>
              <a:t>https://www.mentalhealth.va.gov/suicide_prevention/data.asp) to find the updated state-level veteran suicide statistics. Scroll down to the tab that states, “View Individual State Data Sheets,” select the state desired and a new browser will open with the desired up to date information. </a:t>
            </a:r>
          </a:p>
          <a:p>
            <a:endParaRPr lang="en-US" dirty="0"/>
          </a:p>
          <a:p>
            <a:r>
              <a:rPr lang="en-US" dirty="0"/>
              <a:t>To edit this information in the chart, use the cursor and click on a singular bar on the graph and it should highlight the entire chart area. Then, right click the selected bar and select, “Edit Data in Excel.” This should open Microsoft Excel in a new window. In Excel, you can now enter the state’s name, and the specific numbers associated with you the state. Entering the data will automatically update the information in the power point slide. </a:t>
            </a:r>
          </a:p>
        </p:txBody>
      </p:sp>
      <p:sp>
        <p:nvSpPr>
          <p:cNvPr id="4" name="Slide Number Placeholder 3"/>
          <p:cNvSpPr>
            <a:spLocks noGrp="1"/>
          </p:cNvSpPr>
          <p:nvPr>
            <p:ph type="sldNum" sz="quarter" idx="5"/>
          </p:nvPr>
        </p:nvSpPr>
        <p:spPr/>
        <p:txBody>
          <a:bodyPr/>
          <a:lstStyle/>
          <a:p>
            <a:fld id="{443D6C73-D5FF-42F5-9C95-FFE61F02C4D1}" type="slidenum">
              <a:rPr lang="en-US" smtClean="0"/>
              <a:pPr/>
              <a:t>6</a:t>
            </a:fld>
            <a:endParaRPr lang="en-US"/>
          </a:p>
        </p:txBody>
      </p:sp>
    </p:spTree>
    <p:extLst>
      <p:ext uri="{BB962C8B-B14F-4D97-AF65-F5344CB8AC3E}">
        <p14:creationId xmlns:p14="http://schemas.microsoft.com/office/powerpoint/2010/main" val="11210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edit this slide as updated data and information becomes available. You can visit </a:t>
            </a:r>
            <a:r>
              <a:rPr lang="en-US" u="none" dirty="0">
                <a:solidFill>
                  <a:schemeClr val="tx1"/>
                </a:solidFill>
                <a:hlinkClick r:id="rId3" tooltip="Original URL: https://www.mentalhealth.va.gov/suicide_prevention/data.asp. Click or tap if you trust this link.">
                  <a:extLst>
                    <a:ext uri="{A12FA001-AC4F-418D-AE19-62706E023703}">
                      <ahyp:hlinkClr xmlns:ahyp="http://schemas.microsoft.com/office/drawing/2018/hyperlinkcolor" val="tx"/>
                    </a:ext>
                  </a:extLst>
                </a:hlinkClick>
              </a:rPr>
              <a:t>Veteran Suicide Data and Reporting - Mental Health</a:t>
            </a:r>
            <a:r>
              <a:rPr lang="en-US" u="none" dirty="0">
                <a:solidFill>
                  <a:schemeClr val="tx1"/>
                </a:solidFill>
              </a:rPr>
              <a:t> at: (</a:t>
            </a:r>
            <a:r>
              <a:rPr lang="en-US" dirty="0"/>
              <a:t>https://www.mentalhealth.va.gov/suicide_prevention/data.asp) to find the updated state-level veteran suicide statistics. Scroll down to the tab that states, “View Individual State Data Sheets,” select the state desired and a new browser will open with the desired up to date information. </a:t>
            </a:r>
          </a:p>
          <a:p>
            <a:endParaRPr lang="en-US" dirty="0"/>
          </a:p>
          <a:p>
            <a:r>
              <a:rPr lang="en-US" dirty="0"/>
              <a:t>To edit this information in the chart, use the cursor and click on the specific circle graph and it should highlight the chart area. Then, right click the selected bar and select, “Edit Data in Excel.” This should open Microsoft Excel in a new window. In Excel, you can now enter the state’s name, and the specific numbers associated with you the state. Entering the data will automatically update the information in the power point slide. </a:t>
            </a:r>
          </a:p>
          <a:p>
            <a:endParaRPr lang="en-US" dirty="0"/>
          </a:p>
        </p:txBody>
      </p:sp>
      <p:sp>
        <p:nvSpPr>
          <p:cNvPr id="4" name="Slide Number Placeholder 3"/>
          <p:cNvSpPr>
            <a:spLocks noGrp="1"/>
          </p:cNvSpPr>
          <p:nvPr>
            <p:ph type="sldNum" sz="quarter" idx="5"/>
          </p:nvPr>
        </p:nvSpPr>
        <p:spPr/>
        <p:txBody>
          <a:bodyPr/>
          <a:lstStyle/>
          <a:p>
            <a:fld id="{443D6C73-D5FF-42F5-9C95-FFE61F02C4D1}" type="slidenum">
              <a:rPr lang="en-US" smtClean="0"/>
              <a:pPr/>
              <a:t>7</a:t>
            </a:fld>
            <a:endParaRPr lang="en-US"/>
          </a:p>
        </p:txBody>
      </p:sp>
    </p:spTree>
    <p:extLst>
      <p:ext uri="{BB962C8B-B14F-4D97-AF65-F5344CB8AC3E}">
        <p14:creationId xmlns:p14="http://schemas.microsoft.com/office/powerpoint/2010/main" val="148241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43D6C73-D5FF-42F5-9C95-FFE61F02C4D1}" type="slidenum">
              <a:rPr lang="en-US" smtClean="0"/>
              <a:pPr/>
              <a:t>8</a:t>
            </a:fld>
            <a:endParaRPr lang="en-US"/>
          </a:p>
        </p:txBody>
      </p:sp>
    </p:spTree>
    <p:extLst>
      <p:ext uri="{BB962C8B-B14F-4D97-AF65-F5344CB8AC3E}">
        <p14:creationId xmlns:p14="http://schemas.microsoft.com/office/powerpoint/2010/main" val="2718973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D6C73-D5FF-42F5-9C95-FFE61F02C4D1}" type="slidenum">
              <a:rPr lang="en-US" smtClean="0"/>
              <a:pPr/>
              <a:t>9</a:t>
            </a:fld>
            <a:endParaRPr lang="en-US"/>
          </a:p>
        </p:txBody>
      </p:sp>
    </p:spTree>
    <p:extLst>
      <p:ext uri="{BB962C8B-B14F-4D97-AF65-F5344CB8AC3E}">
        <p14:creationId xmlns:p14="http://schemas.microsoft.com/office/powerpoint/2010/main" val="271897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48% finding was reported in this study: </a:t>
            </a:r>
            <a:r>
              <a:rPr lang="en-US" sz="1200" dirty="0" err="1">
                <a:latin typeface="Arial"/>
                <a:cs typeface="Arial"/>
              </a:rPr>
              <a:t>Deisenhammer</a:t>
            </a:r>
            <a:r>
              <a:rPr lang="en-US" sz="1200" dirty="0">
                <a:latin typeface="Arial"/>
                <a:cs typeface="Arial"/>
              </a:rPr>
              <a:t> et al. “</a:t>
            </a:r>
            <a:r>
              <a:rPr lang="en-US" b="0" dirty="0"/>
              <a:t>The duration of the suicidal process.”</a:t>
            </a:r>
            <a:r>
              <a:rPr lang="en-US" sz="1200" dirty="0">
                <a:latin typeface="Arial"/>
                <a:cs typeface="Arial"/>
              </a:rPr>
              <a:t> Journal of Clinical Psychiatry. 2009;</a:t>
            </a:r>
            <a:r>
              <a:rPr lang="en-US" sz="1200" i="1" dirty="0">
                <a:latin typeface="Arial"/>
                <a:cs typeface="Arial"/>
              </a:rPr>
              <a:t>70</a:t>
            </a:r>
            <a:r>
              <a:rPr lang="en-US" sz="1200" dirty="0">
                <a:latin typeface="Arial"/>
                <a:cs typeface="Arial"/>
              </a:rPr>
              <a:t>(1):19-24.  It</a:t>
            </a:r>
            <a:r>
              <a:rPr lang="en-US" sz="1200" baseline="0" dirty="0">
                <a:latin typeface="Arial"/>
                <a:cs typeface="Arial"/>
              </a:rPr>
              <a:t> was based on interviewing 82 people who had been admitted to a hospital for a suicide attempt. It doesn’t mean that the person had never thought of suicide before in their life. </a:t>
            </a:r>
            <a:endParaRPr lang="en-US" sz="1200" dirty="0">
              <a:latin typeface="Arial"/>
              <a:cs typeface="Arial"/>
            </a:endParaRPr>
          </a:p>
          <a:p>
            <a:endParaRPr lang="en-US" dirty="0"/>
          </a:p>
          <a:p>
            <a:r>
              <a:rPr lang="en-US" dirty="0"/>
              <a:t>While some suicides are deliberative and involve careful planning, many involve</a:t>
            </a:r>
            <a:r>
              <a:rPr lang="en-US" baseline="0" dirty="0"/>
              <a:t> little or no deliberation </a:t>
            </a:r>
            <a:r>
              <a:rPr lang="en-US" dirty="0"/>
              <a:t>and occur during a short-term crisis. Chronic, underlying risk factors such as substance abuse and depression are also often present, but the acute period of heightened risk for suicidal behavior is often only minutes, hours, or days</a:t>
            </a:r>
            <a:r>
              <a:rPr lang="en-US" baseline="0" dirty="0"/>
              <a:t> </a:t>
            </a:r>
            <a:r>
              <a:rPr lang="en-US" dirty="0"/>
              <a:t>long.</a:t>
            </a:r>
            <a:r>
              <a:rPr lang="en-US" baseline="0" dirty="0"/>
              <a:t> </a:t>
            </a:r>
            <a:endParaRPr lang="en-US" dirty="0"/>
          </a:p>
        </p:txBody>
      </p:sp>
      <p:sp>
        <p:nvSpPr>
          <p:cNvPr id="4" name="Slide Number Placeholder 3"/>
          <p:cNvSpPr>
            <a:spLocks noGrp="1"/>
          </p:cNvSpPr>
          <p:nvPr>
            <p:ph type="sldNum" sz="quarter" idx="10"/>
          </p:nvPr>
        </p:nvSpPr>
        <p:spPr/>
        <p:txBody>
          <a:bodyPr/>
          <a:lstStyle/>
          <a:p>
            <a:fld id="{443D6C73-D5FF-42F5-9C95-FFE61F02C4D1}" type="slidenum">
              <a:rPr lang="en-US" smtClean="0"/>
              <a:pPr/>
              <a:t>10</a:t>
            </a:fld>
            <a:endParaRPr lang="en-US"/>
          </a:p>
        </p:txBody>
      </p:sp>
    </p:spTree>
    <p:extLst>
      <p:ext uri="{BB962C8B-B14F-4D97-AF65-F5344CB8AC3E}">
        <p14:creationId xmlns:p14="http://schemas.microsoft.com/office/powerpoint/2010/main" val="271897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A2B0-1C01-40EF-A6A8-E2FD3DEF805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775E798-56A4-4B0C-9DC1-0A78ED8A590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C87316-892E-458A-9F84-F4C59A1C1944}"/>
              </a:ext>
            </a:extLst>
          </p:cNvPr>
          <p:cNvSpPr>
            <a:spLocks noGrp="1"/>
          </p:cNvSpPr>
          <p:nvPr>
            <p:ph type="dt" sz="half" idx="10"/>
          </p:nvPr>
        </p:nvSpPr>
        <p:spPr/>
        <p:txBody>
          <a:bodyPr/>
          <a:lstStyle/>
          <a:p>
            <a:fld id="{078EC194-D50F-4CC0-8C47-D3B95F8BAF66}" type="datetimeFigureOut">
              <a:rPr lang="en-US" smtClean="0"/>
              <a:pPr/>
              <a:t>2/4/2022</a:t>
            </a:fld>
            <a:endParaRPr lang="en-US"/>
          </a:p>
        </p:txBody>
      </p:sp>
      <p:sp>
        <p:nvSpPr>
          <p:cNvPr id="5" name="Footer Placeholder 4">
            <a:extLst>
              <a:ext uri="{FF2B5EF4-FFF2-40B4-BE49-F238E27FC236}">
                <a16:creationId xmlns:a16="http://schemas.microsoft.com/office/drawing/2014/main" id="{BD497605-8DEF-4009-B42D-02B4FCDF5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E3CC1-1551-426B-AFD6-F350523B92AF}"/>
              </a:ext>
            </a:extLst>
          </p:cNvPr>
          <p:cNvSpPr>
            <a:spLocks noGrp="1"/>
          </p:cNvSpPr>
          <p:nvPr>
            <p:ph type="sldNum" sz="quarter" idx="12"/>
          </p:nvPr>
        </p:nvSpPr>
        <p:spPr/>
        <p:txBody>
          <a:bodyPr/>
          <a:lstStyle/>
          <a:p>
            <a:fld id="{09EBA1E3-F1E4-438C-8BCB-EDCF18BEFB97}" type="slidenum">
              <a:rPr lang="en-US" smtClean="0"/>
              <a:pPr/>
              <a:t>‹#›</a:t>
            </a:fld>
            <a:endParaRPr lang="en-US"/>
          </a:p>
        </p:txBody>
      </p:sp>
    </p:spTree>
    <p:extLst>
      <p:ext uri="{BB962C8B-B14F-4D97-AF65-F5344CB8AC3E}">
        <p14:creationId xmlns:p14="http://schemas.microsoft.com/office/powerpoint/2010/main" val="265153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B820-7DFA-4870-8711-C1E61B646E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52D84-4EC9-45B9-93FB-1872531B49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E2457-F918-4D0C-8BAE-74B6B0403B8C}"/>
              </a:ext>
            </a:extLst>
          </p:cNvPr>
          <p:cNvSpPr>
            <a:spLocks noGrp="1"/>
          </p:cNvSpPr>
          <p:nvPr>
            <p:ph type="dt" sz="half" idx="10"/>
          </p:nvPr>
        </p:nvSpPr>
        <p:spPr/>
        <p:txBody>
          <a:bodyPr/>
          <a:lstStyle/>
          <a:p>
            <a:fld id="{078EC194-D50F-4CC0-8C47-D3B95F8BAF66}" type="datetimeFigureOut">
              <a:rPr lang="en-US" smtClean="0"/>
              <a:pPr/>
              <a:t>2/4/2022</a:t>
            </a:fld>
            <a:endParaRPr lang="en-US"/>
          </a:p>
        </p:txBody>
      </p:sp>
      <p:sp>
        <p:nvSpPr>
          <p:cNvPr id="5" name="Footer Placeholder 4">
            <a:extLst>
              <a:ext uri="{FF2B5EF4-FFF2-40B4-BE49-F238E27FC236}">
                <a16:creationId xmlns:a16="http://schemas.microsoft.com/office/drawing/2014/main" id="{41E24AAC-72AF-44E2-9123-617775C0E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90A3F-DDEA-4BB3-B105-A82D84F49543}"/>
              </a:ext>
            </a:extLst>
          </p:cNvPr>
          <p:cNvSpPr>
            <a:spLocks noGrp="1"/>
          </p:cNvSpPr>
          <p:nvPr>
            <p:ph type="sldNum" sz="quarter" idx="12"/>
          </p:nvPr>
        </p:nvSpPr>
        <p:spPr/>
        <p:txBody>
          <a:bodyPr/>
          <a:lstStyle/>
          <a:p>
            <a:fld id="{09EBA1E3-F1E4-438C-8BCB-EDCF18BEFB97}" type="slidenum">
              <a:rPr lang="en-US" smtClean="0"/>
              <a:pPr/>
              <a:t>‹#›</a:t>
            </a:fld>
            <a:endParaRPr lang="en-US"/>
          </a:p>
        </p:txBody>
      </p:sp>
    </p:spTree>
    <p:extLst>
      <p:ext uri="{BB962C8B-B14F-4D97-AF65-F5344CB8AC3E}">
        <p14:creationId xmlns:p14="http://schemas.microsoft.com/office/powerpoint/2010/main" val="351702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904C5-0BCE-4FAB-BFC3-4FB9AF7EF01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9FB56E-37FB-4537-A5C4-BCBDE0DBD15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A9E3-89EA-46C7-93C7-537FFB4780C6}"/>
              </a:ext>
            </a:extLst>
          </p:cNvPr>
          <p:cNvSpPr>
            <a:spLocks noGrp="1"/>
          </p:cNvSpPr>
          <p:nvPr>
            <p:ph type="dt" sz="half" idx="10"/>
          </p:nvPr>
        </p:nvSpPr>
        <p:spPr/>
        <p:txBody>
          <a:bodyPr/>
          <a:lstStyle/>
          <a:p>
            <a:fld id="{078EC194-D50F-4CC0-8C47-D3B95F8BAF66}" type="datetimeFigureOut">
              <a:rPr lang="en-US" smtClean="0"/>
              <a:pPr/>
              <a:t>2/4/2022</a:t>
            </a:fld>
            <a:endParaRPr lang="en-US"/>
          </a:p>
        </p:txBody>
      </p:sp>
      <p:sp>
        <p:nvSpPr>
          <p:cNvPr id="5" name="Footer Placeholder 4">
            <a:extLst>
              <a:ext uri="{FF2B5EF4-FFF2-40B4-BE49-F238E27FC236}">
                <a16:creationId xmlns:a16="http://schemas.microsoft.com/office/drawing/2014/main" id="{21D378C8-4593-4264-9626-B87849EB8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05AA1-EC08-47DE-9186-4D92F54DEC1A}"/>
              </a:ext>
            </a:extLst>
          </p:cNvPr>
          <p:cNvSpPr>
            <a:spLocks noGrp="1"/>
          </p:cNvSpPr>
          <p:nvPr>
            <p:ph type="sldNum" sz="quarter" idx="12"/>
          </p:nvPr>
        </p:nvSpPr>
        <p:spPr/>
        <p:txBody>
          <a:bodyPr/>
          <a:lstStyle/>
          <a:p>
            <a:fld id="{09EBA1E3-F1E4-438C-8BCB-EDCF18BEFB97}" type="slidenum">
              <a:rPr lang="en-US" smtClean="0"/>
              <a:pPr/>
              <a:t>‹#›</a:t>
            </a:fld>
            <a:endParaRPr lang="en-US"/>
          </a:p>
        </p:txBody>
      </p:sp>
    </p:spTree>
    <p:extLst>
      <p:ext uri="{BB962C8B-B14F-4D97-AF65-F5344CB8AC3E}">
        <p14:creationId xmlns:p14="http://schemas.microsoft.com/office/powerpoint/2010/main" val="313186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E900-7D04-4942-ADE2-A89BFE7CF8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54F4A-51B2-4262-9FBD-FEDC77861D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8F231-27AC-490A-8036-A2CA2B53614A}"/>
              </a:ext>
            </a:extLst>
          </p:cNvPr>
          <p:cNvSpPr>
            <a:spLocks noGrp="1"/>
          </p:cNvSpPr>
          <p:nvPr>
            <p:ph type="dt" sz="half" idx="10"/>
          </p:nvPr>
        </p:nvSpPr>
        <p:spPr/>
        <p:txBody>
          <a:bodyPr/>
          <a:lstStyle/>
          <a:p>
            <a:fld id="{078EC194-D50F-4CC0-8C47-D3B95F8BAF66}" type="datetimeFigureOut">
              <a:rPr lang="en-US" smtClean="0"/>
              <a:pPr/>
              <a:t>2/4/2022</a:t>
            </a:fld>
            <a:endParaRPr lang="en-US"/>
          </a:p>
        </p:txBody>
      </p:sp>
      <p:sp>
        <p:nvSpPr>
          <p:cNvPr id="5" name="Footer Placeholder 4">
            <a:extLst>
              <a:ext uri="{FF2B5EF4-FFF2-40B4-BE49-F238E27FC236}">
                <a16:creationId xmlns:a16="http://schemas.microsoft.com/office/drawing/2014/main" id="{2E49E0E4-4759-4A62-BC8A-6FF31B951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ACD74-4B1F-46FA-9655-6D00E2D0E86F}"/>
              </a:ext>
            </a:extLst>
          </p:cNvPr>
          <p:cNvSpPr>
            <a:spLocks noGrp="1"/>
          </p:cNvSpPr>
          <p:nvPr>
            <p:ph type="sldNum" sz="quarter" idx="12"/>
          </p:nvPr>
        </p:nvSpPr>
        <p:spPr/>
        <p:txBody>
          <a:bodyPr/>
          <a:lstStyle/>
          <a:p>
            <a:fld id="{09EBA1E3-F1E4-438C-8BCB-EDCF18BEFB97}" type="slidenum">
              <a:rPr lang="en-US" smtClean="0"/>
              <a:pPr/>
              <a:t>‹#›</a:t>
            </a:fld>
            <a:endParaRPr lang="en-US"/>
          </a:p>
        </p:txBody>
      </p:sp>
    </p:spTree>
    <p:extLst>
      <p:ext uri="{BB962C8B-B14F-4D97-AF65-F5344CB8AC3E}">
        <p14:creationId xmlns:p14="http://schemas.microsoft.com/office/powerpoint/2010/main" val="245447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00CA-F870-4AB9-8B3B-3F19944A6AA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D1D12D-4C48-42CD-8010-19C63617C81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9A20FD-CE64-4050-AE72-6FF7D1A8815E}"/>
              </a:ext>
            </a:extLst>
          </p:cNvPr>
          <p:cNvSpPr>
            <a:spLocks noGrp="1"/>
          </p:cNvSpPr>
          <p:nvPr>
            <p:ph type="dt" sz="half" idx="10"/>
          </p:nvPr>
        </p:nvSpPr>
        <p:spPr/>
        <p:txBody>
          <a:bodyPr/>
          <a:lstStyle/>
          <a:p>
            <a:fld id="{078EC194-D50F-4CC0-8C47-D3B95F8BAF66}" type="datetimeFigureOut">
              <a:rPr lang="en-US" smtClean="0"/>
              <a:pPr/>
              <a:t>2/4/2022</a:t>
            </a:fld>
            <a:endParaRPr lang="en-US"/>
          </a:p>
        </p:txBody>
      </p:sp>
      <p:sp>
        <p:nvSpPr>
          <p:cNvPr id="5" name="Footer Placeholder 4">
            <a:extLst>
              <a:ext uri="{FF2B5EF4-FFF2-40B4-BE49-F238E27FC236}">
                <a16:creationId xmlns:a16="http://schemas.microsoft.com/office/drawing/2014/main" id="{AA563977-9082-4078-9FD4-19D6F6547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75259-90A8-45A8-91F8-517206C7E257}"/>
              </a:ext>
            </a:extLst>
          </p:cNvPr>
          <p:cNvSpPr>
            <a:spLocks noGrp="1"/>
          </p:cNvSpPr>
          <p:nvPr>
            <p:ph type="sldNum" sz="quarter" idx="12"/>
          </p:nvPr>
        </p:nvSpPr>
        <p:spPr/>
        <p:txBody>
          <a:bodyPr/>
          <a:lstStyle/>
          <a:p>
            <a:fld id="{09EBA1E3-F1E4-438C-8BCB-EDCF18BEFB97}" type="slidenum">
              <a:rPr lang="en-US" smtClean="0"/>
              <a:pPr/>
              <a:t>‹#›</a:t>
            </a:fld>
            <a:endParaRPr lang="en-US"/>
          </a:p>
        </p:txBody>
      </p:sp>
    </p:spTree>
    <p:extLst>
      <p:ext uri="{BB962C8B-B14F-4D97-AF65-F5344CB8AC3E}">
        <p14:creationId xmlns:p14="http://schemas.microsoft.com/office/powerpoint/2010/main" val="158405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4E3B-F2CD-4868-BE8E-FC44D48C4D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537A4-BD8F-4051-BEBD-D8D23F24EDF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A33626-D618-4888-BE09-43B76388A30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443CB-453E-4796-BE3A-94F33ECC5A2D}"/>
              </a:ext>
            </a:extLst>
          </p:cNvPr>
          <p:cNvSpPr>
            <a:spLocks noGrp="1"/>
          </p:cNvSpPr>
          <p:nvPr>
            <p:ph type="dt" sz="half" idx="10"/>
          </p:nvPr>
        </p:nvSpPr>
        <p:spPr/>
        <p:txBody>
          <a:bodyPr/>
          <a:lstStyle/>
          <a:p>
            <a:fld id="{078EC194-D50F-4CC0-8C47-D3B95F8BAF66}" type="datetimeFigureOut">
              <a:rPr lang="en-US" smtClean="0"/>
              <a:pPr/>
              <a:t>2/4/2022</a:t>
            </a:fld>
            <a:endParaRPr lang="en-US"/>
          </a:p>
        </p:txBody>
      </p:sp>
      <p:sp>
        <p:nvSpPr>
          <p:cNvPr id="6" name="Footer Placeholder 5">
            <a:extLst>
              <a:ext uri="{FF2B5EF4-FFF2-40B4-BE49-F238E27FC236}">
                <a16:creationId xmlns:a16="http://schemas.microsoft.com/office/drawing/2014/main" id="{7262E2D6-BFE5-4762-90EA-8BCEA584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815B0-FFFE-4A30-A3F0-8D63EE45B8C4}"/>
              </a:ext>
            </a:extLst>
          </p:cNvPr>
          <p:cNvSpPr>
            <a:spLocks noGrp="1"/>
          </p:cNvSpPr>
          <p:nvPr>
            <p:ph type="sldNum" sz="quarter" idx="12"/>
          </p:nvPr>
        </p:nvSpPr>
        <p:spPr/>
        <p:txBody>
          <a:bodyPr/>
          <a:lstStyle/>
          <a:p>
            <a:fld id="{09EBA1E3-F1E4-438C-8BCB-EDCF18BEFB97}" type="slidenum">
              <a:rPr lang="en-US" smtClean="0"/>
              <a:pPr/>
              <a:t>‹#›</a:t>
            </a:fld>
            <a:endParaRPr lang="en-US"/>
          </a:p>
        </p:txBody>
      </p:sp>
    </p:spTree>
    <p:extLst>
      <p:ext uri="{BB962C8B-B14F-4D97-AF65-F5344CB8AC3E}">
        <p14:creationId xmlns:p14="http://schemas.microsoft.com/office/powerpoint/2010/main" val="157821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9137-C51A-4A06-AEC4-5F12DB06895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BA56D9-0D29-4C84-9264-7B01DFFA85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4C52140-B1A9-4E18-9D9A-8F1AC6F8F4D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5CEE93-CE26-4D2E-A1E0-81682B354F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589F0-7332-426A-BAB4-3C6A92CE10D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28751-2279-4CA3-AE0B-B0CC81CB2BE9}"/>
              </a:ext>
            </a:extLst>
          </p:cNvPr>
          <p:cNvSpPr>
            <a:spLocks noGrp="1"/>
          </p:cNvSpPr>
          <p:nvPr>
            <p:ph type="dt" sz="half" idx="10"/>
          </p:nvPr>
        </p:nvSpPr>
        <p:spPr/>
        <p:txBody>
          <a:bodyPr/>
          <a:lstStyle/>
          <a:p>
            <a:fld id="{078EC194-D50F-4CC0-8C47-D3B95F8BAF66}" type="datetimeFigureOut">
              <a:rPr lang="en-US" smtClean="0"/>
              <a:pPr/>
              <a:t>2/4/2022</a:t>
            </a:fld>
            <a:endParaRPr lang="en-US"/>
          </a:p>
        </p:txBody>
      </p:sp>
      <p:sp>
        <p:nvSpPr>
          <p:cNvPr id="8" name="Footer Placeholder 7">
            <a:extLst>
              <a:ext uri="{FF2B5EF4-FFF2-40B4-BE49-F238E27FC236}">
                <a16:creationId xmlns:a16="http://schemas.microsoft.com/office/drawing/2014/main" id="{2FA222F7-797C-41CA-A765-416623EB37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ED37D8-F0C2-4212-B52B-0D0DDFD50173}"/>
              </a:ext>
            </a:extLst>
          </p:cNvPr>
          <p:cNvSpPr>
            <a:spLocks noGrp="1"/>
          </p:cNvSpPr>
          <p:nvPr>
            <p:ph type="sldNum" sz="quarter" idx="12"/>
          </p:nvPr>
        </p:nvSpPr>
        <p:spPr/>
        <p:txBody>
          <a:bodyPr/>
          <a:lstStyle/>
          <a:p>
            <a:fld id="{09EBA1E3-F1E4-438C-8BCB-EDCF18BEFB97}" type="slidenum">
              <a:rPr lang="en-US" smtClean="0"/>
              <a:pPr/>
              <a:t>‹#›</a:t>
            </a:fld>
            <a:endParaRPr lang="en-US"/>
          </a:p>
        </p:txBody>
      </p:sp>
    </p:spTree>
    <p:extLst>
      <p:ext uri="{BB962C8B-B14F-4D97-AF65-F5344CB8AC3E}">
        <p14:creationId xmlns:p14="http://schemas.microsoft.com/office/powerpoint/2010/main" val="260165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A6A8-D471-4E36-BE80-B8590B2A3A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B2F38-8A65-4080-952B-2CF2911C6BC7}"/>
              </a:ext>
            </a:extLst>
          </p:cNvPr>
          <p:cNvSpPr>
            <a:spLocks noGrp="1"/>
          </p:cNvSpPr>
          <p:nvPr>
            <p:ph type="dt" sz="half" idx="10"/>
          </p:nvPr>
        </p:nvSpPr>
        <p:spPr/>
        <p:txBody>
          <a:bodyPr/>
          <a:lstStyle/>
          <a:p>
            <a:fld id="{078EC194-D50F-4CC0-8C47-D3B95F8BAF66}" type="datetimeFigureOut">
              <a:rPr lang="en-US" smtClean="0"/>
              <a:pPr/>
              <a:t>2/4/2022</a:t>
            </a:fld>
            <a:endParaRPr lang="en-US"/>
          </a:p>
        </p:txBody>
      </p:sp>
      <p:sp>
        <p:nvSpPr>
          <p:cNvPr id="4" name="Footer Placeholder 3">
            <a:extLst>
              <a:ext uri="{FF2B5EF4-FFF2-40B4-BE49-F238E27FC236}">
                <a16:creationId xmlns:a16="http://schemas.microsoft.com/office/drawing/2014/main" id="{51EB6776-8CFF-4128-8ADC-CD0C5D01E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0AF2AC-0E18-497B-A50A-38B9B1C1F552}"/>
              </a:ext>
            </a:extLst>
          </p:cNvPr>
          <p:cNvSpPr>
            <a:spLocks noGrp="1"/>
          </p:cNvSpPr>
          <p:nvPr>
            <p:ph type="sldNum" sz="quarter" idx="12"/>
          </p:nvPr>
        </p:nvSpPr>
        <p:spPr/>
        <p:txBody>
          <a:bodyPr/>
          <a:lstStyle/>
          <a:p>
            <a:fld id="{09EBA1E3-F1E4-438C-8BCB-EDCF18BEFB97}" type="slidenum">
              <a:rPr lang="en-US" smtClean="0"/>
              <a:pPr/>
              <a:t>‹#›</a:t>
            </a:fld>
            <a:endParaRPr lang="en-US"/>
          </a:p>
        </p:txBody>
      </p:sp>
    </p:spTree>
    <p:extLst>
      <p:ext uri="{BB962C8B-B14F-4D97-AF65-F5344CB8AC3E}">
        <p14:creationId xmlns:p14="http://schemas.microsoft.com/office/powerpoint/2010/main" val="205004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1679CD-1292-4D92-9A2E-8EEF8CE10365}"/>
              </a:ext>
            </a:extLst>
          </p:cNvPr>
          <p:cNvSpPr>
            <a:spLocks noGrp="1"/>
          </p:cNvSpPr>
          <p:nvPr>
            <p:ph type="dt" sz="half" idx="10"/>
          </p:nvPr>
        </p:nvSpPr>
        <p:spPr/>
        <p:txBody>
          <a:bodyPr/>
          <a:lstStyle/>
          <a:p>
            <a:fld id="{078EC194-D50F-4CC0-8C47-D3B95F8BAF66}" type="datetimeFigureOut">
              <a:rPr lang="en-US" smtClean="0"/>
              <a:pPr/>
              <a:t>2/4/2022</a:t>
            </a:fld>
            <a:endParaRPr lang="en-US"/>
          </a:p>
        </p:txBody>
      </p:sp>
      <p:sp>
        <p:nvSpPr>
          <p:cNvPr id="3" name="Footer Placeholder 2">
            <a:extLst>
              <a:ext uri="{FF2B5EF4-FFF2-40B4-BE49-F238E27FC236}">
                <a16:creationId xmlns:a16="http://schemas.microsoft.com/office/drawing/2014/main" id="{5D12E74D-F6F4-4933-8CA0-F5049637A7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005CA-A891-431D-AD83-8ACC6B12E072}"/>
              </a:ext>
            </a:extLst>
          </p:cNvPr>
          <p:cNvSpPr>
            <a:spLocks noGrp="1"/>
          </p:cNvSpPr>
          <p:nvPr>
            <p:ph type="sldNum" sz="quarter" idx="12"/>
          </p:nvPr>
        </p:nvSpPr>
        <p:spPr/>
        <p:txBody>
          <a:bodyPr/>
          <a:lstStyle/>
          <a:p>
            <a:fld id="{09EBA1E3-F1E4-438C-8BCB-EDCF18BEFB97}" type="slidenum">
              <a:rPr lang="en-US" smtClean="0"/>
              <a:pPr/>
              <a:t>‹#›</a:t>
            </a:fld>
            <a:endParaRPr lang="en-US"/>
          </a:p>
        </p:txBody>
      </p:sp>
    </p:spTree>
    <p:extLst>
      <p:ext uri="{BB962C8B-B14F-4D97-AF65-F5344CB8AC3E}">
        <p14:creationId xmlns:p14="http://schemas.microsoft.com/office/powerpoint/2010/main" val="104452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30DB-16B5-4BFF-8595-F64FEC36BDE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643B54-E9DF-4E1E-B480-25D53327ACB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A40AE-1A85-4B26-B1B5-7B7BC70BC1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FA52AD-EB07-4C78-ADF7-58F6E0714B7D}"/>
              </a:ext>
            </a:extLst>
          </p:cNvPr>
          <p:cNvSpPr>
            <a:spLocks noGrp="1"/>
          </p:cNvSpPr>
          <p:nvPr>
            <p:ph type="dt" sz="half" idx="10"/>
          </p:nvPr>
        </p:nvSpPr>
        <p:spPr/>
        <p:txBody>
          <a:bodyPr/>
          <a:lstStyle/>
          <a:p>
            <a:fld id="{078EC194-D50F-4CC0-8C47-D3B95F8BAF66}" type="datetimeFigureOut">
              <a:rPr lang="en-US" smtClean="0"/>
              <a:pPr/>
              <a:t>2/4/2022</a:t>
            </a:fld>
            <a:endParaRPr lang="en-US"/>
          </a:p>
        </p:txBody>
      </p:sp>
      <p:sp>
        <p:nvSpPr>
          <p:cNvPr id="6" name="Footer Placeholder 5">
            <a:extLst>
              <a:ext uri="{FF2B5EF4-FFF2-40B4-BE49-F238E27FC236}">
                <a16:creationId xmlns:a16="http://schemas.microsoft.com/office/drawing/2014/main" id="{F1EBE3E3-5D5A-4AD3-98A3-918A5E464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85CCB3-FD0E-4D3B-AE02-8C53A86FF331}"/>
              </a:ext>
            </a:extLst>
          </p:cNvPr>
          <p:cNvSpPr>
            <a:spLocks noGrp="1"/>
          </p:cNvSpPr>
          <p:nvPr>
            <p:ph type="sldNum" sz="quarter" idx="12"/>
          </p:nvPr>
        </p:nvSpPr>
        <p:spPr/>
        <p:txBody>
          <a:bodyPr/>
          <a:lstStyle/>
          <a:p>
            <a:fld id="{09EBA1E3-F1E4-438C-8BCB-EDCF18BEFB97}" type="slidenum">
              <a:rPr lang="en-US" smtClean="0"/>
              <a:pPr/>
              <a:t>‹#›</a:t>
            </a:fld>
            <a:endParaRPr lang="en-US"/>
          </a:p>
        </p:txBody>
      </p:sp>
    </p:spTree>
    <p:extLst>
      <p:ext uri="{BB962C8B-B14F-4D97-AF65-F5344CB8AC3E}">
        <p14:creationId xmlns:p14="http://schemas.microsoft.com/office/powerpoint/2010/main" val="201928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CD5E-FE1D-4BD3-B246-15E39674C4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03C63B1-AE8B-4D2E-B626-69EC53628E1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0DDE80-9557-4EA2-AFF0-A84B0B2AC25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1339C65-5038-4ECE-AC37-F7FFD08D7B10}"/>
              </a:ext>
            </a:extLst>
          </p:cNvPr>
          <p:cNvSpPr>
            <a:spLocks noGrp="1"/>
          </p:cNvSpPr>
          <p:nvPr>
            <p:ph type="dt" sz="half" idx="10"/>
          </p:nvPr>
        </p:nvSpPr>
        <p:spPr/>
        <p:txBody>
          <a:bodyPr/>
          <a:lstStyle/>
          <a:p>
            <a:fld id="{078EC194-D50F-4CC0-8C47-D3B95F8BAF66}" type="datetimeFigureOut">
              <a:rPr lang="en-US" smtClean="0"/>
              <a:pPr/>
              <a:t>2/4/2022</a:t>
            </a:fld>
            <a:endParaRPr lang="en-US"/>
          </a:p>
        </p:txBody>
      </p:sp>
      <p:sp>
        <p:nvSpPr>
          <p:cNvPr id="6" name="Footer Placeholder 5">
            <a:extLst>
              <a:ext uri="{FF2B5EF4-FFF2-40B4-BE49-F238E27FC236}">
                <a16:creationId xmlns:a16="http://schemas.microsoft.com/office/drawing/2014/main" id="{9EF22671-E4B2-4167-A00B-559C5A297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EBD3A-A703-4DCE-910B-429338CAC005}"/>
              </a:ext>
            </a:extLst>
          </p:cNvPr>
          <p:cNvSpPr>
            <a:spLocks noGrp="1"/>
          </p:cNvSpPr>
          <p:nvPr>
            <p:ph type="sldNum" sz="quarter" idx="12"/>
          </p:nvPr>
        </p:nvSpPr>
        <p:spPr/>
        <p:txBody>
          <a:bodyPr/>
          <a:lstStyle/>
          <a:p>
            <a:fld id="{09EBA1E3-F1E4-438C-8BCB-EDCF18BEFB97}" type="slidenum">
              <a:rPr lang="en-US" smtClean="0"/>
              <a:pPr/>
              <a:t>‹#›</a:t>
            </a:fld>
            <a:endParaRPr lang="en-US"/>
          </a:p>
        </p:txBody>
      </p:sp>
    </p:spTree>
    <p:extLst>
      <p:ext uri="{BB962C8B-B14F-4D97-AF65-F5344CB8AC3E}">
        <p14:creationId xmlns:p14="http://schemas.microsoft.com/office/powerpoint/2010/main" val="20548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0892E-4D64-4787-8186-C501DEB6E3B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E55170-085A-4B28-992A-BEA4265AAC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5C5C-2493-4F5C-A23C-E90862F0CB0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8EC194-D50F-4CC0-8C47-D3B95F8BAF66}" type="datetimeFigureOut">
              <a:rPr lang="en-US" smtClean="0"/>
              <a:pPr/>
              <a:t>2/4/2022</a:t>
            </a:fld>
            <a:endParaRPr lang="en-US"/>
          </a:p>
        </p:txBody>
      </p:sp>
      <p:sp>
        <p:nvSpPr>
          <p:cNvPr id="5" name="Footer Placeholder 4">
            <a:extLst>
              <a:ext uri="{FF2B5EF4-FFF2-40B4-BE49-F238E27FC236}">
                <a16:creationId xmlns:a16="http://schemas.microsoft.com/office/drawing/2014/main" id="{86312BD3-E93B-4182-B004-14956FB5359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500B86-AE05-437E-B5AD-1E9463F530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EBA1E3-F1E4-438C-8BCB-EDCF18BEFB97}" type="slidenum">
              <a:rPr lang="en-US" smtClean="0"/>
              <a:pPr/>
              <a:t>‹#›</a:t>
            </a:fld>
            <a:endParaRPr lang="en-US"/>
          </a:p>
        </p:txBody>
      </p:sp>
    </p:spTree>
    <p:extLst>
      <p:ext uri="{BB962C8B-B14F-4D97-AF65-F5344CB8AC3E}">
        <p14:creationId xmlns:p14="http://schemas.microsoft.com/office/powerpoint/2010/main" val="8717429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visioncoalition.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C926-B48C-4FB1-8BC7-D1E72EA5DEC9}"/>
              </a:ext>
            </a:extLst>
          </p:cNvPr>
          <p:cNvSpPr>
            <a:spLocks noGrp="1"/>
          </p:cNvSpPr>
          <p:nvPr>
            <p:ph type="title"/>
          </p:nvPr>
        </p:nvSpPr>
        <p:spPr/>
        <p:txBody>
          <a:bodyPr/>
          <a:lstStyle/>
          <a:p>
            <a:endParaRPr lang="en-US"/>
          </a:p>
        </p:txBody>
      </p:sp>
      <p:pic>
        <p:nvPicPr>
          <p:cNvPr id="5" name="Content Placeholder 4" descr="A picture containing logo&#10;&#10;Description automatically generated">
            <a:extLst>
              <a:ext uri="{FF2B5EF4-FFF2-40B4-BE49-F238E27FC236}">
                <a16:creationId xmlns:a16="http://schemas.microsoft.com/office/drawing/2014/main" id="{CB57C48F-87CD-4CFF-BCBB-366C89E89F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0625" y="0"/>
            <a:ext cx="6762750" cy="6858000"/>
          </a:xfrm>
        </p:spPr>
      </p:pic>
    </p:spTree>
    <p:extLst>
      <p:ext uri="{BB962C8B-B14F-4D97-AF65-F5344CB8AC3E}">
        <p14:creationId xmlns:p14="http://schemas.microsoft.com/office/powerpoint/2010/main" val="219796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15" t="36034" r="22685" b="12191"/>
          <a:stretch/>
        </p:blipFill>
        <p:spPr bwMode="auto">
          <a:xfrm>
            <a:off x="441294" y="2362200"/>
            <a:ext cx="6781800" cy="421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371600"/>
            <a:ext cx="8229600" cy="990600"/>
          </a:xfrm>
        </p:spPr>
        <p:txBody>
          <a:bodyPr>
            <a:noAutofit/>
          </a:bodyPr>
          <a:lstStyle/>
          <a:p>
            <a:r>
              <a:rPr lang="en-US" sz="2400" dirty="0"/>
              <a:t>People admitted to a hospital after an attempt were asked how long they had been thinking about suicide before the attempt.</a:t>
            </a:r>
          </a:p>
        </p:txBody>
      </p:sp>
      <p:cxnSp>
        <p:nvCxnSpPr>
          <p:cNvPr id="5" name="Straight Connector 4"/>
          <p:cNvCxnSpPr/>
          <p:nvPr/>
        </p:nvCxnSpPr>
        <p:spPr>
          <a:xfrm>
            <a:off x="533400" y="1371600"/>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57200" y="381000"/>
            <a:ext cx="8229600" cy="990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00" normalizeH="0" baseline="0" noProof="0" dirty="0">
                <a:ln>
                  <a:noFill/>
                </a:ln>
                <a:effectLst/>
                <a:uLnTx/>
                <a:uFillTx/>
                <a:latin typeface="+mj-lt"/>
                <a:ea typeface="+mj-ea"/>
                <a:cs typeface="+mj-cs"/>
              </a:rPr>
              <a:t>Suicidal Crises</a:t>
            </a:r>
          </a:p>
        </p:txBody>
      </p:sp>
      <p:sp>
        <p:nvSpPr>
          <p:cNvPr id="12" name="Title 1"/>
          <p:cNvSpPr txBox="1">
            <a:spLocks/>
          </p:cNvSpPr>
          <p:nvPr/>
        </p:nvSpPr>
        <p:spPr>
          <a:xfrm>
            <a:off x="2346294" y="2362199"/>
            <a:ext cx="5426106" cy="2133602"/>
          </a:xfrm>
          <a:prstGeom prst="rect">
            <a:avLst/>
          </a:prstGeom>
        </p:spPr>
        <p:txBody>
          <a:bodyPr vert="horz" lIns="91440" tIns="45720" rIns="91440" bIns="45720" rtlCol="0" anchor="ct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3300" b="1" i="0" u="none" strike="noStrike" kern="1200" cap="none" spc="-100" normalizeH="0" baseline="0" noProof="0" dirty="0">
                <a:ln>
                  <a:noFill/>
                </a:ln>
                <a:solidFill>
                  <a:schemeClr val="accent6"/>
                </a:solidFill>
                <a:effectLst/>
                <a:uLnTx/>
                <a:uFillTx/>
                <a:latin typeface="+mj-lt"/>
                <a:ea typeface="+mj-ea"/>
                <a:cs typeface="+mj-cs"/>
              </a:rPr>
            </a:br>
            <a:r>
              <a:rPr kumimoji="0" lang="en-US" sz="3300" b="1" i="0" u="none" strike="noStrike" kern="1200" cap="none" spc="-100" normalizeH="0" baseline="0" noProof="0" dirty="0">
                <a:ln>
                  <a:noFill/>
                </a:ln>
                <a:solidFill>
                  <a:schemeClr val="accent6"/>
                </a:solidFill>
                <a:effectLst/>
                <a:uLnTx/>
                <a:uFillTx/>
                <a:latin typeface="+mj-lt"/>
                <a:ea typeface="+mj-ea"/>
                <a:cs typeface="+mj-cs"/>
              </a:rPr>
              <a:t>48% said ten minutes or less.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500" spc="-60" dirty="0">
                <a:latin typeface="+mj-lt"/>
                <a:ea typeface="+mj-ea"/>
                <a:cs typeface="Arial" panose="020B0604020202020204" pitchFamily="34" charset="0"/>
              </a:rPr>
              <a:t>Most people who become suicidal have struggled with ongoing, underlying problems. But the movement from suicidal idea to action is sometimes rapid.</a:t>
            </a:r>
            <a:endParaRPr kumimoji="0" lang="en-US" sz="2500" i="0" u="none" strike="noStrike" kern="1200" cap="none" spc="-60" normalizeH="0" baseline="0" noProof="0" dirty="0">
              <a:ln>
                <a:noFill/>
              </a:ln>
              <a:effectLst/>
              <a:uLnTx/>
              <a:uFillTx/>
              <a:latin typeface="+mj-lt"/>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10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86714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Cypress Tree Tunnel (U.S. National Park Service)">
            <a:extLst>
              <a:ext uri="{FF2B5EF4-FFF2-40B4-BE49-F238E27FC236}">
                <a16:creationId xmlns:a16="http://schemas.microsoft.com/office/drawing/2014/main" id="{59335012-ED06-674E-933B-BADC6465F76B}"/>
              </a:ext>
            </a:extLst>
          </p:cNvPr>
          <p:cNvPicPr>
            <a:picLocks noChangeAspect="1" noChangeArrowheads="1"/>
          </p:cNvPicPr>
          <p:nvPr/>
        </p:nvPicPr>
        <p:blipFill>
          <a:blip r:embed="rId3">
            <a:alphaModFix amt="8000"/>
            <a:extLst>
              <a:ext uri="{28A0092B-C50C-407E-A947-70E740481C1C}">
                <a14:useLocalDpi xmlns:a14="http://schemas.microsoft.com/office/drawing/2010/main" val="0"/>
              </a:ext>
            </a:extLst>
          </a:blip>
          <a:srcRect/>
          <a:stretch>
            <a:fillRect/>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145256"/>
            <a:ext cx="7886700" cy="1325563"/>
          </a:xfrm>
        </p:spPr>
        <p:txBody>
          <a:bodyPr>
            <a:normAutofit/>
          </a:bodyPr>
          <a:lstStyle/>
          <a:p>
            <a:r>
              <a:rPr lang="en-US" sz="4400" b="1" dirty="0">
                <a:solidFill>
                  <a:schemeClr val="accent2"/>
                </a:solidFill>
              </a:rPr>
              <a:t>Why Means Matter</a:t>
            </a:r>
          </a:p>
        </p:txBody>
      </p:sp>
      <p:sp>
        <p:nvSpPr>
          <p:cNvPr id="3" name="Content Placeholder 2"/>
          <p:cNvSpPr>
            <a:spLocks noGrp="1"/>
          </p:cNvSpPr>
          <p:nvPr>
            <p:ph idx="1"/>
          </p:nvPr>
        </p:nvSpPr>
        <p:spPr>
          <a:xfrm>
            <a:off x="457200" y="1570037"/>
            <a:ext cx="8229600" cy="4906963"/>
          </a:xfrm>
        </p:spPr>
        <p:txBody>
          <a:bodyPr>
            <a:normAutofit/>
          </a:bodyPr>
          <a:lstStyle/>
          <a:p>
            <a:pPr marL="457200" indent="-457200">
              <a:spcAft>
                <a:spcPts val="1800"/>
              </a:spcAft>
              <a:buClr>
                <a:schemeClr val="tx1"/>
              </a:buClr>
              <a:buFont typeface="+mj-lt"/>
              <a:buAutoNum type="arabicPeriod"/>
            </a:pPr>
            <a:r>
              <a:rPr lang="en-US" dirty="0">
                <a:solidFill>
                  <a:schemeClr val="accent3"/>
                </a:solidFill>
              </a:rPr>
              <a:t>Suicidal crises are often brief.</a:t>
            </a:r>
          </a:p>
          <a:p>
            <a:pPr marL="457200" indent="-457200">
              <a:spcAft>
                <a:spcPts val="1800"/>
              </a:spcAft>
              <a:buClr>
                <a:schemeClr val="tx1"/>
              </a:buClr>
              <a:buFont typeface="+mj-lt"/>
              <a:buAutoNum type="arabicPeriod"/>
            </a:pPr>
            <a:r>
              <a:rPr lang="en-US" dirty="0"/>
              <a:t>The deadliness of an attempt depends in part on the method used.</a:t>
            </a:r>
          </a:p>
          <a:p>
            <a:pPr marL="457200" indent="-457200">
              <a:spcAft>
                <a:spcPts val="1800"/>
              </a:spcAft>
              <a:buClr>
                <a:schemeClr val="tx1"/>
              </a:buClr>
              <a:buFont typeface="+mj-lt"/>
              <a:buAutoNum type="arabicPeriod"/>
            </a:pPr>
            <a:r>
              <a:rPr lang="en-US" dirty="0"/>
              <a:t>90% of those who attempt suicide and survive don’t go on to kill themselves — even those making very serious attempts. </a:t>
            </a:r>
          </a:p>
          <a:p>
            <a:pPr marL="731520" lvl="1" indent="-457200">
              <a:buClr>
                <a:schemeClr val="tx1"/>
              </a:buClr>
              <a:buNone/>
            </a:pPr>
            <a:endParaRPr lang="en-US" dirty="0"/>
          </a:p>
          <a:p>
            <a:pPr marL="0" indent="0">
              <a:buNone/>
            </a:pPr>
            <a:r>
              <a:rPr lang="en-US" dirty="0"/>
              <a:t>	</a:t>
            </a:r>
          </a:p>
          <a:p>
            <a:pPr marL="457200" lvl="1" indent="0">
              <a:buNone/>
            </a:pPr>
            <a:endParaRPr lang="en-US" dirty="0"/>
          </a:p>
          <a:p>
            <a:pPr lvl="1"/>
            <a:endParaRPr lang="en-US" dirty="0"/>
          </a:p>
          <a:p>
            <a:pPr lvl="1"/>
            <a:endParaRPr lang="en-US" dirty="0"/>
          </a:p>
        </p:txBody>
      </p:sp>
      <p:cxnSp>
        <p:nvCxnSpPr>
          <p:cNvPr id="5" name="Straight Connector 4"/>
          <p:cNvCxnSpPr/>
          <p:nvPr/>
        </p:nvCxnSpPr>
        <p:spPr>
          <a:xfrm>
            <a:off x="533400" y="1371600"/>
            <a:ext cx="7924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80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haviorSafe Consulting">
            <a:extLst>
              <a:ext uri="{FF2B5EF4-FFF2-40B4-BE49-F238E27FC236}">
                <a16:creationId xmlns:a16="http://schemas.microsoft.com/office/drawing/2014/main" id="{1E74F214-220F-2B45-8AD1-1B0A30C7BB9E}"/>
              </a:ext>
            </a:extLst>
          </p:cNvPr>
          <p:cNvPicPr>
            <a:picLocks noChangeAspect="1" noChangeArrowheads="1"/>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4934" y="0"/>
            <a:ext cx="91538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737518"/>
            <a:ext cx="8001000" cy="4906963"/>
          </a:xfrm>
        </p:spPr>
        <p:txBody>
          <a:bodyPr>
            <a:normAutofit/>
          </a:bodyPr>
          <a:lstStyle/>
          <a:p>
            <a:pPr marL="290513" indent="-290513">
              <a:spcAft>
                <a:spcPts val="600"/>
              </a:spcAft>
            </a:pPr>
            <a:r>
              <a:rPr lang="en-US" dirty="0"/>
              <a:t>Having access to a firearm during a suicidal crisis increases the odds that an attempter will die.</a:t>
            </a:r>
          </a:p>
          <a:p>
            <a:pPr marL="290513" indent="-290513">
              <a:spcAft>
                <a:spcPts val="600"/>
              </a:spcAft>
            </a:pPr>
            <a:r>
              <a:rPr lang="en-US" dirty="0"/>
              <a:t>We can protect one another. </a:t>
            </a:r>
            <a:r>
              <a:rPr lang="en-US" b="1" dirty="0">
                <a:solidFill>
                  <a:schemeClr val="accent6"/>
                </a:solidFill>
              </a:rPr>
              <a:t>Be alert to signs of suicide in friends and family</a:t>
            </a:r>
            <a:r>
              <a:rPr lang="en-US" dirty="0"/>
              <a:t>.</a:t>
            </a:r>
          </a:p>
          <a:p>
            <a:pPr marL="290513" indent="-290513">
              <a:spcAft>
                <a:spcPts val="600"/>
              </a:spcAft>
            </a:pPr>
            <a:r>
              <a:rPr lang="en-US" dirty="0"/>
              <a:t>If someone is at risk, help </a:t>
            </a:r>
            <a:r>
              <a:rPr lang="en-US" b="1" dirty="0">
                <a:solidFill>
                  <a:schemeClr val="accent6"/>
                </a:solidFill>
              </a:rPr>
              <a:t>keep guns from them </a:t>
            </a:r>
            <a:r>
              <a:rPr lang="en-US" dirty="0"/>
              <a:t>until they recover.</a:t>
            </a:r>
          </a:p>
          <a:p>
            <a:pPr marL="290513" indent="-290513">
              <a:spcAft>
                <a:spcPts val="600"/>
              </a:spcAft>
            </a:pPr>
            <a:r>
              <a:rPr lang="en-US" dirty="0"/>
              <a:t>It’s like</a:t>
            </a:r>
            <a:r>
              <a:rPr lang="en-US" b="1" dirty="0"/>
              <a:t> </a:t>
            </a:r>
            <a:r>
              <a:rPr lang="en-US" b="1" dirty="0">
                <a:solidFill>
                  <a:schemeClr val="accent6"/>
                </a:solidFill>
              </a:rPr>
              <a:t>holding a friend’s car keys when they’re drunk</a:t>
            </a:r>
            <a:r>
              <a:rPr lang="en-US" dirty="0"/>
              <a:t>.</a:t>
            </a:r>
          </a:p>
          <a:p>
            <a:pPr marL="290513" indent="-290513"/>
            <a:endParaRPr lang="en-US" dirty="0">
              <a:solidFill>
                <a:schemeClr val="accent4"/>
              </a:solidFill>
            </a:endParaRPr>
          </a:p>
          <a:p>
            <a:pPr marL="0" indent="0">
              <a:buNone/>
            </a:pPr>
            <a:endParaRPr lang="en-US" b="1" dirty="0">
              <a:solidFill>
                <a:schemeClr val="accent4"/>
              </a:solidFill>
            </a:endParaRPr>
          </a:p>
          <a:p>
            <a:pPr marL="731520" lvl="1" indent="-457200">
              <a:buClr>
                <a:schemeClr val="tx1"/>
              </a:buClr>
              <a:buNone/>
            </a:pPr>
            <a:endParaRPr lang="en-US" dirty="0"/>
          </a:p>
          <a:p>
            <a:pPr marL="0" indent="0">
              <a:buNone/>
            </a:pPr>
            <a:endParaRPr lang="en-US" dirty="0"/>
          </a:p>
          <a:p>
            <a:pPr marL="457200" lvl="1" indent="0">
              <a:buNone/>
            </a:pPr>
            <a:endParaRPr lang="en-US" dirty="0"/>
          </a:p>
          <a:p>
            <a:pPr lvl="1"/>
            <a:endParaRPr lang="en-US" dirty="0"/>
          </a:p>
          <a:p>
            <a:pPr lvl="1"/>
            <a:endParaRPr lang="en-US" dirty="0"/>
          </a:p>
        </p:txBody>
      </p:sp>
      <p:cxnSp>
        <p:nvCxnSpPr>
          <p:cNvPr id="5" name="Straight Connector 4"/>
          <p:cNvCxnSpPr/>
          <p:nvPr/>
        </p:nvCxnSpPr>
        <p:spPr>
          <a:xfrm>
            <a:off x="533400" y="1371600"/>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57200" y="381000"/>
            <a:ext cx="8229600" cy="990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00" normalizeH="0" baseline="0" noProof="0" dirty="0">
                <a:ln>
                  <a:noFill/>
                </a:ln>
                <a:effectLst/>
                <a:uLnTx/>
                <a:uFillTx/>
                <a:latin typeface="+mj-lt"/>
                <a:ea typeface="+mj-ea"/>
                <a:cs typeface="+mj-cs"/>
              </a:rPr>
              <a:t>Protecting One Another</a:t>
            </a:r>
          </a:p>
        </p:txBody>
      </p:sp>
    </p:spTree>
    <p:extLst>
      <p:ext uri="{BB962C8B-B14F-4D97-AF65-F5344CB8AC3E}">
        <p14:creationId xmlns:p14="http://schemas.microsoft.com/office/powerpoint/2010/main" val="386714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4474"/>
            <a:ext cx="7886700" cy="1325563"/>
          </a:xfrm>
        </p:spPr>
        <p:txBody>
          <a:bodyPr>
            <a:normAutofit/>
          </a:bodyPr>
          <a:lstStyle/>
          <a:p>
            <a:r>
              <a:rPr lang="en-US" sz="4400" b="1" dirty="0"/>
              <a:t>Who’s at Risk of Suicide?</a:t>
            </a:r>
          </a:p>
        </p:txBody>
      </p:sp>
      <p:sp>
        <p:nvSpPr>
          <p:cNvPr id="3" name="Content Placeholder 2"/>
          <p:cNvSpPr>
            <a:spLocks noGrp="1"/>
          </p:cNvSpPr>
          <p:nvPr>
            <p:ph idx="1"/>
          </p:nvPr>
        </p:nvSpPr>
        <p:spPr>
          <a:xfrm>
            <a:off x="457200" y="1570037"/>
            <a:ext cx="8229600" cy="4906963"/>
          </a:xfrm>
        </p:spPr>
        <p:txBody>
          <a:bodyPr>
            <a:normAutofit/>
          </a:bodyPr>
          <a:lstStyle/>
          <a:p>
            <a:pPr marL="230188" indent="-230188">
              <a:spcAft>
                <a:spcPts val="1200"/>
              </a:spcAft>
            </a:pPr>
            <a:r>
              <a:rPr lang="en-US" dirty="0"/>
              <a:t>People who struggle with </a:t>
            </a:r>
            <a:r>
              <a:rPr lang="en-US" b="1" dirty="0">
                <a:solidFill>
                  <a:schemeClr val="accent6"/>
                </a:solidFill>
              </a:rPr>
              <a:t>depression, substance abuse, or other mental health problems</a:t>
            </a:r>
            <a:r>
              <a:rPr lang="en-US" dirty="0"/>
              <a:t>, especially if they’re also facing a painful crisis like a relationship break-up, arrest, trouble at work, or financial crisis—problems that make you feel hopeless and trapped. </a:t>
            </a:r>
          </a:p>
          <a:p>
            <a:pPr marL="230188" indent="-230188">
              <a:spcAft>
                <a:spcPts val="1200"/>
              </a:spcAft>
            </a:pPr>
            <a:r>
              <a:rPr lang="en-US" b="1" dirty="0">
                <a:solidFill>
                  <a:schemeClr val="accent6"/>
                </a:solidFill>
              </a:rPr>
              <a:t>Teens at home?  </a:t>
            </a:r>
            <a:r>
              <a:rPr lang="en-US" dirty="0"/>
              <a:t>Teens who die by suicide may show few or no warning signs.  A wise precaution: </a:t>
            </a:r>
            <a:r>
              <a:rPr lang="en-US" b="1" dirty="0">
                <a:solidFill>
                  <a:schemeClr val="accent6"/>
                </a:solidFill>
              </a:rPr>
              <a:t>store all guns locked if you have children at home </a:t>
            </a:r>
            <a:r>
              <a:rPr lang="en-US" dirty="0"/>
              <a:t>— especially teenagers – and make sure they don’t know where the keys or combination are.</a:t>
            </a:r>
          </a:p>
        </p:txBody>
      </p:sp>
      <p:cxnSp>
        <p:nvCxnSpPr>
          <p:cNvPr id="5" name="Straight Connector 4"/>
          <p:cNvCxnSpPr/>
          <p:nvPr/>
        </p:nvCxnSpPr>
        <p:spPr>
          <a:xfrm>
            <a:off x="533400" y="1371600"/>
            <a:ext cx="7924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14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4475"/>
            <a:ext cx="7886700" cy="1325563"/>
          </a:xfrm>
        </p:spPr>
        <p:txBody>
          <a:bodyPr>
            <a:normAutofit/>
          </a:bodyPr>
          <a:lstStyle/>
          <a:p>
            <a:r>
              <a:rPr lang="en-US" sz="4400" b="1" dirty="0"/>
              <a:t>Storage Options</a:t>
            </a:r>
          </a:p>
        </p:txBody>
      </p:sp>
      <p:sp>
        <p:nvSpPr>
          <p:cNvPr id="3" name="Content Placeholder 2"/>
          <p:cNvSpPr>
            <a:spLocks noGrp="1"/>
          </p:cNvSpPr>
          <p:nvPr>
            <p:ph idx="1"/>
          </p:nvPr>
        </p:nvSpPr>
        <p:spPr>
          <a:xfrm>
            <a:off x="457200" y="1570038"/>
            <a:ext cx="8229600" cy="4435473"/>
          </a:xfrm>
        </p:spPr>
        <p:txBody>
          <a:bodyPr>
            <a:normAutofit lnSpcReduction="10000"/>
          </a:bodyPr>
          <a:lstStyle/>
          <a:p>
            <a:pPr marL="230188" indent="-230188">
              <a:spcAft>
                <a:spcPts val="700"/>
              </a:spcAft>
            </a:pPr>
            <a:r>
              <a:rPr lang="en-US" dirty="0"/>
              <a:t>If a household member is at risk of suicide, you could </a:t>
            </a:r>
            <a:r>
              <a:rPr lang="en-US" b="1" dirty="0">
                <a:solidFill>
                  <a:schemeClr val="accent6"/>
                </a:solidFill>
              </a:rPr>
              <a:t>store guns away from home</a:t>
            </a:r>
            <a:r>
              <a:rPr lang="en-US" b="1" dirty="0"/>
              <a:t> </a:t>
            </a:r>
            <a:r>
              <a:rPr lang="en-US" dirty="0"/>
              <a:t>until they’ve recovered (e.g., with a relative you trust, at a storage unit)</a:t>
            </a:r>
          </a:p>
          <a:p>
            <a:pPr marL="230188" indent="-230188">
              <a:spcAft>
                <a:spcPts val="700"/>
              </a:spcAft>
            </a:pPr>
            <a:r>
              <a:rPr lang="en-US" dirty="0"/>
              <a:t>Or </a:t>
            </a:r>
            <a:r>
              <a:rPr lang="en-US" b="1" dirty="0">
                <a:solidFill>
                  <a:schemeClr val="accent6"/>
                </a:solidFill>
              </a:rPr>
              <a:t>change the locks </a:t>
            </a:r>
            <a:r>
              <a:rPr lang="en-US" dirty="0"/>
              <a:t>and make sure they can’t find the keys/combination.</a:t>
            </a:r>
          </a:p>
          <a:p>
            <a:pPr marL="230188" indent="-230188">
              <a:spcAft>
                <a:spcPts val="700"/>
              </a:spcAft>
            </a:pPr>
            <a:r>
              <a:rPr lang="en-US" dirty="0"/>
              <a:t>Another option: </a:t>
            </a:r>
            <a:r>
              <a:rPr lang="en-US" b="1" dirty="0">
                <a:solidFill>
                  <a:schemeClr val="accent6"/>
                </a:solidFill>
              </a:rPr>
              <a:t>don’t keep ammunition at home</a:t>
            </a:r>
            <a:r>
              <a:rPr lang="en-US" dirty="0">
                <a:solidFill>
                  <a:schemeClr val="accent6"/>
                </a:solidFill>
              </a:rPr>
              <a:t> </a:t>
            </a:r>
            <a:r>
              <a:rPr lang="en-US" dirty="0"/>
              <a:t>until they’ve recovered.</a:t>
            </a:r>
          </a:p>
          <a:p>
            <a:pPr marL="230188" indent="-230188">
              <a:spcAft>
                <a:spcPts val="700"/>
              </a:spcAft>
            </a:pPr>
            <a:r>
              <a:rPr lang="en-US" dirty="0"/>
              <a:t>Hiding guns isn’t recommended. Family members tend to know one another’s hiding places.</a:t>
            </a:r>
          </a:p>
          <a:p>
            <a:pPr marL="230188" indent="-230188">
              <a:spcAft>
                <a:spcPts val="700"/>
              </a:spcAft>
            </a:pPr>
            <a:r>
              <a:rPr lang="en-US" dirty="0"/>
              <a:t>If it’s a friend at risk, offer to </a:t>
            </a:r>
            <a:r>
              <a:rPr lang="en-US" b="1" dirty="0">
                <a:solidFill>
                  <a:schemeClr val="accent6"/>
                </a:solidFill>
              </a:rPr>
              <a:t>hold onto their guns</a:t>
            </a:r>
            <a:r>
              <a:rPr lang="en-US" dirty="0">
                <a:solidFill>
                  <a:schemeClr val="accent6"/>
                </a:solidFill>
              </a:rPr>
              <a:t>.</a:t>
            </a:r>
            <a:r>
              <a:rPr lang="en-US" dirty="0"/>
              <a:t>*</a:t>
            </a:r>
          </a:p>
          <a:p>
            <a:pPr marL="230188" indent="-230188">
              <a:spcAft>
                <a:spcPts val="700"/>
              </a:spcAft>
            </a:pPr>
            <a:endParaRPr lang="en-US" dirty="0">
              <a:solidFill>
                <a:schemeClr val="accent6"/>
              </a:solidFill>
            </a:endParaRPr>
          </a:p>
          <a:p>
            <a:pPr marL="0" indent="0">
              <a:spcAft>
                <a:spcPts val="700"/>
              </a:spcAft>
              <a:buNone/>
            </a:pPr>
            <a:r>
              <a:rPr lang="en-US" dirty="0"/>
              <a:t>*Unless this is not legal under your state laws.</a:t>
            </a:r>
          </a:p>
          <a:p>
            <a:pPr marL="0" indent="0">
              <a:spcAft>
                <a:spcPts val="700"/>
              </a:spcAft>
              <a:buNone/>
            </a:pPr>
            <a:endParaRPr lang="en-US" dirty="0">
              <a:solidFill>
                <a:schemeClr val="accent6"/>
              </a:solidFill>
            </a:endParaRPr>
          </a:p>
        </p:txBody>
      </p:sp>
      <p:cxnSp>
        <p:nvCxnSpPr>
          <p:cNvPr id="5" name="Straight Connector 4"/>
          <p:cNvCxnSpPr/>
          <p:nvPr/>
        </p:nvCxnSpPr>
        <p:spPr>
          <a:xfrm>
            <a:off x="533400" y="1371600"/>
            <a:ext cx="7924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14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ecureIt TSH-65-08 TRUE Double-Wall Concrete Filled Gun Safe - Safe and  Vault Store.com">
            <a:extLst>
              <a:ext uri="{FF2B5EF4-FFF2-40B4-BE49-F238E27FC236}">
                <a16:creationId xmlns:a16="http://schemas.microsoft.com/office/drawing/2014/main" id="{92278CFA-FC36-3E49-A0C8-9D80DFBD0452}"/>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304800" y="2362200"/>
            <a:ext cx="3206750" cy="426829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0E524EDA-6C07-EF43-BE56-5F46C327BE69}"/>
              </a:ext>
            </a:extLst>
          </p:cNvPr>
          <p:cNvSpPr>
            <a:spLocks noGrp="1"/>
          </p:cNvSpPr>
          <p:nvPr>
            <p:ph type="title"/>
          </p:nvPr>
        </p:nvSpPr>
        <p:spPr>
          <a:xfrm>
            <a:off x="457200" y="1447800"/>
            <a:ext cx="8058150" cy="3810000"/>
          </a:xfrm>
        </p:spPr>
        <p:txBody>
          <a:bodyPr>
            <a:normAutofit/>
          </a:bodyPr>
          <a:lstStyle/>
          <a:p>
            <a:pPr algn="ctr">
              <a:spcBef>
                <a:spcPts val="0"/>
              </a:spcBef>
              <a:defRPr/>
            </a:pPr>
            <a:r>
              <a:rPr lang="en-US" sz="3200" b="1" spc="-80" dirty="0"/>
              <a:t>Gun safes </a:t>
            </a:r>
            <a:r>
              <a:rPr lang="en-US" sz="3200" b="1" spc="-80" dirty="0">
                <a:solidFill>
                  <a:schemeClr val="tx1"/>
                </a:solidFill>
              </a:rPr>
              <a:t>and </a:t>
            </a:r>
            <a:r>
              <a:rPr lang="en-US" sz="3200" b="1" spc="-80" dirty="0"/>
              <a:t>locks</a:t>
            </a:r>
            <a:r>
              <a:rPr lang="en-US" sz="3200" b="1" spc="-80" dirty="0">
                <a:solidFill>
                  <a:schemeClr val="tx1"/>
                </a:solidFill>
              </a:rPr>
              <a:t> come in all different sizes and types with specifications to meet virtually anyone’s preference, or budget. </a:t>
            </a:r>
            <a:br>
              <a:rPr lang="en-US" sz="3200" b="1" spc="-80" dirty="0">
                <a:solidFill>
                  <a:schemeClr val="tx1"/>
                </a:solidFill>
              </a:rPr>
            </a:br>
            <a:br>
              <a:rPr lang="en-US" sz="3200" b="1" spc="-80" dirty="0">
                <a:solidFill>
                  <a:schemeClr val="tx1"/>
                </a:solidFill>
              </a:rPr>
            </a:br>
            <a:r>
              <a:rPr lang="en-US" sz="3200" b="1" spc="-80" dirty="0">
                <a:solidFill>
                  <a:schemeClr val="tx1"/>
                </a:solidFill>
              </a:rPr>
              <a:t>Cable locks are free at most local Police or Sherriff offices!</a:t>
            </a:r>
            <a:br>
              <a:rPr lang="en-US" sz="3200" b="1" spc="-80" dirty="0">
                <a:solidFill>
                  <a:schemeClr val="tx1"/>
                </a:solidFill>
              </a:rPr>
            </a:br>
            <a:br>
              <a:rPr lang="en-US" sz="3200" b="1" spc="-80" dirty="0">
                <a:solidFill>
                  <a:schemeClr val="tx1"/>
                </a:solidFill>
              </a:rPr>
            </a:br>
            <a:r>
              <a:rPr lang="en-US" sz="3200" b="1" spc="-80" dirty="0">
                <a:solidFill>
                  <a:schemeClr val="tx1"/>
                </a:solidFill>
              </a:rPr>
              <a:t>Veterans can request free cable locks at their VA!</a:t>
            </a:r>
            <a:endParaRPr lang="en-US" sz="3200" spc="-80" dirty="0">
              <a:solidFill>
                <a:schemeClr val="tx1"/>
              </a:solidFill>
            </a:endParaRPr>
          </a:p>
        </p:txBody>
      </p:sp>
      <p:pic>
        <p:nvPicPr>
          <p:cNvPr id="2052" name="Picture 4" descr="Free Gun Locks and Tips For Safely Transporting Your Firearms to Saturday's  Buyback Event - SPD Blotter">
            <a:extLst>
              <a:ext uri="{FF2B5EF4-FFF2-40B4-BE49-F238E27FC236}">
                <a16:creationId xmlns:a16="http://schemas.microsoft.com/office/drawing/2014/main" id="{9FA1336C-7A0F-1A4C-AD62-6B33655D1CAF}"/>
              </a:ext>
            </a:extLst>
          </p:cNvPr>
          <p:cNvPicPr>
            <a:picLocks noGrp="1" noChangeAspect="1" noChangeArrowheads="1"/>
          </p:cNvPicPr>
          <p:nvPr>
            <p:ph idx="1"/>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3103220" y="2909615"/>
            <a:ext cx="2286000" cy="16156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4 Best Gun Trigger Locks [Tested]: Pros, Cons, &amp; Models - Pew Pew Tactical">
            <a:extLst>
              <a:ext uri="{FF2B5EF4-FFF2-40B4-BE49-F238E27FC236}">
                <a16:creationId xmlns:a16="http://schemas.microsoft.com/office/drawing/2014/main" id="{462D06E3-DBDC-4648-9A3F-F8760177803F}"/>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4572000" y="422637"/>
            <a:ext cx="4089400" cy="19939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un locks are synonymous with safety | Editorial | madison.com">
            <a:extLst>
              <a:ext uri="{FF2B5EF4-FFF2-40B4-BE49-F238E27FC236}">
                <a16:creationId xmlns:a16="http://schemas.microsoft.com/office/drawing/2014/main" id="{34CFEE42-E179-3446-9BAB-49EBB2CF2FD5}"/>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4968875" y="4263435"/>
            <a:ext cx="36195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8 Best Biometric Gun Safes: [Finger-Tested &amp; Approved] - Pew Pew Tactical">
            <a:extLst>
              <a:ext uri="{FF2B5EF4-FFF2-40B4-BE49-F238E27FC236}">
                <a16:creationId xmlns:a16="http://schemas.microsoft.com/office/drawing/2014/main" id="{8A0C7E7A-0774-6042-A983-E4C671E727B4}"/>
              </a:ext>
            </a:extLst>
          </p:cNvPr>
          <p:cNvPicPr>
            <a:picLocks noChangeAspect="1" noChangeArrowheads="1"/>
          </p:cNvPicPr>
          <p:nvPr/>
        </p:nvPicPr>
        <p:blipFill>
          <a:blip r:embed="rId7">
            <a:alphaModFix amt="20000"/>
            <a:extLst>
              <a:ext uri="{28A0092B-C50C-407E-A947-70E740481C1C}">
                <a14:useLocalDpi xmlns:a14="http://schemas.microsoft.com/office/drawing/2010/main" val="0"/>
              </a:ext>
            </a:extLst>
          </a:blip>
          <a:srcRect/>
          <a:stretch>
            <a:fillRect/>
          </a:stretch>
        </p:blipFill>
        <p:spPr bwMode="auto">
          <a:xfrm>
            <a:off x="507679" y="422637"/>
            <a:ext cx="2852115" cy="187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6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B1A0-50D9-9D42-B7EE-641DC3C8276B}"/>
              </a:ext>
            </a:extLst>
          </p:cNvPr>
          <p:cNvSpPr>
            <a:spLocks noGrp="1"/>
          </p:cNvSpPr>
          <p:nvPr>
            <p:ph type="title"/>
          </p:nvPr>
        </p:nvSpPr>
        <p:spPr>
          <a:xfrm>
            <a:off x="457200" y="136350"/>
            <a:ext cx="8229600" cy="990600"/>
          </a:xfrm>
        </p:spPr>
        <p:txBody>
          <a:bodyPr>
            <a:normAutofit/>
          </a:bodyPr>
          <a:lstStyle/>
          <a:p>
            <a:r>
              <a:rPr lang="en-US" sz="4400" b="1" dirty="0"/>
              <a:t>Storage Options and Prices</a:t>
            </a:r>
          </a:p>
        </p:txBody>
      </p:sp>
      <p:sp>
        <p:nvSpPr>
          <p:cNvPr id="3" name="Content Placeholder 2">
            <a:extLst>
              <a:ext uri="{FF2B5EF4-FFF2-40B4-BE49-F238E27FC236}">
                <a16:creationId xmlns:a16="http://schemas.microsoft.com/office/drawing/2014/main" id="{F0513B21-4528-8840-A333-D70038AC0EA2}"/>
              </a:ext>
            </a:extLst>
          </p:cNvPr>
          <p:cNvSpPr>
            <a:spLocks noGrp="1"/>
          </p:cNvSpPr>
          <p:nvPr>
            <p:ph idx="1"/>
          </p:nvPr>
        </p:nvSpPr>
        <p:spPr>
          <a:xfrm>
            <a:off x="377232" y="1268794"/>
            <a:ext cx="6709368" cy="2157317"/>
          </a:xfrm>
        </p:spPr>
        <p:txBody>
          <a:bodyPr>
            <a:normAutofit/>
          </a:bodyPr>
          <a:lstStyle/>
          <a:p>
            <a:r>
              <a:rPr lang="en-US" sz="2200" dirty="0"/>
              <a:t>Small safes for pistols ($30 – up)</a:t>
            </a:r>
          </a:p>
          <a:p>
            <a:pPr lvl="1"/>
            <a:r>
              <a:rPr lang="en-US" sz="2200" dirty="0"/>
              <a:t>Even one’s that mount inside your car</a:t>
            </a:r>
          </a:p>
          <a:p>
            <a:r>
              <a:rPr lang="en-US" sz="2200" dirty="0"/>
              <a:t>Medium or large safes for a long rifle, or any number of firearms ($150 – up)</a:t>
            </a:r>
          </a:p>
        </p:txBody>
      </p:sp>
      <p:pic>
        <p:nvPicPr>
          <p:cNvPr id="3084" name="Picture 12" descr="Kodiak® KB5950EXS Import Gun Safe |900 lbs, 75 Minute Fire, Deluxe Door  Organizer, Electronic Lock">
            <a:extLst>
              <a:ext uri="{FF2B5EF4-FFF2-40B4-BE49-F238E27FC236}">
                <a16:creationId xmlns:a16="http://schemas.microsoft.com/office/drawing/2014/main" id="{12622C94-8D4D-2A40-86E3-6CB202E89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181" y="3145818"/>
            <a:ext cx="2576494" cy="330457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Amazon.com: 4 Rifle Safes Large Rifles Gun Safes for Rifles and Shotguns,  Rifle Gun Cabinet with Digital Lock for Home , Long Gun safe for Rifles and  Pistols Quick Access with Removable">
            <a:extLst>
              <a:ext uri="{FF2B5EF4-FFF2-40B4-BE49-F238E27FC236}">
                <a16:creationId xmlns:a16="http://schemas.microsoft.com/office/drawing/2014/main" id="{25B7A723-1B21-6A40-872C-B3BCB080B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3505200"/>
            <a:ext cx="2032000" cy="294519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Stalwart Gun Safe with Digital Lock and Manual Override Keys-W200011 - The  Home Depot">
            <a:extLst>
              <a:ext uri="{FF2B5EF4-FFF2-40B4-BE49-F238E27FC236}">
                <a16:creationId xmlns:a16="http://schemas.microsoft.com/office/drawing/2014/main" id="{9A443387-232C-E44E-AA11-4A22DCFA8C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771" y="4142120"/>
            <a:ext cx="1562904" cy="156290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Drop Down Gun Safe">
            <a:extLst>
              <a:ext uri="{FF2B5EF4-FFF2-40B4-BE49-F238E27FC236}">
                <a16:creationId xmlns:a16="http://schemas.microsoft.com/office/drawing/2014/main" id="{D4B35368-00A2-E148-9A5D-686663152D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77966"/>
            <a:ext cx="2209799" cy="205066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GunVault AR1000 - Digital Lock AR1000">
            <a:extLst>
              <a:ext uri="{FF2B5EF4-FFF2-40B4-BE49-F238E27FC236}">
                <a16:creationId xmlns:a16="http://schemas.microsoft.com/office/drawing/2014/main" id="{9856DC44-E27B-1647-B359-2BD5821325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8307" y="2939684"/>
            <a:ext cx="2296293" cy="240487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41EB529E-973B-3F4E-ADAF-BE228B2AB8C8}"/>
              </a:ext>
            </a:extLst>
          </p:cNvPr>
          <p:cNvSpPr/>
          <p:nvPr/>
        </p:nvSpPr>
        <p:spPr>
          <a:xfrm rot="21118892">
            <a:off x="5485237" y="1593008"/>
            <a:ext cx="1764844" cy="295401"/>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Free Gun Locks and Tips For Safely Transporting Your Firearms to Saturday's  Buyback Event - SPD Blotter">
            <a:extLst>
              <a:ext uri="{FF2B5EF4-FFF2-40B4-BE49-F238E27FC236}">
                <a16:creationId xmlns:a16="http://schemas.microsoft.com/office/drawing/2014/main" id="{78E0073E-84A7-314E-8F9F-F6E09E0C51E3}"/>
              </a:ext>
            </a:extLst>
          </p:cNvPr>
          <p:cNvPicPr>
            <a:picLocks noChangeAspect="1" noChangeArrowheads="1"/>
          </p:cNvPicPr>
          <p:nvPr/>
        </p:nvPicPr>
        <p:blipFill>
          <a:blip r:embed="rId8">
            <a:alphaModFix/>
            <a:extLst>
              <a:ext uri="{28A0092B-C50C-407E-A947-70E740481C1C}">
                <a14:useLocalDpi xmlns:a14="http://schemas.microsoft.com/office/drawing/2010/main" val="0"/>
              </a:ext>
            </a:extLst>
          </a:blip>
          <a:srcRect/>
          <a:stretch>
            <a:fillRect/>
          </a:stretch>
        </p:blipFill>
        <p:spPr bwMode="auto">
          <a:xfrm>
            <a:off x="2514600" y="5486400"/>
            <a:ext cx="1705407" cy="12053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931DBAAD-1F11-5F44-BD2F-634C8F2BA7AD}"/>
              </a:ext>
            </a:extLst>
          </p:cNvPr>
          <p:cNvCxnSpPr>
            <a:cxnSpLocks/>
          </p:cNvCxnSpPr>
          <p:nvPr/>
        </p:nvCxnSpPr>
        <p:spPr>
          <a:xfrm>
            <a:off x="228600" y="990600"/>
            <a:ext cx="6561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02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7908"/>
            <a:ext cx="7886700" cy="1325563"/>
          </a:xfrm>
        </p:spPr>
        <p:txBody>
          <a:bodyPr>
            <a:normAutofit/>
          </a:bodyPr>
          <a:lstStyle/>
          <a:p>
            <a:r>
              <a:rPr lang="en-US" sz="4400" b="1" dirty="0"/>
              <a:t>What if it’s </a:t>
            </a:r>
            <a:r>
              <a:rPr lang="en-US" sz="4400" b="1" u="sng" dirty="0"/>
              <a:t>You</a:t>
            </a:r>
            <a:r>
              <a:rPr lang="en-US" sz="4400" b="1" dirty="0"/>
              <a:t> at Risk?</a:t>
            </a:r>
          </a:p>
        </p:txBody>
      </p:sp>
      <p:sp>
        <p:nvSpPr>
          <p:cNvPr id="3" name="Content Placeholder 2"/>
          <p:cNvSpPr>
            <a:spLocks noGrp="1"/>
          </p:cNvSpPr>
          <p:nvPr>
            <p:ph idx="1"/>
          </p:nvPr>
        </p:nvSpPr>
        <p:spPr>
          <a:xfrm>
            <a:off x="457200" y="1570037"/>
            <a:ext cx="8229600" cy="5059363"/>
          </a:xfrm>
        </p:spPr>
        <p:txBody>
          <a:bodyPr>
            <a:normAutofit/>
          </a:bodyPr>
          <a:lstStyle/>
          <a:p>
            <a:pPr marL="230188" indent="-230188">
              <a:spcAft>
                <a:spcPts val="1200"/>
              </a:spcAft>
            </a:pPr>
            <a:r>
              <a:rPr lang="en-US" sz="2500" dirty="0"/>
              <a:t>If you feel yourself spiraling down, </a:t>
            </a:r>
            <a:r>
              <a:rPr lang="en-US" sz="2500" b="1" dirty="0">
                <a:solidFill>
                  <a:schemeClr val="accent6"/>
                </a:solidFill>
              </a:rPr>
              <a:t>take precautions before things get to a crisis point</a:t>
            </a:r>
            <a:r>
              <a:rPr lang="en-US" sz="2500" dirty="0">
                <a:solidFill>
                  <a:schemeClr val="accent6"/>
                </a:solidFill>
              </a:rPr>
              <a:t>. </a:t>
            </a:r>
          </a:p>
          <a:p>
            <a:pPr marL="230188" indent="-230188">
              <a:spcAft>
                <a:spcPts val="1200"/>
              </a:spcAft>
            </a:pPr>
            <a:r>
              <a:rPr lang="en-US" sz="2500" dirty="0"/>
              <a:t>Any strategy that builds some time between you and a gun in a suicidal crisis will keep you safer.</a:t>
            </a:r>
          </a:p>
          <a:p>
            <a:pPr marL="230188" indent="-230188">
              <a:spcAft>
                <a:spcPts val="1200"/>
              </a:spcAft>
            </a:pPr>
            <a:r>
              <a:rPr lang="en-US" sz="2500" dirty="0"/>
              <a:t>Store your guns off-site temporarily, or ask someone you trust to hold onto the keys, or </a:t>
            </a:r>
            <a:r>
              <a:rPr lang="en-US" sz="2500" b="1" dirty="0">
                <a:solidFill>
                  <a:schemeClr val="accent6"/>
                </a:solidFill>
              </a:rPr>
              <a:t>store the keys </a:t>
            </a:r>
            <a:r>
              <a:rPr lang="en-US" sz="2500" dirty="0"/>
              <a:t>somewhere they’re not available in a crisis like a bank safe deposit box, or disassemble the guns.</a:t>
            </a:r>
          </a:p>
          <a:p>
            <a:pPr marL="230188" indent="-230188">
              <a:spcAft>
                <a:spcPts val="1200"/>
              </a:spcAft>
            </a:pPr>
            <a:r>
              <a:rPr lang="en-US" sz="2500" dirty="0"/>
              <a:t>These are temporary measures until you’ve recovered.</a:t>
            </a:r>
            <a:endParaRPr lang="en-US" dirty="0"/>
          </a:p>
        </p:txBody>
      </p:sp>
      <p:cxnSp>
        <p:nvCxnSpPr>
          <p:cNvPr id="5" name="Straight Connector 4"/>
          <p:cNvCxnSpPr/>
          <p:nvPr/>
        </p:nvCxnSpPr>
        <p:spPr>
          <a:xfrm>
            <a:off x="533400" y="1371600"/>
            <a:ext cx="7924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17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ist of rivers of Dominica - Wikipedia">
            <a:extLst>
              <a:ext uri="{FF2B5EF4-FFF2-40B4-BE49-F238E27FC236}">
                <a16:creationId xmlns:a16="http://schemas.microsoft.com/office/drawing/2014/main" id="{9C0248C1-E81E-474E-AFF7-60EBBE76BC13}"/>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1CCD71-E0EA-CD49-9D54-B26D0E789636}"/>
              </a:ext>
            </a:extLst>
          </p:cNvPr>
          <p:cNvSpPr>
            <a:spLocks noGrp="1"/>
          </p:cNvSpPr>
          <p:nvPr>
            <p:ph type="title"/>
          </p:nvPr>
        </p:nvSpPr>
        <p:spPr>
          <a:xfrm>
            <a:off x="266700" y="533400"/>
            <a:ext cx="8610600" cy="1143000"/>
          </a:xfrm>
        </p:spPr>
        <p:txBody>
          <a:bodyPr>
            <a:noAutofit/>
          </a:bodyPr>
          <a:lstStyle/>
          <a:p>
            <a:pPr algn="ctr"/>
            <a:r>
              <a:rPr lang="en-US" sz="4400" b="1" dirty="0"/>
              <a:t>*Let’s look at a real example of a different kind of </a:t>
            </a:r>
            <a:r>
              <a:rPr lang="en-US" sz="4400" b="1" dirty="0">
                <a:solidFill>
                  <a:schemeClr val="accent6"/>
                </a:solidFill>
              </a:rPr>
              <a:t>protection</a:t>
            </a:r>
          </a:p>
        </p:txBody>
      </p:sp>
      <p:sp>
        <p:nvSpPr>
          <p:cNvPr id="3" name="Content Placeholder 2">
            <a:extLst>
              <a:ext uri="{FF2B5EF4-FFF2-40B4-BE49-F238E27FC236}">
                <a16:creationId xmlns:a16="http://schemas.microsoft.com/office/drawing/2014/main" id="{4FA7E7A3-D810-BC47-8ECF-867B9F6538EB}"/>
              </a:ext>
            </a:extLst>
          </p:cNvPr>
          <p:cNvSpPr>
            <a:spLocks noGrp="1"/>
          </p:cNvSpPr>
          <p:nvPr>
            <p:ph idx="1"/>
          </p:nvPr>
        </p:nvSpPr>
        <p:spPr>
          <a:xfrm>
            <a:off x="457200" y="1981200"/>
            <a:ext cx="8229600" cy="4024313"/>
          </a:xfrm>
        </p:spPr>
        <p:txBody>
          <a:bodyPr>
            <a:normAutofit/>
          </a:bodyPr>
          <a:lstStyle/>
          <a:p>
            <a:r>
              <a:rPr lang="en-US" sz="2800" dirty="0"/>
              <a:t>Shane grew up on a small farm along a river in rural Louisiana.</a:t>
            </a:r>
          </a:p>
          <a:p>
            <a:pPr marL="0" indent="0">
              <a:buNone/>
            </a:pPr>
            <a:endParaRPr lang="en-US" sz="2800" dirty="0"/>
          </a:p>
          <a:p>
            <a:r>
              <a:rPr lang="en-US" sz="2800" dirty="0"/>
              <a:t>Just like his father, and grandfather before that, he raised his hand to serve his country in the Army. </a:t>
            </a:r>
          </a:p>
          <a:p>
            <a:endParaRPr lang="en-US" sz="2800" dirty="0"/>
          </a:p>
          <a:p>
            <a:r>
              <a:rPr lang="en-US" sz="2800" dirty="0"/>
              <a:t>Shane was deployed to Iraq with a medical unit during the surge in 2009 and worked in the Emergency Room at a major hospital.  </a:t>
            </a:r>
          </a:p>
          <a:p>
            <a:pPr marL="0" indent="0">
              <a:buNone/>
            </a:pPr>
            <a:endParaRPr lang="en-US" sz="2800" dirty="0"/>
          </a:p>
          <a:p>
            <a:pPr marL="0" indent="0">
              <a:buNone/>
            </a:pPr>
            <a:endParaRPr lang="en-US" sz="2800" dirty="0"/>
          </a:p>
          <a:p>
            <a:endParaRPr lang="en-US" sz="2800" dirty="0"/>
          </a:p>
        </p:txBody>
      </p:sp>
    </p:spTree>
    <p:extLst>
      <p:ext uri="{BB962C8B-B14F-4D97-AF65-F5344CB8AC3E}">
        <p14:creationId xmlns:p14="http://schemas.microsoft.com/office/powerpoint/2010/main" val="2768370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7450E-8DB5-0245-8E9C-5853B1C573AC}"/>
              </a:ext>
            </a:extLst>
          </p:cNvPr>
          <p:cNvSpPr>
            <a:spLocks noGrp="1"/>
          </p:cNvSpPr>
          <p:nvPr>
            <p:ph idx="1"/>
          </p:nvPr>
        </p:nvSpPr>
        <p:spPr>
          <a:xfrm>
            <a:off x="457200" y="914400"/>
            <a:ext cx="8229600" cy="5638800"/>
          </a:xfrm>
        </p:spPr>
        <p:txBody>
          <a:bodyPr>
            <a:normAutofit/>
          </a:bodyPr>
          <a:lstStyle/>
          <a:p>
            <a:r>
              <a:rPr lang="en-US" sz="2800" dirty="0"/>
              <a:t>When Shane initially got home from Iraq, he and his wife had troubles re-adjusting to life back together in Louisiana and one afternoon he was confronted with a crisis in his marriage. </a:t>
            </a:r>
          </a:p>
          <a:p>
            <a:endParaRPr lang="en-US" sz="2800" dirty="0"/>
          </a:p>
          <a:p>
            <a:r>
              <a:rPr lang="en-US" sz="2800" dirty="0"/>
              <a:t>Shane went out to the farm where he had grown up and walked out into the woods as he had hundreds of times before.</a:t>
            </a:r>
          </a:p>
          <a:p>
            <a:endParaRPr lang="en-US" sz="2800" dirty="0"/>
          </a:p>
          <a:p>
            <a:r>
              <a:rPr lang="en-US" sz="2800" dirty="0"/>
              <a:t>Shane sat under a large maple tree with a pistol in his lap and thought about killing himself, but he called his old battle buddy Randall instead. </a:t>
            </a:r>
          </a:p>
          <a:p>
            <a:endParaRPr lang="en-US" sz="2800" dirty="0"/>
          </a:p>
        </p:txBody>
      </p:sp>
      <p:pic>
        <p:nvPicPr>
          <p:cNvPr id="4" name="Picture 2" descr="13 Beautiful Species of Maple Trees">
            <a:extLst>
              <a:ext uri="{FF2B5EF4-FFF2-40B4-BE49-F238E27FC236}">
                <a16:creationId xmlns:a16="http://schemas.microsoft.com/office/drawing/2014/main" id="{9FDD4821-B3F8-F74B-ADB3-017C4B984951}"/>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5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ECA45F2-8417-2643-90FE-4926F06DA821}"/>
              </a:ext>
            </a:extLst>
          </p:cNvPr>
          <p:cNvPicPr>
            <a:picLocks noChangeAspect="1" noChangeArrowheads="1"/>
          </p:cNvPicPr>
          <p:nvPr/>
        </p:nvPicPr>
        <p:blipFill>
          <a:blip r:embed="rId3">
            <a:alphaModFix amt="21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752600"/>
            <a:ext cx="8229600" cy="4525963"/>
          </a:xfrm>
        </p:spPr>
        <p:txBody>
          <a:bodyPr anchor="ctr">
            <a:normAutofit/>
          </a:bodyPr>
          <a:lstStyle/>
          <a:p>
            <a:pPr marL="0" indent="0" algn="ctr">
              <a:buNone/>
            </a:pPr>
            <a:r>
              <a:rPr lang="en-US" sz="4000" b="1" dirty="0">
                <a:solidFill>
                  <a:schemeClr val="accent6"/>
                </a:solidFill>
              </a:rPr>
              <a:t>Protecting your family </a:t>
            </a:r>
            <a:r>
              <a:rPr lang="en-US" sz="4000" dirty="0"/>
              <a:t>involves more than keeping them safe from accident or attack.</a:t>
            </a:r>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867144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ND on Veterans' Issues | RAND">
            <a:extLst>
              <a:ext uri="{FF2B5EF4-FFF2-40B4-BE49-F238E27FC236}">
                <a16:creationId xmlns:a16="http://schemas.microsoft.com/office/drawing/2014/main" id="{7339A601-75AD-3048-A063-C8C24F3E21B2}"/>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91287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5083CB5-03BB-5B42-BAF4-ED19828ACD9D}"/>
              </a:ext>
            </a:extLst>
          </p:cNvPr>
          <p:cNvSpPr>
            <a:spLocks noGrp="1"/>
          </p:cNvSpPr>
          <p:nvPr>
            <p:ph idx="1"/>
          </p:nvPr>
        </p:nvSpPr>
        <p:spPr>
          <a:xfrm>
            <a:off x="457200" y="228600"/>
            <a:ext cx="8229600" cy="6477000"/>
          </a:xfrm>
        </p:spPr>
        <p:txBody>
          <a:bodyPr>
            <a:normAutofit/>
          </a:bodyPr>
          <a:lstStyle/>
          <a:p>
            <a:r>
              <a:rPr lang="en-US" sz="2800" dirty="0"/>
              <a:t>Randall talked to Shane until he was able to get to the woods…</a:t>
            </a:r>
          </a:p>
          <a:p>
            <a:endParaRPr lang="en-US" sz="2800" dirty="0"/>
          </a:p>
          <a:p>
            <a:r>
              <a:rPr lang="en-US" sz="2800" dirty="0"/>
              <a:t>They sat together and continued to talk about the storm swirling around Shane, and how Randall wanted to hold onto Shane’s firearms until the storm had passed. </a:t>
            </a:r>
          </a:p>
          <a:p>
            <a:endParaRPr lang="en-US" sz="2800" dirty="0"/>
          </a:p>
          <a:p>
            <a:r>
              <a:rPr lang="en-US" sz="2800" dirty="0"/>
              <a:t>Shane trusted Randall to hold onto his firearms. This gave him time to think, seek help, and work through the crisis in his marriage…</a:t>
            </a:r>
          </a:p>
          <a:p>
            <a:pPr marL="0" indent="0" algn="ctr">
              <a:buNone/>
            </a:pPr>
            <a:r>
              <a:rPr lang="en-US" sz="2800" u="sng" dirty="0">
                <a:solidFill>
                  <a:schemeClr val="accent2">
                    <a:lumMod val="75000"/>
                  </a:schemeClr>
                </a:solidFill>
              </a:rPr>
              <a:t>without access to lethal means</a:t>
            </a:r>
            <a:r>
              <a:rPr lang="en-US" sz="2800" dirty="0">
                <a:solidFill>
                  <a:schemeClr val="accent2">
                    <a:lumMod val="75000"/>
                  </a:schemeClr>
                </a:solidFill>
              </a:rPr>
              <a:t>.</a:t>
            </a:r>
          </a:p>
          <a:p>
            <a:r>
              <a:rPr lang="en-US" sz="2800" dirty="0"/>
              <a:t>Randall was happy when he gave Shane his firearms back. They agreed to be there for each other in this way, if it was ever needed again.</a:t>
            </a:r>
          </a:p>
          <a:p>
            <a:pPr marL="0" indent="0">
              <a:buNone/>
            </a:pPr>
            <a:endParaRPr lang="en-US" sz="2800" dirty="0"/>
          </a:p>
        </p:txBody>
      </p:sp>
    </p:spTree>
    <p:extLst>
      <p:ext uri="{BB962C8B-B14F-4D97-AF65-F5344CB8AC3E}">
        <p14:creationId xmlns:p14="http://schemas.microsoft.com/office/powerpoint/2010/main" val="1506746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139" t="5280" r="6666" b="2"/>
          <a:stretch/>
        </p:blipFill>
        <p:spPr>
          <a:xfrm flipH="1">
            <a:off x="-31376" y="-23530"/>
            <a:ext cx="9175376" cy="6881530"/>
          </a:xfrm>
          <a:prstGeom prst="rect">
            <a:avLst/>
          </a:prstGeom>
          <a:effectLst>
            <a:outerShdw dist="50800" dir="5400000" algn="ctr" rotWithShape="0">
              <a:srgbClr val="000000">
                <a:alpha val="74000"/>
              </a:srgbClr>
            </a:outerShdw>
          </a:effectLst>
        </p:spPr>
      </p:pic>
      <p:sp>
        <p:nvSpPr>
          <p:cNvPr id="4" name="Title 1"/>
          <p:cNvSpPr>
            <a:spLocks noGrp="1"/>
          </p:cNvSpPr>
          <p:nvPr>
            <p:ph type="title"/>
          </p:nvPr>
        </p:nvSpPr>
        <p:spPr>
          <a:xfrm>
            <a:off x="876300" y="685800"/>
            <a:ext cx="7543800" cy="914400"/>
          </a:xfrm>
        </p:spPr>
        <p:txBody>
          <a:bodyPr>
            <a:normAutofit/>
          </a:bodyPr>
          <a:lstStyle/>
          <a:p>
            <a:pPr algn="ctr"/>
            <a:r>
              <a:rPr lang="en-US" sz="4400" b="1" dirty="0">
                <a:solidFill>
                  <a:schemeClr val="tx1"/>
                </a:solidFill>
              </a:rPr>
              <a:t>Protecting our Freedom</a:t>
            </a:r>
          </a:p>
        </p:txBody>
      </p:sp>
      <p:sp>
        <p:nvSpPr>
          <p:cNvPr id="5" name="TextBox 4"/>
          <p:cNvSpPr txBox="1"/>
          <p:nvPr/>
        </p:nvSpPr>
        <p:spPr>
          <a:xfrm>
            <a:off x="466846" y="2667000"/>
            <a:ext cx="7962900" cy="2769989"/>
          </a:xfrm>
          <a:prstGeom prst="rect">
            <a:avLst/>
          </a:prstGeom>
          <a:noFill/>
        </p:spPr>
        <p:txBody>
          <a:bodyPr wrap="square" rtlCol="0">
            <a:spAutoFit/>
          </a:bodyPr>
          <a:lstStyle/>
          <a:p>
            <a:pPr marL="457200" indent="-457200">
              <a:spcAft>
                <a:spcPts val="1200"/>
              </a:spcAft>
              <a:buFont typeface="Arial"/>
              <a:buChar char="•"/>
            </a:pPr>
            <a:r>
              <a:rPr lang="en-US" sz="2400" dirty="0">
                <a:solidFill>
                  <a:schemeClr val="bg1"/>
                </a:solidFill>
                <a:latin typeface="Proxima Nova Regular"/>
                <a:cs typeface="Proxima Nova Regular"/>
              </a:rPr>
              <a:t>Families that own firearms can bring down the number of firearm suicides.</a:t>
            </a:r>
            <a:endParaRPr lang="en-US" sz="2400" dirty="0">
              <a:solidFill>
                <a:schemeClr val="bg1"/>
              </a:solidFill>
              <a:latin typeface="Proxima Nova Semibold"/>
              <a:cs typeface="Proxima Nova Semibold"/>
            </a:endParaRPr>
          </a:p>
          <a:p>
            <a:pPr marL="457200" indent="-457200">
              <a:spcAft>
                <a:spcPts val="1200"/>
              </a:spcAft>
              <a:buFont typeface="Arial"/>
              <a:buChar char="•"/>
            </a:pPr>
            <a:r>
              <a:rPr lang="en-US" sz="2400" dirty="0">
                <a:solidFill>
                  <a:schemeClr val="bg1"/>
                </a:solidFill>
                <a:latin typeface="Proxima Nova Regular"/>
                <a:cs typeface="Proxima Nova Regular"/>
              </a:rPr>
              <a:t>We can do it </a:t>
            </a:r>
            <a:r>
              <a:rPr lang="en-US" sz="2400" dirty="0">
                <a:solidFill>
                  <a:schemeClr val="bg1"/>
                </a:solidFill>
                <a:latin typeface="Proxima Nova Semibold"/>
                <a:cs typeface="Proxima Nova Semibold"/>
              </a:rPr>
              <a:t>without government mandates.</a:t>
            </a:r>
          </a:p>
          <a:p>
            <a:pPr marL="457200" indent="-457200">
              <a:spcAft>
                <a:spcPts val="1200"/>
              </a:spcAft>
              <a:buFont typeface="Arial"/>
              <a:buChar char="•"/>
            </a:pPr>
            <a:r>
              <a:rPr lang="en-US" sz="2400" dirty="0">
                <a:solidFill>
                  <a:schemeClr val="bg1"/>
                </a:solidFill>
                <a:latin typeface="Proxima Nova Regular"/>
                <a:cs typeface="Proxima Nova Regular"/>
              </a:rPr>
              <a:t>Together, we can protect </a:t>
            </a:r>
            <a:r>
              <a:rPr lang="en-US" sz="2400" dirty="0">
                <a:solidFill>
                  <a:schemeClr val="bg1"/>
                </a:solidFill>
                <a:latin typeface="Proxima Nova Semibold"/>
                <a:cs typeface="Proxima Nova Semibold"/>
              </a:rPr>
              <a:t>our family, our friends, and our freedom.</a:t>
            </a:r>
          </a:p>
          <a:p>
            <a:pPr marL="457200" indent="-457200">
              <a:spcAft>
                <a:spcPts val="1200"/>
              </a:spcAft>
              <a:buFont typeface="Arial"/>
              <a:buChar char="•"/>
            </a:pPr>
            <a:endParaRPr lang="en-US" sz="2400" dirty="0">
              <a:solidFill>
                <a:schemeClr val="bg1"/>
              </a:solidFill>
              <a:latin typeface="Proxima Nova Semibold"/>
              <a:cs typeface="Proxima Nova Semibold"/>
            </a:endParaRPr>
          </a:p>
        </p:txBody>
      </p:sp>
    </p:spTree>
    <p:extLst>
      <p:ext uri="{BB962C8B-B14F-4D97-AF65-F5344CB8AC3E}">
        <p14:creationId xmlns:p14="http://schemas.microsoft.com/office/powerpoint/2010/main" val="3063287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543" y="0"/>
            <a:ext cx="3762913" cy="990600"/>
          </a:xfrm>
        </p:spPr>
        <p:txBody>
          <a:bodyPr>
            <a:normAutofit/>
          </a:bodyPr>
          <a:lstStyle/>
          <a:p>
            <a:pPr algn="ctr"/>
            <a:r>
              <a:rPr lang="en-US" sz="3600" b="1" u="sng" dirty="0">
                <a:solidFill>
                  <a:schemeClr val="accent6"/>
                </a:solidFill>
              </a:rPr>
              <a:t>RESOURCES</a:t>
            </a:r>
            <a:r>
              <a:rPr lang="en-US" sz="3600" b="1" dirty="0"/>
              <a:t>:</a:t>
            </a:r>
            <a:endParaRPr lang="en-US" b="1" dirty="0"/>
          </a:p>
        </p:txBody>
      </p:sp>
      <p:sp>
        <p:nvSpPr>
          <p:cNvPr id="3" name="Content Placeholder 2"/>
          <p:cNvSpPr>
            <a:spLocks noGrp="1"/>
          </p:cNvSpPr>
          <p:nvPr>
            <p:ph idx="1"/>
          </p:nvPr>
        </p:nvSpPr>
        <p:spPr>
          <a:xfrm>
            <a:off x="108084" y="1143000"/>
            <a:ext cx="8731116" cy="5486400"/>
          </a:xfrm>
        </p:spPr>
        <p:txBody>
          <a:bodyPr>
            <a:normAutofit fontScale="92500" lnSpcReduction="10000"/>
          </a:bodyPr>
          <a:lstStyle/>
          <a:p>
            <a:pPr marL="0" indent="0">
              <a:buNone/>
            </a:pPr>
            <a:r>
              <a:rPr lang="en-US" sz="2300" b="1" dirty="0"/>
              <a:t>Veteran Informed Safety Intervention and Outreach Network (VISION)</a:t>
            </a:r>
          </a:p>
          <a:p>
            <a:r>
              <a:rPr lang="en-US" sz="2300" dirty="0"/>
              <a:t>Louisiana-based efforts to prevent Veteran firearm suicide, including resources for temporary firearm storage: </a:t>
            </a:r>
            <a:r>
              <a:rPr lang="en-US" sz="2300" dirty="0">
                <a:hlinkClick r:id="rId3"/>
              </a:rPr>
              <a:t>https://www.visioncoalition.net/</a:t>
            </a:r>
            <a:r>
              <a:rPr lang="en-US" sz="2300" dirty="0"/>
              <a:t> </a:t>
            </a:r>
          </a:p>
          <a:p>
            <a:pPr marL="0" indent="0">
              <a:buNone/>
            </a:pPr>
            <a:endParaRPr lang="en-US" sz="1600" b="1" dirty="0"/>
          </a:p>
          <a:p>
            <a:pPr marL="0" indent="0">
              <a:buNone/>
            </a:pPr>
            <a:r>
              <a:rPr lang="en-US" sz="2300" b="1" dirty="0"/>
              <a:t>Local Mental Health Services</a:t>
            </a:r>
          </a:p>
          <a:p>
            <a:pPr lvl="1"/>
            <a:r>
              <a:rPr lang="en-US" sz="2200" u="sng" dirty="0"/>
              <a:t>Veterans</a:t>
            </a:r>
            <a:endParaRPr lang="en-US" sz="2200" dirty="0"/>
          </a:p>
          <a:p>
            <a:pPr lvl="2"/>
            <a:r>
              <a:rPr lang="en-US" sz="2200" dirty="0"/>
              <a:t>New Orleans VA: (800) 935-8387</a:t>
            </a:r>
          </a:p>
          <a:p>
            <a:pPr lvl="2"/>
            <a:r>
              <a:rPr lang="en-US" sz="2200" dirty="0"/>
              <a:t>Vets for Warriors: (855) 838-8255</a:t>
            </a:r>
          </a:p>
          <a:p>
            <a:pPr lvl="2"/>
            <a:r>
              <a:rPr lang="en-US" sz="2200" dirty="0"/>
              <a:t>Vet Center: (877) 927-8387</a:t>
            </a:r>
          </a:p>
          <a:p>
            <a:pPr lvl="2"/>
            <a:r>
              <a:rPr lang="en-US" sz="2200" dirty="0"/>
              <a:t>Veterans Crisis Line: (800) 273-8255, press 1 for Veterans</a:t>
            </a:r>
          </a:p>
          <a:p>
            <a:pPr lvl="1"/>
            <a:endParaRPr lang="en-US" sz="2200" u="sng" dirty="0"/>
          </a:p>
          <a:p>
            <a:pPr lvl="1"/>
            <a:r>
              <a:rPr lang="en-US" sz="2200" u="sng" dirty="0"/>
              <a:t>Community members</a:t>
            </a:r>
            <a:r>
              <a:rPr lang="en-US" sz="2200" dirty="0"/>
              <a:t>:</a:t>
            </a:r>
          </a:p>
          <a:p>
            <a:pPr lvl="2"/>
            <a:r>
              <a:rPr lang="en-US" sz="2200" dirty="0">
                <a:cs typeface="Bookman Old Style"/>
              </a:rPr>
              <a:t>Ochsner (numerous locations)</a:t>
            </a:r>
          </a:p>
          <a:p>
            <a:pPr lvl="2"/>
            <a:r>
              <a:rPr lang="en-US" sz="2200" dirty="0">
                <a:cs typeface="Bookman Old Style"/>
              </a:rPr>
              <a:t>LSU Health Sciences (numerous locations)</a:t>
            </a:r>
          </a:p>
          <a:p>
            <a:pPr lvl="2"/>
            <a:r>
              <a:rPr lang="en-US" sz="2200" dirty="0">
                <a:cs typeface="Bookman Old Style"/>
              </a:rPr>
              <a:t>NAMI Louisiana: (225) 291-6262</a:t>
            </a:r>
          </a:p>
          <a:p>
            <a:pPr lvl="2"/>
            <a:r>
              <a:rPr lang="en-US" sz="2200" dirty="0">
                <a:cs typeface="Bookman Old Style"/>
              </a:rPr>
              <a:t>Jefferson Parish Human Services Authority: (504) 838-5215</a:t>
            </a:r>
          </a:p>
          <a:p>
            <a:pPr lvl="2"/>
            <a:r>
              <a:rPr lang="en-US" sz="2200" dirty="0">
                <a:cs typeface="Bookman Old Style"/>
              </a:rPr>
              <a:t>Metropolitan Human Services District: (504) 568-3130</a:t>
            </a:r>
          </a:p>
          <a:p>
            <a:pPr lvl="2"/>
            <a:r>
              <a:rPr lang="en-US" sz="2200" dirty="0"/>
              <a:t>Suicide Prevention Lifeline: (800) 273-8255</a:t>
            </a:r>
            <a:endParaRPr lang="en-US" sz="2200" dirty="0">
              <a:cs typeface="Bookman Old Style"/>
            </a:endParaRPr>
          </a:p>
          <a:p>
            <a:pPr marL="274320" lvl="1" indent="0">
              <a:buNone/>
            </a:pPr>
            <a:endParaRPr lang="en-US" dirty="0"/>
          </a:p>
          <a:p>
            <a:pPr marL="230188" indent="-230188">
              <a:spcAft>
                <a:spcPts val="1800"/>
              </a:spcAft>
            </a:pPr>
            <a:endParaRPr lang="en-US" sz="2800" dirty="0">
              <a:solidFill>
                <a:schemeClr val="accent1">
                  <a:lumMod val="50000"/>
                </a:schemeClr>
              </a:solidFill>
            </a:endParaRPr>
          </a:p>
        </p:txBody>
      </p:sp>
      <p:pic>
        <p:nvPicPr>
          <p:cNvPr id="6" name="Picture 2">
            <a:extLst>
              <a:ext uri="{FF2B5EF4-FFF2-40B4-BE49-F238E27FC236}">
                <a16:creationId xmlns:a16="http://schemas.microsoft.com/office/drawing/2014/main" id="{0DC1C743-FD44-E644-B6A1-716738EBFF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23014" y="2155758"/>
            <a:ext cx="3460884" cy="173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18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F3EE-6744-9745-9B1F-0DCC6A1BF7A8}"/>
              </a:ext>
            </a:extLst>
          </p:cNvPr>
          <p:cNvSpPr>
            <a:spLocks noGrp="1"/>
          </p:cNvSpPr>
          <p:nvPr>
            <p:ph type="title"/>
          </p:nvPr>
        </p:nvSpPr>
        <p:spPr/>
        <p:txBody>
          <a:bodyPr>
            <a:normAutofit/>
          </a:bodyPr>
          <a:lstStyle/>
          <a:p>
            <a:pPr algn="ctr"/>
            <a:r>
              <a:rPr lang="en-US" sz="4400" dirty="0">
                <a:solidFill>
                  <a:schemeClr val="accent6"/>
                </a:solidFill>
              </a:rPr>
              <a:t>Acknowledgements</a:t>
            </a:r>
          </a:p>
        </p:txBody>
      </p:sp>
      <p:sp>
        <p:nvSpPr>
          <p:cNvPr id="3" name="Content Placeholder 2">
            <a:extLst>
              <a:ext uri="{FF2B5EF4-FFF2-40B4-BE49-F238E27FC236}">
                <a16:creationId xmlns:a16="http://schemas.microsoft.com/office/drawing/2014/main" id="{EC134C35-0273-604C-8C4B-360490D64894}"/>
              </a:ext>
            </a:extLst>
          </p:cNvPr>
          <p:cNvSpPr>
            <a:spLocks noGrp="1"/>
          </p:cNvSpPr>
          <p:nvPr>
            <p:ph idx="1"/>
          </p:nvPr>
        </p:nvSpPr>
        <p:spPr/>
        <p:txBody>
          <a:bodyPr>
            <a:normAutofit/>
          </a:bodyPr>
          <a:lstStyle/>
          <a:p>
            <a:r>
              <a:rPr lang="en-US" sz="2400" dirty="0"/>
              <a:t>These slides were adapted with permission from the New Hampshire Firearm Safety Coalition</a:t>
            </a:r>
          </a:p>
          <a:p>
            <a:pPr marL="0" indent="0">
              <a:buNone/>
            </a:pPr>
            <a:endParaRPr lang="en-US" sz="2400" dirty="0"/>
          </a:p>
          <a:p>
            <a:r>
              <a:rPr lang="en-US" sz="2400" dirty="0"/>
              <a:t>This material is based upon work supported by the Department of Veterans Affairs, Health Services Research &amp; Development Service (Award # INV 19-294) to Gala True and Joseph Constans. The views expressed in this video are those of the authors and do not necessarily reflect the position or policy of the Department of Veterans Affairs or the United States Government</a:t>
            </a:r>
          </a:p>
          <a:p>
            <a:endParaRPr lang="en-US" sz="2400" dirty="0"/>
          </a:p>
        </p:txBody>
      </p:sp>
    </p:spTree>
    <p:extLst>
      <p:ext uri="{BB962C8B-B14F-4D97-AF65-F5344CB8AC3E}">
        <p14:creationId xmlns:p14="http://schemas.microsoft.com/office/powerpoint/2010/main" val="234421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60055" y="6138446"/>
            <a:ext cx="8431545" cy="523220"/>
          </a:xfrm>
          <a:prstGeom prst="rect">
            <a:avLst/>
          </a:prstGeom>
          <a:noFill/>
        </p:spPr>
        <p:txBody>
          <a:bodyPr wrap="square" rtlCol="0">
            <a:spAutoFit/>
          </a:bodyPr>
          <a:lstStyle/>
          <a:p>
            <a:r>
              <a:rPr lang="en-US" sz="1400" dirty="0"/>
              <a:t>Rates are the number of deaths for every 100,000 people in the U.S. The graph includes suicides and homicides by all methods. In 2015, 50% of suicides and 73% of homicides in the U.S. were by firearms.</a:t>
            </a:r>
          </a:p>
        </p:txBody>
      </p:sp>
      <p:graphicFrame>
        <p:nvGraphicFramePr>
          <p:cNvPr id="6" name="Chart 5"/>
          <p:cNvGraphicFramePr/>
          <p:nvPr>
            <p:extLst>
              <p:ext uri="{D42A27DB-BD31-4B8C-83A1-F6EECF244321}">
                <p14:modId xmlns:p14="http://schemas.microsoft.com/office/powerpoint/2010/main" val="2513087439"/>
              </p:ext>
            </p:extLst>
          </p:nvPr>
        </p:nvGraphicFramePr>
        <p:xfrm>
          <a:off x="457200" y="1587500"/>
          <a:ext cx="8001000" cy="4508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162800" y="1676400"/>
            <a:ext cx="1828800" cy="646331"/>
          </a:xfrm>
          <a:prstGeom prst="rect">
            <a:avLst/>
          </a:prstGeom>
          <a:noFill/>
        </p:spPr>
        <p:txBody>
          <a:bodyPr wrap="square" rtlCol="0" anchor="t">
            <a:spAutoFit/>
          </a:bodyPr>
          <a:lstStyle/>
          <a:p>
            <a:r>
              <a:rPr lang="en-US" sz="2000" b="1" dirty="0">
                <a:latin typeface="+mj-lt"/>
              </a:rPr>
              <a:t>Suicide</a:t>
            </a:r>
          </a:p>
          <a:p>
            <a:endParaRPr lang="en-US" sz="1600" dirty="0">
              <a:solidFill>
                <a:schemeClr val="accent5">
                  <a:lumMod val="50000"/>
                </a:schemeClr>
              </a:solidFill>
              <a:latin typeface="+mj-lt"/>
            </a:endParaRPr>
          </a:p>
        </p:txBody>
      </p:sp>
      <p:sp>
        <p:nvSpPr>
          <p:cNvPr id="8" name="TextBox 7"/>
          <p:cNvSpPr txBox="1"/>
          <p:nvPr/>
        </p:nvSpPr>
        <p:spPr>
          <a:xfrm>
            <a:off x="7162800" y="3505200"/>
            <a:ext cx="1828800" cy="400110"/>
          </a:xfrm>
          <a:prstGeom prst="rect">
            <a:avLst/>
          </a:prstGeom>
          <a:noFill/>
        </p:spPr>
        <p:txBody>
          <a:bodyPr wrap="square" rtlCol="0" anchor="t">
            <a:spAutoFit/>
          </a:bodyPr>
          <a:lstStyle/>
          <a:p>
            <a:r>
              <a:rPr lang="en-US" sz="2000" b="1" dirty="0">
                <a:latin typeface="+mj-lt"/>
              </a:rPr>
              <a:t>Homicide</a:t>
            </a:r>
          </a:p>
        </p:txBody>
      </p:sp>
      <p:sp>
        <p:nvSpPr>
          <p:cNvPr id="9" name="TextBox 8"/>
          <p:cNvSpPr txBox="1"/>
          <p:nvPr/>
        </p:nvSpPr>
        <p:spPr>
          <a:xfrm>
            <a:off x="914400" y="266126"/>
            <a:ext cx="6962547" cy="769441"/>
          </a:xfrm>
          <a:prstGeom prst="rect">
            <a:avLst/>
          </a:prstGeom>
          <a:noFill/>
        </p:spPr>
        <p:txBody>
          <a:bodyPr wrap="none" rtlCol="0">
            <a:spAutoFit/>
          </a:bodyPr>
          <a:lstStyle/>
          <a:p>
            <a:r>
              <a:rPr lang="en-US" sz="4400" b="1" dirty="0">
                <a:latin typeface="+mj-lt"/>
              </a:rPr>
              <a:t>U.S. Suicide &amp; Homicide Rates</a:t>
            </a:r>
          </a:p>
        </p:txBody>
      </p:sp>
      <p:cxnSp>
        <p:nvCxnSpPr>
          <p:cNvPr id="10" name="Straight Connector 9"/>
          <p:cNvCxnSpPr/>
          <p:nvPr/>
        </p:nvCxnSpPr>
        <p:spPr>
          <a:xfrm>
            <a:off x="533400" y="1219200"/>
            <a:ext cx="7924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61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28138"/>
            <a:ext cx="7759688" cy="769441"/>
          </a:xfrm>
          <a:prstGeom prst="rect">
            <a:avLst/>
          </a:prstGeom>
          <a:noFill/>
        </p:spPr>
        <p:txBody>
          <a:bodyPr wrap="none" rtlCol="0">
            <a:spAutoFit/>
          </a:bodyPr>
          <a:lstStyle/>
          <a:p>
            <a:r>
              <a:rPr lang="en-US" sz="4400" b="1" dirty="0">
                <a:latin typeface="+mj-lt"/>
              </a:rPr>
              <a:t>U.S. Firearm Deaths, 2011 – 2015</a:t>
            </a:r>
          </a:p>
        </p:txBody>
      </p:sp>
      <p:sp>
        <p:nvSpPr>
          <p:cNvPr id="5" name="TextBox 4"/>
          <p:cNvSpPr txBox="1"/>
          <p:nvPr/>
        </p:nvSpPr>
        <p:spPr>
          <a:xfrm>
            <a:off x="609600" y="6400800"/>
            <a:ext cx="7772400" cy="307777"/>
          </a:xfrm>
          <a:prstGeom prst="rect">
            <a:avLst/>
          </a:prstGeom>
          <a:noFill/>
        </p:spPr>
        <p:txBody>
          <a:bodyPr wrap="square" rtlCol="0">
            <a:spAutoFit/>
          </a:bodyPr>
          <a:lstStyle/>
          <a:p>
            <a:r>
              <a:rPr lang="en-US" sz="1400" dirty="0"/>
              <a:t>Source: CDC WONDER website (official mortality data)</a:t>
            </a:r>
          </a:p>
        </p:txBody>
      </p:sp>
      <p:cxnSp>
        <p:nvCxnSpPr>
          <p:cNvPr id="6" name="Straight Connector 5"/>
          <p:cNvCxnSpPr/>
          <p:nvPr/>
        </p:nvCxnSpPr>
        <p:spPr>
          <a:xfrm>
            <a:off x="533400" y="1219200"/>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 y="1447800"/>
            <a:ext cx="7772400" cy="461665"/>
          </a:xfrm>
          <a:prstGeom prst="rect">
            <a:avLst/>
          </a:prstGeom>
          <a:noFill/>
        </p:spPr>
        <p:txBody>
          <a:bodyPr wrap="square" rtlCol="0">
            <a:spAutoFit/>
          </a:bodyPr>
          <a:lstStyle/>
          <a:p>
            <a:r>
              <a:rPr lang="en-US" sz="2400" b="1" dirty="0">
                <a:solidFill>
                  <a:schemeClr val="accent6"/>
                </a:solidFill>
              </a:rPr>
              <a:t>62% </a:t>
            </a:r>
            <a:r>
              <a:rPr lang="en-US" sz="2400" dirty="0"/>
              <a:t>of firearm deaths in the U.S. are </a:t>
            </a:r>
            <a:r>
              <a:rPr lang="en-US" sz="2400" b="1" dirty="0">
                <a:solidFill>
                  <a:schemeClr val="accent6"/>
                </a:solidFill>
              </a:rPr>
              <a:t>suicides</a:t>
            </a:r>
            <a:r>
              <a:rPr lang="en-US" sz="2400" b="1" dirty="0"/>
              <a:t>.</a:t>
            </a:r>
            <a:r>
              <a:rPr lang="en-US" sz="2400" b="1" dirty="0">
                <a:solidFill>
                  <a:schemeClr val="tx2"/>
                </a:solidFill>
              </a:rPr>
              <a:t> </a:t>
            </a:r>
          </a:p>
        </p:txBody>
      </p:sp>
      <p:graphicFrame>
        <p:nvGraphicFramePr>
          <p:cNvPr id="3" name="Chart 2"/>
          <p:cNvGraphicFramePr/>
          <p:nvPr>
            <p:extLst>
              <p:ext uri="{D42A27DB-BD31-4B8C-83A1-F6EECF244321}">
                <p14:modId xmlns:p14="http://schemas.microsoft.com/office/powerpoint/2010/main" val="1402411672"/>
              </p:ext>
            </p:extLst>
          </p:nvPr>
        </p:nvGraphicFramePr>
        <p:xfrm>
          <a:off x="609600" y="2286000"/>
          <a:ext cx="7772400" cy="3773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459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ouisiana State Rep. Not Ready to Give Up on Improving Roads: 'We Have to  Fix It' | Transport Topics">
            <a:extLst>
              <a:ext uri="{FF2B5EF4-FFF2-40B4-BE49-F238E27FC236}">
                <a16:creationId xmlns:a16="http://schemas.microsoft.com/office/drawing/2014/main" id="{06BE0949-B7B8-1142-92D2-F8892CBF38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6" r="1447" b="-1"/>
          <a:stretch/>
        </p:blipFill>
        <p:spPr bwMode="auto">
          <a:xfrm>
            <a:off x="158925" y="1600200"/>
            <a:ext cx="4702933" cy="2819399"/>
          </a:xfrm>
          <a:prstGeom prst="rect">
            <a:avLst/>
          </a:prstGeom>
        </p:spPr>
      </p:pic>
      <p:sp>
        <p:nvSpPr>
          <p:cNvPr id="6" name="Title 1">
            <a:extLst>
              <a:ext uri="{FF2B5EF4-FFF2-40B4-BE49-F238E27FC236}">
                <a16:creationId xmlns:a16="http://schemas.microsoft.com/office/drawing/2014/main" id="{ADDDCADA-87BC-4C33-8753-7D939CD00D3A}"/>
              </a:ext>
            </a:extLst>
          </p:cNvPr>
          <p:cNvSpPr>
            <a:spLocks noGrp="1"/>
          </p:cNvSpPr>
          <p:nvPr>
            <p:ph type="title"/>
          </p:nvPr>
        </p:nvSpPr>
        <p:spPr>
          <a:xfrm>
            <a:off x="457200" y="170250"/>
            <a:ext cx="8229600" cy="990600"/>
          </a:xfrm>
        </p:spPr>
        <p:txBody>
          <a:bodyPr anchor="ctr">
            <a:normAutofit/>
          </a:bodyPr>
          <a:lstStyle/>
          <a:p>
            <a:pPr algn="ctr"/>
            <a:r>
              <a:rPr lang="en-US" sz="4400" b="1" dirty="0"/>
              <a:t>What does Louisiana look like?</a:t>
            </a:r>
          </a:p>
        </p:txBody>
      </p:sp>
      <p:cxnSp>
        <p:nvCxnSpPr>
          <p:cNvPr id="8" name="Straight Connector 7">
            <a:extLst>
              <a:ext uri="{FF2B5EF4-FFF2-40B4-BE49-F238E27FC236}">
                <a16:creationId xmlns:a16="http://schemas.microsoft.com/office/drawing/2014/main" id="{AFBFE2DE-6B19-4A43-83DC-3D998C97B1A9}"/>
              </a:ext>
            </a:extLst>
          </p:cNvPr>
          <p:cNvCxnSpPr/>
          <p:nvPr/>
        </p:nvCxnSpPr>
        <p:spPr>
          <a:xfrm>
            <a:off x="533399" y="1153816"/>
            <a:ext cx="792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Louisiana Public Broadcasting - This is the Mardi Gras Tree on Tulane  University's campus in &quot;full bloom.&quot; It is a big tradition on campus to  throw your beads in this tree in">
            <a:extLst>
              <a:ext uri="{FF2B5EF4-FFF2-40B4-BE49-F238E27FC236}">
                <a16:creationId xmlns:a16="http://schemas.microsoft.com/office/drawing/2014/main" id="{E27CCD77-340F-4D4D-9F28-678E599BE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8028" y="1600201"/>
            <a:ext cx="3957047" cy="28193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Alligator Bites Down on Smoking Drone in Controversial Video Viewed Over 3  Million Times">
            <a:extLst>
              <a:ext uri="{FF2B5EF4-FFF2-40B4-BE49-F238E27FC236}">
                <a16:creationId xmlns:a16="http://schemas.microsoft.com/office/drawing/2014/main" id="{3EF0D92B-B3C4-234A-BE7C-21AD1153F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3595" y="4724400"/>
            <a:ext cx="4916525" cy="181962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94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ECF632D-2291-4C8E-AB5C-F4A4ED6CA572}"/>
              </a:ext>
            </a:extLst>
          </p:cNvPr>
          <p:cNvGraphicFramePr/>
          <p:nvPr>
            <p:extLst>
              <p:ext uri="{D42A27DB-BD31-4B8C-83A1-F6EECF244321}">
                <p14:modId xmlns:p14="http://schemas.microsoft.com/office/powerpoint/2010/main" val="368571294"/>
              </p:ext>
            </p:extLst>
          </p:nvPr>
        </p:nvGraphicFramePr>
        <p:xfrm>
          <a:off x="0" y="56913"/>
          <a:ext cx="9144000" cy="68174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13E14EE-CA44-4681-AC78-C952884AF9C6}"/>
              </a:ext>
            </a:extLst>
          </p:cNvPr>
          <p:cNvSpPr txBox="1"/>
          <p:nvPr/>
        </p:nvSpPr>
        <p:spPr>
          <a:xfrm>
            <a:off x="8261855" y="6540500"/>
            <a:ext cx="882145" cy="276999"/>
          </a:xfrm>
          <a:prstGeom prst="rect">
            <a:avLst/>
          </a:prstGeom>
          <a:noFill/>
        </p:spPr>
        <p:txBody>
          <a:bodyPr wrap="square" rtlCol="0">
            <a:spAutoFit/>
          </a:bodyPr>
          <a:lstStyle/>
          <a:p>
            <a:r>
              <a:rPr lang="en-US" sz="1200" dirty="0"/>
              <a:t>VA, 2021</a:t>
            </a:r>
          </a:p>
        </p:txBody>
      </p:sp>
    </p:spTree>
    <p:extLst>
      <p:ext uri="{BB962C8B-B14F-4D97-AF65-F5344CB8AC3E}">
        <p14:creationId xmlns:p14="http://schemas.microsoft.com/office/powerpoint/2010/main" val="300076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DEF4F1-2B87-9942-B2F4-AF6393FC888A}"/>
              </a:ext>
            </a:extLst>
          </p:cNvPr>
          <p:cNvSpPr txBox="1"/>
          <p:nvPr/>
        </p:nvSpPr>
        <p:spPr>
          <a:xfrm>
            <a:off x="2575079" y="352804"/>
            <a:ext cx="6080760" cy="769441"/>
          </a:xfrm>
          <a:prstGeom prst="rect">
            <a:avLst/>
          </a:prstGeom>
          <a:noFill/>
        </p:spPr>
        <p:txBody>
          <a:bodyPr wrap="square" rtlCol="0">
            <a:spAutoFit/>
          </a:bodyPr>
          <a:lstStyle/>
          <a:p>
            <a:r>
              <a:rPr lang="en-US" sz="4400" b="1" dirty="0">
                <a:latin typeface="+mj-lt"/>
              </a:rPr>
              <a:t>Method of Suicide</a:t>
            </a:r>
          </a:p>
        </p:txBody>
      </p:sp>
      <p:sp>
        <p:nvSpPr>
          <p:cNvPr id="9" name="TextBox 8">
            <a:extLst>
              <a:ext uri="{FF2B5EF4-FFF2-40B4-BE49-F238E27FC236}">
                <a16:creationId xmlns:a16="http://schemas.microsoft.com/office/drawing/2014/main" id="{BBB23F0F-DB3D-B54E-B587-65A5CB4CEA15}"/>
              </a:ext>
            </a:extLst>
          </p:cNvPr>
          <p:cNvSpPr txBox="1"/>
          <p:nvPr/>
        </p:nvSpPr>
        <p:spPr>
          <a:xfrm>
            <a:off x="8198355" y="6477000"/>
            <a:ext cx="882145" cy="276999"/>
          </a:xfrm>
          <a:prstGeom prst="rect">
            <a:avLst/>
          </a:prstGeom>
          <a:noFill/>
        </p:spPr>
        <p:txBody>
          <a:bodyPr wrap="square" rtlCol="0">
            <a:spAutoFit/>
          </a:bodyPr>
          <a:lstStyle/>
          <a:p>
            <a:r>
              <a:rPr lang="en-US" sz="1200" dirty="0"/>
              <a:t>VA, 2021</a:t>
            </a:r>
          </a:p>
        </p:txBody>
      </p:sp>
      <p:cxnSp>
        <p:nvCxnSpPr>
          <p:cNvPr id="10" name="Straight Connector 9">
            <a:extLst>
              <a:ext uri="{FF2B5EF4-FFF2-40B4-BE49-F238E27FC236}">
                <a16:creationId xmlns:a16="http://schemas.microsoft.com/office/drawing/2014/main" id="{912BBDA0-C05B-E04E-8698-082174CCA4D6}"/>
              </a:ext>
            </a:extLst>
          </p:cNvPr>
          <p:cNvCxnSpPr/>
          <p:nvPr/>
        </p:nvCxnSpPr>
        <p:spPr>
          <a:xfrm>
            <a:off x="533400" y="1371600"/>
            <a:ext cx="79248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B6056FD6-2C06-49C1-9875-38486BCFFF53}"/>
              </a:ext>
            </a:extLst>
          </p:cNvPr>
          <p:cNvGraphicFramePr/>
          <p:nvPr>
            <p:extLst>
              <p:ext uri="{D42A27DB-BD31-4B8C-83A1-F6EECF244321}">
                <p14:modId xmlns:p14="http://schemas.microsoft.com/office/powerpoint/2010/main" val="3534443815"/>
              </p:ext>
            </p:extLst>
          </p:nvPr>
        </p:nvGraphicFramePr>
        <p:xfrm>
          <a:off x="5955638" y="321152"/>
          <a:ext cx="3201257" cy="49635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C1EE49EB-78A0-4D18-B170-1BFFE8C18EE1}"/>
              </a:ext>
            </a:extLst>
          </p:cNvPr>
          <p:cNvGraphicFramePr/>
          <p:nvPr>
            <p:extLst>
              <p:ext uri="{D42A27DB-BD31-4B8C-83A1-F6EECF244321}">
                <p14:modId xmlns:p14="http://schemas.microsoft.com/office/powerpoint/2010/main" val="2473507863"/>
              </p:ext>
            </p:extLst>
          </p:nvPr>
        </p:nvGraphicFramePr>
        <p:xfrm>
          <a:off x="-16411" y="432990"/>
          <a:ext cx="3201257" cy="47398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6F2B4F58-AD67-4B17-9FAC-BE8EE93D1C28}"/>
              </a:ext>
            </a:extLst>
          </p:cNvPr>
          <p:cNvGraphicFramePr/>
          <p:nvPr>
            <p:extLst>
              <p:ext uri="{D42A27DB-BD31-4B8C-83A1-F6EECF244321}">
                <p14:modId xmlns:p14="http://schemas.microsoft.com/office/powerpoint/2010/main" val="2919382138"/>
              </p:ext>
            </p:extLst>
          </p:nvPr>
        </p:nvGraphicFramePr>
        <p:xfrm>
          <a:off x="1217296" y="1115434"/>
          <a:ext cx="6709410" cy="54206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846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ald Cypress | National Wildlife Federation">
            <a:extLst>
              <a:ext uri="{FF2B5EF4-FFF2-40B4-BE49-F238E27FC236}">
                <a16:creationId xmlns:a16="http://schemas.microsoft.com/office/drawing/2014/main" id="{F18F0148-72D0-B245-BB57-B511BF0BB4E4}"/>
              </a:ext>
            </a:extLst>
          </p:cNvPr>
          <p:cNvPicPr>
            <a:picLocks noChangeAspect="1" noChangeArrowheads="1"/>
          </p:cNvPicPr>
          <p:nvPr/>
        </p:nvPicPr>
        <p:blipFill>
          <a:blip r:embed="rId3">
            <a:alphaModFix amt="9000"/>
            <a:extLst>
              <a:ext uri="{28A0092B-C50C-407E-A947-70E740481C1C}">
                <a14:useLocalDpi xmlns:a14="http://schemas.microsoft.com/office/drawing/2010/main" val="0"/>
              </a:ext>
            </a:extLst>
          </a:blip>
          <a:srcRect/>
          <a:stretch>
            <a:fillRect/>
          </a:stretch>
        </p:blipFill>
        <p:spPr bwMode="auto">
          <a:xfrm>
            <a:off x="17585" y="0"/>
            <a:ext cx="9153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447800"/>
            <a:ext cx="7696200" cy="990600"/>
          </a:xfrm>
        </p:spPr>
        <p:txBody>
          <a:bodyPr>
            <a:normAutofit/>
          </a:bodyPr>
          <a:lstStyle/>
          <a:p>
            <a:pPr>
              <a:spcBef>
                <a:spcPts val="0"/>
              </a:spcBef>
              <a:defRPr/>
            </a:pPr>
            <a:r>
              <a:rPr lang="en-US" sz="2400" b="1" spc="-80" dirty="0">
                <a:solidFill>
                  <a:schemeClr val="accent1"/>
                </a:solidFill>
              </a:rPr>
              <a:t>Putting time &amp; distance between a suicidal person and a gun may save a life.</a:t>
            </a:r>
            <a:endParaRPr lang="en-US" sz="2000" spc="-80" dirty="0">
              <a:solidFill>
                <a:schemeClr val="accent1"/>
              </a:solidFill>
            </a:endParaRPr>
          </a:p>
        </p:txBody>
      </p:sp>
      <p:sp>
        <p:nvSpPr>
          <p:cNvPr id="10" name="Content Placeholder 2"/>
          <p:cNvSpPr>
            <a:spLocks noGrp="1"/>
          </p:cNvSpPr>
          <p:nvPr>
            <p:ph idx="1"/>
          </p:nvPr>
        </p:nvSpPr>
        <p:spPr>
          <a:xfrm>
            <a:off x="457200" y="2514600"/>
            <a:ext cx="8229600" cy="4038600"/>
          </a:xfrm>
        </p:spPr>
        <p:txBody>
          <a:bodyPr>
            <a:normAutofit/>
          </a:bodyPr>
          <a:lstStyle/>
          <a:p>
            <a:pPr marL="230188" indent="-230188">
              <a:spcBef>
                <a:spcPts val="600"/>
              </a:spcBef>
              <a:spcAft>
                <a:spcPts val="600"/>
              </a:spcAft>
            </a:pPr>
            <a:r>
              <a:rPr lang="en-US" dirty="0"/>
              <a:t>But won’t they just substitute another method?</a:t>
            </a:r>
          </a:p>
          <a:p>
            <a:pPr marL="230188" indent="-230188">
              <a:spcBef>
                <a:spcPts val="600"/>
              </a:spcBef>
              <a:spcAft>
                <a:spcPts val="600"/>
              </a:spcAft>
            </a:pPr>
            <a:r>
              <a:rPr lang="en-US" dirty="0"/>
              <a:t>Some may, but nearly anything else is less likely to kill.</a:t>
            </a:r>
          </a:p>
          <a:p>
            <a:pPr marL="230188" indent="-230188">
              <a:spcBef>
                <a:spcPts val="600"/>
              </a:spcBef>
              <a:spcAft>
                <a:spcPts val="600"/>
              </a:spcAft>
            </a:pPr>
            <a:r>
              <a:rPr lang="en-US" dirty="0"/>
              <a:t>Others may delay their attempt.</a:t>
            </a:r>
          </a:p>
          <a:p>
            <a:pPr marL="230188" indent="-230188">
              <a:spcBef>
                <a:spcPts val="600"/>
              </a:spcBef>
              <a:spcAft>
                <a:spcPts val="600"/>
              </a:spcAft>
            </a:pPr>
            <a:r>
              <a:rPr lang="en-US" dirty="0"/>
              <a:t>Either way, the odds of survival go up, for three reasons…</a:t>
            </a:r>
          </a:p>
        </p:txBody>
      </p:sp>
      <p:cxnSp>
        <p:nvCxnSpPr>
          <p:cNvPr id="5" name="Straight Connector 4"/>
          <p:cNvCxnSpPr/>
          <p:nvPr/>
        </p:nvCxnSpPr>
        <p:spPr>
          <a:xfrm>
            <a:off x="533400" y="1371600"/>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57200" y="337625"/>
            <a:ext cx="8229600" cy="990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00" normalizeH="0" baseline="0" noProof="0" dirty="0">
                <a:ln>
                  <a:noFill/>
                </a:ln>
                <a:effectLst/>
                <a:uLnTx/>
                <a:uFillTx/>
                <a:latin typeface="+mj-lt"/>
                <a:ea typeface="+mj-ea"/>
                <a:cs typeface="+mj-cs"/>
              </a:rPr>
              <a:t>Time</a:t>
            </a:r>
            <a:r>
              <a:rPr kumimoji="0" lang="en-US" sz="4400" b="1" i="0" u="none" strike="noStrike" kern="1200" cap="none" spc="-100" normalizeH="0" noProof="0" dirty="0">
                <a:ln>
                  <a:noFill/>
                </a:ln>
                <a:effectLst/>
                <a:uLnTx/>
                <a:uFillTx/>
                <a:latin typeface="+mj-lt"/>
                <a:ea typeface="+mj-ea"/>
                <a:cs typeface="+mj-cs"/>
              </a:rPr>
              <a:t> &amp; Distance</a:t>
            </a:r>
            <a:endParaRPr kumimoji="0" lang="en-US" sz="4400" b="1" i="0" u="none" strike="noStrike" kern="1200" cap="none" spc="-10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295218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ayou cathedral Louisiana swamp photography prints">
            <a:extLst>
              <a:ext uri="{FF2B5EF4-FFF2-40B4-BE49-F238E27FC236}">
                <a16:creationId xmlns:a16="http://schemas.microsoft.com/office/drawing/2014/main" id="{00C6C444-A846-1A48-BDCD-74CDA8BDD597}"/>
              </a:ext>
            </a:extLst>
          </p:cNvPr>
          <p:cNvPicPr>
            <a:picLocks noChangeAspect="1" noChangeArrowheads="1"/>
          </p:cNvPicPr>
          <p:nvPr/>
        </p:nvPicPr>
        <p:blipFill>
          <a:blip r:embed="rId3">
            <a:alphaModFix amt="9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244474"/>
            <a:ext cx="7886700" cy="1325563"/>
          </a:xfrm>
        </p:spPr>
        <p:txBody>
          <a:bodyPr>
            <a:normAutofit/>
          </a:bodyPr>
          <a:lstStyle/>
          <a:p>
            <a:r>
              <a:rPr lang="en-US" sz="4400" b="1" dirty="0">
                <a:solidFill>
                  <a:schemeClr val="accent2"/>
                </a:solidFill>
              </a:rPr>
              <a:t>Why Means Matter</a:t>
            </a:r>
          </a:p>
        </p:txBody>
      </p:sp>
      <p:sp>
        <p:nvSpPr>
          <p:cNvPr id="3" name="Content Placeholder 2"/>
          <p:cNvSpPr>
            <a:spLocks noGrp="1"/>
          </p:cNvSpPr>
          <p:nvPr>
            <p:ph idx="1"/>
          </p:nvPr>
        </p:nvSpPr>
        <p:spPr>
          <a:xfrm>
            <a:off x="457200" y="1570037"/>
            <a:ext cx="8229600" cy="4906963"/>
          </a:xfrm>
        </p:spPr>
        <p:txBody>
          <a:bodyPr>
            <a:normAutofit/>
          </a:bodyPr>
          <a:lstStyle/>
          <a:p>
            <a:pPr marL="457200" indent="-457200">
              <a:buClr>
                <a:schemeClr val="tx1"/>
              </a:buClr>
              <a:buFont typeface="+mj-lt"/>
              <a:buAutoNum type="arabicPeriod"/>
            </a:pPr>
            <a:r>
              <a:rPr lang="en-US" b="1" dirty="0"/>
              <a:t>Suicidal crises are often brief. </a:t>
            </a:r>
          </a:p>
          <a:p>
            <a:pPr marL="457200" indent="-457200">
              <a:buClr>
                <a:schemeClr val="tx1"/>
              </a:buClr>
              <a:buFont typeface="+mj-lt"/>
              <a:buAutoNum type="arabicPeriod"/>
            </a:pPr>
            <a:endParaRPr lang="en-US" b="1" dirty="0">
              <a:solidFill>
                <a:schemeClr val="tx2"/>
              </a:solidFill>
            </a:endParaRPr>
          </a:p>
          <a:p>
            <a:pPr marL="457200" indent="-457200">
              <a:spcAft>
                <a:spcPts val="1800"/>
              </a:spcAft>
              <a:buClr>
                <a:schemeClr val="tx1"/>
              </a:buClr>
              <a:buFont typeface="+mj-lt"/>
              <a:buAutoNum type="arabicPeriod"/>
            </a:pPr>
            <a:r>
              <a:rPr lang="en-US" dirty="0">
                <a:solidFill>
                  <a:schemeClr val="accent3"/>
                </a:solidFill>
              </a:rPr>
              <a:t>The deadliness of an attempt depends in part on the method used.</a:t>
            </a:r>
          </a:p>
          <a:p>
            <a:pPr marL="457200" indent="-457200">
              <a:spcAft>
                <a:spcPts val="1800"/>
              </a:spcAft>
              <a:buClr>
                <a:schemeClr val="tx1"/>
              </a:buClr>
              <a:buFont typeface="+mj-lt"/>
              <a:buAutoNum type="arabicPeriod"/>
            </a:pPr>
            <a:r>
              <a:rPr lang="en-US" dirty="0">
                <a:solidFill>
                  <a:schemeClr val="accent3"/>
                </a:solidFill>
              </a:rPr>
              <a:t>90% of those who attempt suicide and survive don’t go on to kill themselves — even those making very serious attempts. </a:t>
            </a:r>
          </a:p>
          <a:p>
            <a:pPr marL="457200" indent="-457200">
              <a:buClr>
                <a:schemeClr val="tx1"/>
              </a:buClr>
              <a:buFont typeface="+mj-lt"/>
              <a:buAutoNum type="arabicPeriod"/>
            </a:pPr>
            <a:endParaRPr lang="en-US" dirty="0">
              <a:solidFill>
                <a:schemeClr val="accent1">
                  <a:lumMod val="50000"/>
                </a:schemeClr>
              </a:solidFill>
            </a:endParaRPr>
          </a:p>
          <a:p>
            <a:pPr marL="731520" lvl="1" indent="-457200">
              <a:buClr>
                <a:schemeClr val="tx1"/>
              </a:buClr>
              <a:buNone/>
            </a:pPr>
            <a:endParaRPr lang="en-US" dirty="0"/>
          </a:p>
          <a:p>
            <a:pPr marL="0" indent="0">
              <a:buNone/>
            </a:pPr>
            <a:r>
              <a:rPr lang="en-US" dirty="0"/>
              <a:t>	</a:t>
            </a:r>
          </a:p>
          <a:p>
            <a:pPr marL="457200" lvl="1" indent="0">
              <a:buNone/>
            </a:pPr>
            <a:endParaRPr lang="en-US" dirty="0"/>
          </a:p>
          <a:p>
            <a:pPr lvl="1"/>
            <a:endParaRPr lang="en-US" dirty="0"/>
          </a:p>
          <a:p>
            <a:pPr lvl="1"/>
            <a:endParaRPr lang="en-US" dirty="0"/>
          </a:p>
        </p:txBody>
      </p:sp>
      <p:cxnSp>
        <p:nvCxnSpPr>
          <p:cNvPr id="5" name="Straight Connector 4"/>
          <p:cNvCxnSpPr/>
          <p:nvPr/>
        </p:nvCxnSpPr>
        <p:spPr>
          <a:xfrm>
            <a:off x="533400" y="1371600"/>
            <a:ext cx="7924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144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129804</TotalTime>
  <Words>2737</Words>
  <Application>Microsoft Office PowerPoint</Application>
  <PresentationFormat>On-screen Show (4:3)</PresentationFormat>
  <Paragraphs>183</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Proxima Nova Regular</vt:lpstr>
      <vt:lpstr>Proxima Nova Semibold</vt:lpstr>
      <vt:lpstr>Times</vt:lpstr>
      <vt:lpstr>Office Theme</vt:lpstr>
      <vt:lpstr>PowerPoint Presentation</vt:lpstr>
      <vt:lpstr>PowerPoint Presentation</vt:lpstr>
      <vt:lpstr>PowerPoint Presentation</vt:lpstr>
      <vt:lpstr>PowerPoint Presentation</vt:lpstr>
      <vt:lpstr>What does Louisiana look like?</vt:lpstr>
      <vt:lpstr>PowerPoint Presentation</vt:lpstr>
      <vt:lpstr>PowerPoint Presentation</vt:lpstr>
      <vt:lpstr>Putting time &amp; distance between a suicidal person and a gun may save a life.</vt:lpstr>
      <vt:lpstr>Why Means Matter</vt:lpstr>
      <vt:lpstr>People admitted to a hospital after an attempt were asked how long they had been thinking about suicide before the attempt.</vt:lpstr>
      <vt:lpstr>Why Means Matter</vt:lpstr>
      <vt:lpstr>PowerPoint Presentation</vt:lpstr>
      <vt:lpstr>Who’s at Risk of Suicide?</vt:lpstr>
      <vt:lpstr>Storage Options</vt:lpstr>
      <vt:lpstr>Gun safes and locks come in all different sizes and types with specifications to meet virtually anyone’s preference, or budget.   Cable locks are free at most local Police or Sherriff offices!  Veterans can request free cable locks at their VA!</vt:lpstr>
      <vt:lpstr>Storage Options and Prices</vt:lpstr>
      <vt:lpstr>What if it’s You at Risk?</vt:lpstr>
      <vt:lpstr>*Let’s look at a real example of a different kind of protection</vt:lpstr>
      <vt:lpstr>PowerPoint Presentation</vt:lpstr>
      <vt:lpstr>PowerPoint Presentation</vt:lpstr>
      <vt:lpstr>Protecting our Freedom</vt:lpstr>
      <vt:lpstr>RESOURCES:</vt:lpstr>
      <vt:lpstr>Acknowledgements</vt:lpstr>
    </vt:vector>
  </TitlesOfParts>
  <Company>HSPH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Firearm Storage</dc:title>
  <dc:creator>Administrator</dc:creator>
  <cp:lastModifiedBy>Houtsma, Claire M (NOLA)</cp:lastModifiedBy>
  <cp:revision>307</cp:revision>
  <dcterms:created xsi:type="dcterms:W3CDTF">2015-08-28T15:10:18Z</dcterms:created>
  <dcterms:modified xsi:type="dcterms:W3CDTF">2022-02-04T14:45:01Z</dcterms:modified>
</cp:coreProperties>
</file>