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422" r:id="rId2"/>
    <p:sldId id="423" r:id="rId3"/>
    <p:sldId id="414" r:id="rId4"/>
    <p:sldId id="385" r:id="rId5"/>
    <p:sldId id="416" r:id="rId6"/>
    <p:sldId id="347" r:id="rId7"/>
  </p:sldIdLst>
  <p:sldSz cx="9144000" cy="6858000" type="screen4x3"/>
  <p:notesSz cx="6858000" cy="92964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9735" autoAdjust="0"/>
  </p:normalViewPr>
  <p:slideViewPr>
    <p:cSldViewPr snapToGrid="0" snapToObjects="1">
      <p:cViewPr>
        <p:scale>
          <a:sx n="100" d="100"/>
          <a:sy n="100" d="100"/>
        </p:scale>
        <p:origin x="-1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2765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2765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2765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b="0">
                <a:latin typeface="Times New Roman" pitchFamily="18" charset="0"/>
              </a:defRPr>
            </a:lvl1pPr>
          </a:lstStyle>
          <a:p>
            <a:pPr>
              <a:defRPr/>
            </a:pPr>
            <a:fld id="{EF7E9CBF-50D2-4FE8-AFEB-A0B815BF752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547BAE-6EAF-4C4B-A2BB-6E3FAF4612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9D30F4-1F2A-45DF-AB2D-C724DAE792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106392-67AD-4D15-BC84-D1C7AFE3E6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7E5584-8437-41EA-94E7-4DD03E5F6B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B41981-5712-4FBC-AFFA-4B50E23C13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DD544D-9631-4F12-85D9-D2076232C5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418CCD-A4FB-4BB2-A050-D9563245D3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BE55FF-339D-4EE9-8212-E8639557EE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641E2-A5B4-4E56-B36F-AA9B47B5DB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E79017-88CD-4BEF-885D-5C3AA4A1FD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9EE49C-ACFB-41E2-A4D6-0FF777BC5A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152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atin typeface="+mn-lt"/>
              </a:defRPr>
            </a:lvl1pPr>
          </a:lstStyle>
          <a:p>
            <a:pPr>
              <a:defRPr/>
            </a:pPr>
            <a:fld id="{EC161B44-F068-44F9-8E22-CCFEB25CDD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a:spLocks noChangeArrowheads="1"/>
          </p:cNvSpPr>
          <p:nvPr/>
        </p:nvSpPr>
        <p:spPr bwMode="auto">
          <a:xfrm>
            <a:off x="0" y="406400"/>
            <a:ext cx="9144000" cy="488950"/>
          </a:xfrm>
          <a:prstGeom prst="rect">
            <a:avLst/>
          </a:prstGeom>
          <a:noFill/>
          <a:ln w="9525">
            <a:noFill/>
            <a:miter lim="800000"/>
            <a:headEnd/>
            <a:tailEnd/>
          </a:ln>
        </p:spPr>
        <p:txBody>
          <a:bodyPr>
            <a:spAutoFit/>
          </a:bodyPr>
          <a:lstStyle/>
          <a:p>
            <a:pPr algn="ctr">
              <a:spcBef>
                <a:spcPct val="50000"/>
              </a:spcBef>
            </a:pPr>
            <a:r>
              <a:rPr lang="en-US" sz="2600"/>
              <a:t>Support for Massachusetts Health Reform Law</a:t>
            </a:r>
          </a:p>
        </p:txBody>
      </p:sp>
      <p:sp>
        <p:nvSpPr>
          <p:cNvPr id="1028" name="Text Box 14"/>
          <p:cNvSpPr txBox="1">
            <a:spLocks noChangeArrowheads="1"/>
          </p:cNvSpPr>
          <p:nvPr/>
        </p:nvSpPr>
        <p:spPr bwMode="auto">
          <a:xfrm>
            <a:off x="0" y="0"/>
            <a:ext cx="9144000" cy="304800"/>
          </a:xfrm>
          <a:prstGeom prst="rect">
            <a:avLst/>
          </a:prstGeom>
          <a:noFill/>
          <a:ln w="9525">
            <a:noFill/>
            <a:miter lim="800000"/>
            <a:headEnd/>
            <a:tailEnd/>
          </a:ln>
        </p:spPr>
        <p:txBody>
          <a:bodyPr anchorCtr="1">
            <a:spAutoFit/>
          </a:bodyPr>
          <a:lstStyle/>
          <a:p>
            <a:pPr algn="ctr"/>
            <a:r>
              <a:rPr lang="en-US"/>
              <a:t>Chart 1</a:t>
            </a:r>
          </a:p>
        </p:txBody>
      </p:sp>
      <p:sp>
        <p:nvSpPr>
          <p:cNvPr id="1029" name="Line 15"/>
          <p:cNvSpPr>
            <a:spLocks noChangeShapeType="1"/>
          </p:cNvSpPr>
          <p:nvPr/>
        </p:nvSpPr>
        <p:spPr bwMode="auto">
          <a:xfrm>
            <a:off x="455613" y="1041400"/>
            <a:ext cx="8226425" cy="0"/>
          </a:xfrm>
          <a:prstGeom prst="line">
            <a:avLst/>
          </a:prstGeom>
          <a:noFill/>
          <a:ln w="76200">
            <a:solidFill>
              <a:schemeClr val="tx1"/>
            </a:solidFill>
            <a:round/>
            <a:headEnd/>
            <a:tailEnd/>
          </a:ln>
        </p:spPr>
        <p:txBody>
          <a:bodyPr wrap="none" anchor="ctr"/>
          <a:lstStyle/>
          <a:p>
            <a:endParaRPr lang="en-US"/>
          </a:p>
        </p:txBody>
      </p:sp>
      <p:sp>
        <p:nvSpPr>
          <p:cNvPr id="1030" name="Rectangle 16"/>
          <p:cNvSpPr>
            <a:spLocks noChangeArrowheads="1"/>
          </p:cNvSpPr>
          <p:nvPr/>
        </p:nvSpPr>
        <p:spPr bwMode="auto">
          <a:xfrm>
            <a:off x="455613" y="1273175"/>
            <a:ext cx="8231187" cy="581025"/>
          </a:xfrm>
          <a:prstGeom prst="rect">
            <a:avLst/>
          </a:prstGeom>
          <a:noFill/>
          <a:ln w="9525">
            <a:noFill/>
            <a:miter lim="800000"/>
            <a:headEnd/>
            <a:tailEnd/>
          </a:ln>
        </p:spPr>
        <p:txBody>
          <a:bodyPr>
            <a:spAutoFit/>
          </a:bodyPr>
          <a:lstStyle/>
          <a:p>
            <a:pPr eaLnBrk="0" hangingPunct="0">
              <a:spcBef>
                <a:spcPct val="50000"/>
              </a:spcBef>
            </a:pPr>
            <a:r>
              <a:rPr lang="en-US" sz="1600">
                <a:cs typeface="Times New Roman" pitchFamily="18" charset="0"/>
              </a:rPr>
              <a:t>Given what you know about it, in general, do you support or oppose the Massachusetts Universal Health Insurance Law? </a:t>
            </a:r>
          </a:p>
        </p:txBody>
      </p:sp>
      <p:graphicFrame>
        <p:nvGraphicFramePr>
          <p:cNvPr id="1026" name="Object 29"/>
          <p:cNvGraphicFramePr>
            <a:graphicFrameLocks noChangeAspect="1"/>
          </p:cNvGraphicFramePr>
          <p:nvPr/>
        </p:nvGraphicFramePr>
        <p:xfrm>
          <a:off x="2239963" y="2047875"/>
          <a:ext cx="7699375" cy="3730625"/>
        </p:xfrm>
        <a:graphic>
          <a:graphicData uri="http://schemas.openxmlformats.org/presentationml/2006/ole">
            <p:oleObj spid="_x0000_s18434" name="Chart" r:id="rId3" imgW="7715329" imgH="3733823" progId="MSGraph.Chart.8">
              <p:embed followColorScheme="full"/>
            </p:oleObj>
          </a:graphicData>
        </a:graphic>
      </p:graphicFrame>
      <p:sp>
        <p:nvSpPr>
          <p:cNvPr id="1031" name="Text Box 30"/>
          <p:cNvSpPr txBox="1">
            <a:spLocks noChangeArrowheads="1"/>
          </p:cNvSpPr>
          <p:nvPr/>
        </p:nvSpPr>
        <p:spPr bwMode="auto">
          <a:xfrm>
            <a:off x="5983288" y="2166938"/>
            <a:ext cx="1371600" cy="277812"/>
          </a:xfrm>
          <a:prstGeom prst="rect">
            <a:avLst/>
          </a:prstGeom>
          <a:noFill/>
          <a:ln w="9525">
            <a:noFill/>
            <a:miter lim="800000"/>
            <a:headEnd/>
            <a:tailEnd/>
          </a:ln>
        </p:spPr>
        <p:txBody>
          <a:bodyPr>
            <a:spAutoFit/>
          </a:bodyPr>
          <a:lstStyle/>
          <a:p>
            <a:pPr algn="ctr" eaLnBrk="0" hangingPunct="0">
              <a:spcBef>
                <a:spcPct val="50000"/>
              </a:spcBef>
            </a:pPr>
            <a:r>
              <a:rPr lang="en-US" sz="1200"/>
              <a:t>Oppose</a:t>
            </a:r>
          </a:p>
        </p:txBody>
      </p:sp>
      <p:sp>
        <p:nvSpPr>
          <p:cNvPr id="1032" name="Text Box 31"/>
          <p:cNvSpPr txBox="1">
            <a:spLocks noChangeArrowheads="1"/>
          </p:cNvSpPr>
          <p:nvPr/>
        </p:nvSpPr>
        <p:spPr bwMode="auto">
          <a:xfrm>
            <a:off x="3298825" y="2166938"/>
            <a:ext cx="1295400" cy="277812"/>
          </a:xfrm>
          <a:prstGeom prst="rect">
            <a:avLst/>
          </a:prstGeom>
          <a:noFill/>
          <a:ln w="9525">
            <a:noFill/>
            <a:miter lim="800000"/>
            <a:headEnd/>
            <a:tailEnd/>
          </a:ln>
        </p:spPr>
        <p:txBody>
          <a:bodyPr>
            <a:spAutoFit/>
          </a:bodyPr>
          <a:lstStyle/>
          <a:p>
            <a:pPr algn="ctr" eaLnBrk="0" hangingPunct="0">
              <a:spcBef>
                <a:spcPct val="50000"/>
              </a:spcBef>
            </a:pPr>
            <a:r>
              <a:rPr lang="en-US" sz="1200"/>
              <a:t>Support</a:t>
            </a:r>
          </a:p>
        </p:txBody>
      </p:sp>
      <p:sp>
        <p:nvSpPr>
          <p:cNvPr id="1033" name="Text Box 32"/>
          <p:cNvSpPr txBox="1">
            <a:spLocks noChangeArrowheads="1"/>
          </p:cNvSpPr>
          <p:nvPr/>
        </p:nvSpPr>
        <p:spPr bwMode="auto">
          <a:xfrm>
            <a:off x="7078663" y="2154238"/>
            <a:ext cx="1228725" cy="276225"/>
          </a:xfrm>
          <a:prstGeom prst="rect">
            <a:avLst/>
          </a:prstGeom>
          <a:noFill/>
          <a:ln w="9525">
            <a:noFill/>
            <a:miter lim="800000"/>
            <a:headEnd/>
            <a:tailEnd/>
          </a:ln>
        </p:spPr>
        <p:txBody>
          <a:bodyPr>
            <a:spAutoFit/>
          </a:bodyPr>
          <a:lstStyle/>
          <a:p>
            <a:pPr algn="ctr" eaLnBrk="0" hangingPunct="0">
              <a:spcBef>
                <a:spcPct val="50000"/>
              </a:spcBef>
            </a:pPr>
            <a:r>
              <a:rPr lang="en-US" sz="1200"/>
              <a:t>Don’t know</a:t>
            </a:r>
          </a:p>
        </p:txBody>
      </p:sp>
      <p:sp>
        <p:nvSpPr>
          <p:cNvPr id="1034" name="Text Box 33"/>
          <p:cNvSpPr txBox="1">
            <a:spLocks noChangeArrowheads="1"/>
          </p:cNvSpPr>
          <p:nvPr/>
        </p:nvSpPr>
        <p:spPr bwMode="auto">
          <a:xfrm>
            <a:off x="163513" y="4359275"/>
            <a:ext cx="2076450" cy="307975"/>
          </a:xfrm>
          <a:prstGeom prst="rect">
            <a:avLst/>
          </a:prstGeom>
          <a:noFill/>
          <a:ln w="9525">
            <a:noFill/>
            <a:miter lim="800000"/>
            <a:headEnd/>
            <a:tailEnd/>
          </a:ln>
        </p:spPr>
        <p:txBody>
          <a:bodyPr>
            <a:spAutoFit/>
          </a:bodyPr>
          <a:lstStyle/>
          <a:p>
            <a:pPr algn="r" eaLnBrk="0" hangingPunct="0"/>
            <a:r>
              <a:rPr lang="en-US"/>
              <a:t>September 2009</a:t>
            </a:r>
          </a:p>
        </p:txBody>
      </p:sp>
      <p:sp>
        <p:nvSpPr>
          <p:cNvPr id="1035" name="Text Box 33"/>
          <p:cNvSpPr txBox="1">
            <a:spLocks noChangeArrowheads="1"/>
          </p:cNvSpPr>
          <p:nvPr/>
        </p:nvSpPr>
        <p:spPr bwMode="auto">
          <a:xfrm>
            <a:off x="136525" y="2830513"/>
            <a:ext cx="2076450" cy="307975"/>
          </a:xfrm>
          <a:prstGeom prst="rect">
            <a:avLst/>
          </a:prstGeom>
          <a:noFill/>
          <a:ln w="9525">
            <a:noFill/>
            <a:miter lim="800000"/>
            <a:headEnd/>
            <a:tailEnd/>
          </a:ln>
        </p:spPr>
        <p:txBody>
          <a:bodyPr>
            <a:spAutoFit/>
          </a:bodyPr>
          <a:lstStyle/>
          <a:p>
            <a:pPr algn="r" eaLnBrk="0" hangingPunct="0"/>
            <a:r>
              <a:rPr lang="en-US"/>
              <a:t>May 2011</a:t>
            </a:r>
          </a:p>
        </p:txBody>
      </p:sp>
      <p:sp>
        <p:nvSpPr>
          <p:cNvPr id="1036" name="Text Box 27"/>
          <p:cNvSpPr txBox="1">
            <a:spLocks noChangeArrowheads="1"/>
          </p:cNvSpPr>
          <p:nvPr/>
        </p:nvSpPr>
        <p:spPr bwMode="auto">
          <a:xfrm>
            <a:off x="0" y="6032500"/>
            <a:ext cx="8870950" cy="400050"/>
          </a:xfrm>
          <a:prstGeom prst="rect">
            <a:avLst/>
          </a:prstGeom>
          <a:noFill/>
          <a:ln w="9525">
            <a:noFill/>
            <a:miter lim="800000"/>
            <a:headEnd/>
            <a:tailEnd/>
          </a:ln>
        </p:spPr>
        <p:txBody>
          <a:bodyPr>
            <a:spAutoFit/>
          </a:bodyPr>
          <a:lstStyle/>
          <a:p>
            <a:pPr>
              <a:spcBef>
                <a:spcPct val="50000"/>
              </a:spcBef>
            </a:pPr>
            <a:r>
              <a:rPr lang="en-US" sz="1000" b="0"/>
              <a:t>Sources: Harvard School of Public Health/</a:t>
            </a:r>
            <a:r>
              <a:rPr lang="en-US" sz="1000" b="0" i="1"/>
              <a:t>Boston</a:t>
            </a:r>
            <a:r>
              <a:rPr lang="en-US" sz="1000" b="0"/>
              <a:t> </a:t>
            </a:r>
            <a:r>
              <a:rPr lang="en-US" sz="1000" b="0" i="1"/>
              <a:t>Globe</a:t>
            </a:r>
            <a:r>
              <a:rPr lang="en-US" sz="1000" b="0"/>
              <a:t> Massachusetts Health Reform </a:t>
            </a:r>
            <a:r>
              <a:rPr lang="en-US" sz="1000" b="0">
                <a:solidFill>
                  <a:srgbClr val="000000"/>
                </a:solidFill>
              </a:rPr>
              <a:t>Poll (conducted May 24-26, 2011); Harvard </a:t>
            </a:r>
            <a:r>
              <a:rPr lang="en-US" sz="1000" b="0"/>
              <a:t>School of Public Health/</a:t>
            </a:r>
            <a:r>
              <a:rPr lang="en-US" sz="1000" b="0" i="1"/>
              <a:t>Boston</a:t>
            </a:r>
            <a:r>
              <a:rPr lang="en-US" sz="1000" b="0"/>
              <a:t> </a:t>
            </a:r>
            <a:r>
              <a:rPr lang="en-US" sz="1000" b="0" i="1"/>
              <a:t>Globe</a:t>
            </a:r>
            <a:r>
              <a:rPr lang="en-US" sz="1000" b="0"/>
              <a:t> Massachusetts Health Reform Poll (conducted September 14-16, 2009).</a:t>
            </a:r>
          </a:p>
        </p:txBody>
      </p:sp>
      <p:sp>
        <p:nvSpPr>
          <p:cNvPr id="1037" name="Text Box 32"/>
          <p:cNvSpPr txBox="1">
            <a:spLocks noChangeArrowheads="1"/>
          </p:cNvSpPr>
          <p:nvPr/>
        </p:nvSpPr>
        <p:spPr bwMode="auto">
          <a:xfrm>
            <a:off x="8016875" y="1854200"/>
            <a:ext cx="1228725" cy="647700"/>
          </a:xfrm>
          <a:prstGeom prst="rect">
            <a:avLst/>
          </a:prstGeom>
          <a:noFill/>
          <a:ln w="9525">
            <a:noFill/>
            <a:miter lim="800000"/>
            <a:headEnd/>
            <a:tailEnd/>
          </a:ln>
        </p:spPr>
        <p:txBody>
          <a:bodyPr>
            <a:spAutoFit/>
          </a:bodyPr>
          <a:lstStyle/>
          <a:p>
            <a:pPr algn="ctr" eaLnBrk="0" hangingPunct="0">
              <a:spcBef>
                <a:spcPct val="50000"/>
              </a:spcBef>
            </a:pPr>
            <a:r>
              <a:rPr lang="en-US" sz="1200"/>
              <a:t>Not heard/read about law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a:spLocks noChangeArrowheads="1"/>
          </p:cNvSpPr>
          <p:nvPr/>
        </p:nvSpPr>
        <p:spPr bwMode="auto">
          <a:xfrm>
            <a:off x="0" y="406400"/>
            <a:ext cx="9144000" cy="488950"/>
          </a:xfrm>
          <a:prstGeom prst="rect">
            <a:avLst/>
          </a:prstGeom>
          <a:noFill/>
          <a:ln w="9525">
            <a:noFill/>
            <a:miter lim="800000"/>
            <a:headEnd/>
            <a:tailEnd/>
          </a:ln>
        </p:spPr>
        <p:txBody>
          <a:bodyPr>
            <a:spAutoFit/>
          </a:bodyPr>
          <a:lstStyle/>
          <a:p>
            <a:pPr algn="ctr">
              <a:spcBef>
                <a:spcPct val="50000"/>
              </a:spcBef>
            </a:pPr>
            <a:r>
              <a:rPr lang="en-US" sz="2600"/>
              <a:t>Support for Massachusetts Health Reform Law</a:t>
            </a:r>
          </a:p>
        </p:txBody>
      </p:sp>
      <p:sp>
        <p:nvSpPr>
          <p:cNvPr id="1028" name="Text Box 14"/>
          <p:cNvSpPr txBox="1">
            <a:spLocks noChangeArrowheads="1"/>
          </p:cNvSpPr>
          <p:nvPr/>
        </p:nvSpPr>
        <p:spPr bwMode="auto">
          <a:xfrm>
            <a:off x="0" y="0"/>
            <a:ext cx="9144000" cy="304800"/>
          </a:xfrm>
          <a:prstGeom prst="rect">
            <a:avLst/>
          </a:prstGeom>
          <a:noFill/>
          <a:ln w="9525">
            <a:noFill/>
            <a:miter lim="800000"/>
            <a:headEnd/>
            <a:tailEnd/>
          </a:ln>
        </p:spPr>
        <p:txBody>
          <a:bodyPr anchorCtr="1">
            <a:spAutoFit/>
          </a:bodyPr>
          <a:lstStyle/>
          <a:p>
            <a:pPr algn="ctr"/>
            <a:r>
              <a:rPr lang="en-US" dirty="0"/>
              <a:t>Chart </a:t>
            </a:r>
            <a:r>
              <a:rPr lang="en-US" dirty="0" smtClean="0"/>
              <a:t>2</a:t>
            </a:r>
            <a:endParaRPr lang="en-US" dirty="0"/>
          </a:p>
        </p:txBody>
      </p:sp>
      <p:sp>
        <p:nvSpPr>
          <p:cNvPr id="1029" name="Line 15"/>
          <p:cNvSpPr>
            <a:spLocks noChangeShapeType="1"/>
          </p:cNvSpPr>
          <p:nvPr/>
        </p:nvSpPr>
        <p:spPr bwMode="auto">
          <a:xfrm>
            <a:off x="455613" y="1041400"/>
            <a:ext cx="8226425" cy="0"/>
          </a:xfrm>
          <a:prstGeom prst="line">
            <a:avLst/>
          </a:prstGeom>
          <a:noFill/>
          <a:ln w="76200">
            <a:solidFill>
              <a:schemeClr val="tx1"/>
            </a:solidFill>
            <a:round/>
            <a:headEnd/>
            <a:tailEnd/>
          </a:ln>
        </p:spPr>
        <p:txBody>
          <a:bodyPr wrap="none" anchor="ctr"/>
          <a:lstStyle/>
          <a:p>
            <a:endParaRPr lang="en-US"/>
          </a:p>
        </p:txBody>
      </p:sp>
      <p:sp>
        <p:nvSpPr>
          <p:cNvPr id="1030" name="Rectangle 16"/>
          <p:cNvSpPr>
            <a:spLocks noChangeArrowheads="1"/>
          </p:cNvSpPr>
          <p:nvPr/>
        </p:nvSpPr>
        <p:spPr bwMode="auto">
          <a:xfrm>
            <a:off x="455613" y="1254125"/>
            <a:ext cx="8231187" cy="830997"/>
          </a:xfrm>
          <a:prstGeom prst="rect">
            <a:avLst/>
          </a:prstGeom>
          <a:noFill/>
          <a:ln w="9525">
            <a:noFill/>
            <a:miter lim="800000"/>
            <a:headEnd/>
            <a:tailEnd/>
          </a:ln>
        </p:spPr>
        <p:txBody>
          <a:bodyPr>
            <a:spAutoFit/>
          </a:bodyPr>
          <a:lstStyle/>
          <a:p>
            <a:pPr eaLnBrk="0" hangingPunct="0">
              <a:spcBef>
                <a:spcPct val="50000"/>
              </a:spcBef>
            </a:pPr>
            <a:r>
              <a:rPr lang="en-US" sz="1200" dirty="0" smtClean="0"/>
              <a:t>The law requires that all uninsured Massachusetts residents either purchase health insurance or pay a fine.  If a state agency determines that a person can’t afford a policy, they would not be required to buy one or they would receive help paying part or all of their insurance premiums.  Do you support or oppose state government requiring uninsured residents to purchase health insurance?</a:t>
            </a:r>
            <a:endParaRPr lang="en-US" sz="1200" dirty="0">
              <a:cs typeface="Times New Roman" pitchFamily="18" charset="0"/>
            </a:endParaRPr>
          </a:p>
        </p:txBody>
      </p:sp>
      <p:graphicFrame>
        <p:nvGraphicFramePr>
          <p:cNvPr id="1026" name="Object 29"/>
          <p:cNvGraphicFramePr>
            <a:graphicFrameLocks noChangeAspect="1"/>
          </p:cNvGraphicFramePr>
          <p:nvPr/>
        </p:nvGraphicFramePr>
        <p:xfrm>
          <a:off x="2239963" y="2047875"/>
          <a:ext cx="7699375" cy="3730625"/>
        </p:xfrm>
        <a:graphic>
          <a:graphicData uri="http://schemas.openxmlformats.org/presentationml/2006/ole">
            <p:oleObj spid="_x0000_s31746" name="Chart" r:id="rId3" imgW="7715250" imgH="3733800" progId="MSGraph.Chart.8">
              <p:embed followColorScheme="full"/>
            </p:oleObj>
          </a:graphicData>
        </a:graphic>
      </p:graphicFrame>
      <p:sp>
        <p:nvSpPr>
          <p:cNvPr id="1031" name="Text Box 30"/>
          <p:cNvSpPr txBox="1">
            <a:spLocks noChangeArrowheads="1"/>
          </p:cNvSpPr>
          <p:nvPr/>
        </p:nvSpPr>
        <p:spPr bwMode="auto">
          <a:xfrm>
            <a:off x="6515100" y="2166938"/>
            <a:ext cx="1371600" cy="277812"/>
          </a:xfrm>
          <a:prstGeom prst="rect">
            <a:avLst/>
          </a:prstGeom>
          <a:noFill/>
          <a:ln w="9525">
            <a:noFill/>
            <a:miter lim="800000"/>
            <a:headEnd/>
            <a:tailEnd/>
          </a:ln>
        </p:spPr>
        <p:txBody>
          <a:bodyPr>
            <a:spAutoFit/>
          </a:bodyPr>
          <a:lstStyle/>
          <a:p>
            <a:pPr algn="ctr" eaLnBrk="0" hangingPunct="0">
              <a:spcBef>
                <a:spcPct val="50000"/>
              </a:spcBef>
            </a:pPr>
            <a:r>
              <a:rPr lang="en-US" sz="1200" dirty="0"/>
              <a:t>Oppose</a:t>
            </a:r>
          </a:p>
        </p:txBody>
      </p:sp>
      <p:sp>
        <p:nvSpPr>
          <p:cNvPr id="1032" name="Text Box 31"/>
          <p:cNvSpPr txBox="1">
            <a:spLocks noChangeArrowheads="1"/>
          </p:cNvSpPr>
          <p:nvPr/>
        </p:nvSpPr>
        <p:spPr bwMode="auto">
          <a:xfrm>
            <a:off x="3298825" y="2166938"/>
            <a:ext cx="1295400" cy="277812"/>
          </a:xfrm>
          <a:prstGeom prst="rect">
            <a:avLst/>
          </a:prstGeom>
          <a:noFill/>
          <a:ln w="9525">
            <a:noFill/>
            <a:miter lim="800000"/>
            <a:headEnd/>
            <a:tailEnd/>
          </a:ln>
        </p:spPr>
        <p:txBody>
          <a:bodyPr>
            <a:spAutoFit/>
          </a:bodyPr>
          <a:lstStyle/>
          <a:p>
            <a:pPr algn="ctr" eaLnBrk="0" hangingPunct="0">
              <a:spcBef>
                <a:spcPct val="50000"/>
              </a:spcBef>
            </a:pPr>
            <a:r>
              <a:rPr lang="en-US" sz="1200" dirty="0"/>
              <a:t>Support</a:t>
            </a:r>
          </a:p>
        </p:txBody>
      </p:sp>
      <p:sp>
        <p:nvSpPr>
          <p:cNvPr id="1033" name="Text Box 32"/>
          <p:cNvSpPr txBox="1">
            <a:spLocks noChangeArrowheads="1"/>
          </p:cNvSpPr>
          <p:nvPr/>
        </p:nvSpPr>
        <p:spPr bwMode="auto">
          <a:xfrm>
            <a:off x="8077201" y="2019300"/>
            <a:ext cx="704850" cy="461665"/>
          </a:xfrm>
          <a:prstGeom prst="rect">
            <a:avLst/>
          </a:prstGeom>
          <a:noFill/>
          <a:ln w="9525">
            <a:noFill/>
            <a:miter lim="800000"/>
            <a:headEnd/>
            <a:tailEnd/>
          </a:ln>
        </p:spPr>
        <p:txBody>
          <a:bodyPr wrap="square">
            <a:spAutoFit/>
          </a:bodyPr>
          <a:lstStyle/>
          <a:p>
            <a:pPr algn="ctr" eaLnBrk="0" hangingPunct="0">
              <a:spcBef>
                <a:spcPct val="50000"/>
              </a:spcBef>
            </a:pPr>
            <a:r>
              <a:rPr lang="en-US" sz="1200" dirty="0"/>
              <a:t>Don’t know</a:t>
            </a:r>
          </a:p>
        </p:txBody>
      </p:sp>
      <p:sp>
        <p:nvSpPr>
          <p:cNvPr id="1034" name="Text Box 33"/>
          <p:cNvSpPr txBox="1">
            <a:spLocks noChangeArrowheads="1"/>
          </p:cNvSpPr>
          <p:nvPr/>
        </p:nvSpPr>
        <p:spPr bwMode="auto">
          <a:xfrm>
            <a:off x="163513" y="4359275"/>
            <a:ext cx="2076450" cy="307975"/>
          </a:xfrm>
          <a:prstGeom prst="rect">
            <a:avLst/>
          </a:prstGeom>
          <a:noFill/>
          <a:ln w="9525">
            <a:noFill/>
            <a:miter lim="800000"/>
            <a:headEnd/>
            <a:tailEnd/>
          </a:ln>
        </p:spPr>
        <p:txBody>
          <a:bodyPr>
            <a:spAutoFit/>
          </a:bodyPr>
          <a:lstStyle/>
          <a:p>
            <a:pPr algn="r" eaLnBrk="0" hangingPunct="0"/>
            <a:r>
              <a:rPr lang="en-US" dirty="0"/>
              <a:t>September </a:t>
            </a:r>
            <a:r>
              <a:rPr lang="en-US" dirty="0" smtClean="0"/>
              <a:t>2009*</a:t>
            </a:r>
            <a:endParaRPr lang="en-US" dirty="0"/>
          </a:p>
        </p:txBody>
      </p:sp>
      <p:sp>
        <p:nvSpPr>
          <p:cNvPr id="1035" name="Text Box 33"/>
          <p:cNvSpPr txBox="1">
            <a:spLocks noChangeArrowheads="1"/>
          </p:cNvSpPr>
          <p:nvPr/>
        </p:nvSpPr>
        <p:spPr bwMode="auto">
          <a:xfrm>
            <a:off x="136525" y="2830513"/>
            <a:ext cx="2076450" cy="307975"/>
          </a:xfrm>
          <a:prstGeom prst="rect">
            <a:avLst/>
          </a:prstGeom>
          <a:noFill/>
          <a:ln w="9525">
            <a:noFill/>
            <a:miter lim="800000"/>
            <a:headEnd/>
            <a:tailEnd/>
          </a:ln>
        </p:spPr>
        <p:txBody>
          <a:bodyPr>
            <a:spAutoFit/>
          </a:bodyPr>
          <a:lstStyle/>
          <a:p>
            <a:pPr algn="r" eaLnBrk="0" hangingPunct="0"/>
            <a:r>
              <a:rPr lang="en-US"/>
              <a:t>May 2011</a:t>
            </a:r>
          </a:p>
        </p:txBody>
      </p:sp>
      <p:sp>
        <p:nvSpPr>
          <p:cNvPr id="1036" name="Text Box 27"/>
          <p:cNvSpPr txBox="1">
            <a:spLocks noChangeArrowheads="1"/>
          </p:cNvSpPr>
          <p:nvPr/>
        </p:nvSpPr>
        <p:spPr bwMode="auto">
          <a:xfrm>
            <a:off x="0" y="6289675"/>
            <a:ext cx="8870950" cy="400050"/>
          </a:xfrm>
          <a:prstGeom prst="rect">
            <a:avLst/>
          </a:prstGeom>
          <a:noFill/>
          <a:ln w="9525">
            <a:noFill/>
            <a:miter lim="800000"/>
            <a:headEnd/>
            <a:tailEnd/>
          </a:ln>
        </p:spPr>
        <p:txBody>
          <a:bodyPr>
            <a:spAutoFit/>
          </a:bodyPr>
          <a:lstStyle/>
          <a:p>
            <a:pPr>
              <a:spcBef>
                <a:spcPct val="50000"/>
              </a:spcBef>
            </a:pPr>
            <a:r>
              <a:rPr lang="en-US" sz="1000" b="0" dirty="0"/>
              <a:t>Sources: Harvard School of Public Health/</a:t>
            </a:r>
            <a:r>
              <a:rPr lang="en-US" sz="1000" b="0" i="1" dirty="0"/>
              <a:t>Boston</a:t>
            </a:r>
            <a:r>
              <a:rPr lang="en-US" sz="1000" b="0" dirty="0"/>
              <a:t> </a:t>
            </a:r>
            <a:r>
              <a:rPr lang="en-US" sz="1000" b="0" i="1" dirty="0"/>
              <a:t>Globe</a:t>
            </a:r>
            <a:r>
              <a:rPr lang="en-US" sz="1000" b="0" dirty="0"/>
              <a:t> Massachusetts Health Reform </a:t>
            </a:r>
            <a:r>
              <a:rPr lang="en-US" sz="1000" b="0" dirty="0">
                <a:solidFill>
                  <a:srgbClr val="000000"/>
                </a:solidFill>
              </a:rPr>
              <a:t>Poll (conducted May 24-26, 2011); Harvard </a:t>
            </a:r>
            <a:r>
              <a:rPr lang="en-US" sz="1000" b="0" dirty="0"/>
              <a:t>School of Public Health/</a:t>
            </a:r>
            <a:r>
              <a:rPr lang="en-US" sz="1000" b="0" i="1" dirty="0"/>
              <a:t>Boston</a:t>
            </a:r>
            <a:r>
              <a:rPr lang="en-US" sz="1000" b="0" dirty="0"/>
              <a:t> </a:t>
            </a:r>
            <a:r>
              <a:rPr lang="en-US" sz="1000" b="0" i="1" dirty="0"/>
              <a:t>Globe</a:t>
            </a:r>
            <a:r>
              <a:rPr lang="en-US" sz="1000" b="0" dirty="0"/>
              <a:t> Massachusetts Health Reform Poll (conducted September 14-16, 2009).</a:t>
            </a:r>
          </a:p>
        </p:txBody>
      </p:sp>
      <p:sp>
        <p:nvSpPr>
          <p:cNvPr id="15" name="Text Box 27"/>
          <p:cNvSpPr txBox="1">
            <a:spLocks noChangeArrowheads="1"/>
          </p:cNvSpPr>
          <p:nvPr/>
        </p:nvSpPr>
        <p:spPr bwMode="auto">
          <a:xfrm>
            <a:off x="19050" y="5508625"/>
            <a:ext cx="8870950" cy="646331"/>
          </a:xfrm>
          <a:prstGeom prst="rect">
            <a:avLst/>
          </a:prstGeom>
          <a:noFill/>
          <a:ln w="9525">
            <a:noFill/>
            <a:miter lim="800000"/>
            <a:headEnd/>
            <a:tailEnd/>
          </a:ln>
        </p:spPr>
        <p:txBody>
          <a:bodyPr>
            <a:spAutoFit/>
          </a:bodyPr>
          <a:lstStyle/>
          <a:p>
            <a:pPr>
              <a:spcBef>
                <a:spcPct val="50000"/>
              </a:spcBef>
            </a:pPr>
            <a:r>
              <a:rPr lang="en-US" sz="900" b="0" i="1" dirty="0" smtClean="0"/>
              <a:t>*Note: 2009 question wording is slightly different: The law requires that all uninsured Massachusetts residents either purchase health insurance or pay a fine of up to 50% of what health insurance would cost. If a state agency determines that a person can’t afford a policy, they would not be required to buy one. People whose incomes fall below a certain level would receive help paying part or all of their insurance premiums. Do you support or oppose state government requiring uninsured residents to purchase health insurance?</a:t>
            </a:r>
            <a:endParaRPr lang="en-US" sz="900" b="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8"/>
          <p:cNvGraphicFramePr>
            <a:graphicFrameLocks noChangeAspect="1"/>
          </p:cNvGraphicFramePr>
          <p:nvPr/>
        </p:nvGraphicFramePr>
        <p:xfrm>
          <a:off x="457200" y="1676400"/>
          <a:ext cx="8715375" cy="4267200"/>
        </p:xfrm>
        <a:graphic>
          <a:graphicData uri="http://schemas.openxmlformats.org/presentationml/2006/ole">
            <p:oleObj spid="_x0000_s2050" name="Chart" r:id="rId3" imgW="8296348" imgH="4067251" progId="MSGraph.Chart.8">
              <p:embed/>
            </p:oleObj>
          </a:graphicData>
        </a:graphic>
      </p:graphicFrame>
      <p:sp>
        <p:nvSpPr>
          <p:cNvPr id="2051" name="Text Box 5"/>
          <p:cNvSpPr txBox="1">
            <a:spLocks noChangeArrowheads="1"/>
          </p:cNvSpPr>
          <p:nvPr/>
        </p:nvSpPr>
        <p:spPr bwMode="auto">
          <a:xfrm>
            <a:off x="0" y="0"/>
            <a:ext cx="9144000" cy="304800"/>
          </a:xfrm>
          <a:prstGeom prst="rect">
            <a:avLst/>
          </a:prstGeom>
          <a:noFill/>
          <a:ln w="9525">
            <a:noFill/>
            <a:miter lim="800000"/>
            <a:headEnd/>
            <a:tailEnd/>
          </a:ln>
        </p:spPr>
        <p:txBody>
          <a:bodyPr anchorCtr="1">
            <a:spAutoFit/>
          </a:bodyPr>
          <a:lstStyle/>
          <a:p>
            <a:pPr algn="ctr"/>
            <a:r>
              <a:rPr lang="en-US" dirty="0"/>
              <a:t>Chart </a:t>
            </a:r>
            <a:r>
              <a:rPr lang="en-US" dirty="0" smtClean="0"/>
              <a:t>3</a:t>
            </a:r>
            <a:endParaRPr lang="en-US" dirty="0"/>
          </a:p>
        </p:txBody>
      </p:sp>
      <p:sp>
        <p:nvSpPr>
          <p:cNvPr id="2052" name="Text Box 7"/>
          <p:cNvSpPr txBox="1">
            <a:spLocks noChangeArrowheads="1"/>
          </p:cNvSpPr>
          <p:nvPr/>
        </p:nvSpPr>
        <p:spPr bwMode="auto">
          <a:xfrm>
            <a:off x="90488" y="6108700"/>
            <a:ext cx="8870950" cy="400050"/>
          </a:xfrm>
          <a:prstGeom prst="rect">
            <a:avLst/>
          </a:prstGeom>
          <a:noFill/>
          <a:ln w="9525">
            <a:noFill/>
            <a:miter lim="800000"/>
            <a:headEnd/>
            <a:tailEnd/>
          </a:ln>
        </p:spPr>
        <p:txBody>
          <a:bodyPr>
            <a:spAutoFit/>
          </a:bodyPr>
          <a:lstStyle/>
          <a:p>
            <a:pPr>
              <a:spcBef>
                <a:spcPct val="50000"/>
              </a:spcBef>
            </a:pPr>
            <a:r>
              <a:rPr lang="en-US" sz="1000" b="0"/>
              <a:t>Sources: Harvard School of Public Health/</a:t>
            </a:r>
            <a:r>
              <a:rPr lang="en-US" sz="1000" b="0" i="1"/>
              <a:t>Boston Globe </a:t>
            </a:r>
            <a:r>
              <a:rPr lang="en-US" sz="1000" b="0"/>
              <a:t>Massachusetts Health </a:t>
            </a:r>
            <a:r>
              <a:rPr lang="en-US" sz="1000" b="0">
                <a:solidFill>
                  <a:srgbClr val="000000"/>
                </a:solidFill>
              </a:rPr>
              <a:t>Reform Poll (conducted May 24-26, 2011); Harvard </a:t>
            </a:r>
            <a:r>
              <a:rPr lang="en-US" sz="1000" b="0"/>
              <a:t>School of Public Health/</a:t>
            </a:r>
            <a:r>
              <a:rPr lang="en-US" sz="1000" b="0" i="1"/>
              <a:t>Boston Globe </a:t>
            </a:r>
            <a:r>
              <a:rPr lang="en-US" sz="1000" b="0"/>
              <a:t>Massachusetts Health Reform Poll (conducted September 14-16, 2009).</a:t>
            </a:r>
          </a:p>
        </p:txBody>
      </p:sp>
      <p:sp>
        <p:nvSpPr>
          <p:cNvPr id="2053" name="Text Box 2"/>
          <p:cNvSpPr txBox="1">
            <a:spLocks noChangeArrowheads="1"/>
          </p:cNvSpPr>
          <p:nvPr/>
        </p:nvSpPr>
        <p:spPr bwMode="auto">
          <a:xfrm>
            <a:off x="523875" y="1108075"/>
            <a:ext cx="8029575" cy="523875"/>
          </a:xfrm>
          <a:prstGeom prst="rect">
            <a:avLst/>
          </a:prstGeom>
          <a:noFill/>
          <a:ln w="9525">
            <a:noFill/>
            <a:miter lim="800000"/>
            <a:headEnd/>
            <a:tailEnd/>
          </a:ln>
        </p:spPr>
        <p:txBody>
          <a:bodyPr>
            <a:spAutoFit/>
          </a:bodyPr>
          <a:lstStyle/>
          <a:p>
            <a:pPr eaLnBrk="0" hangingPunct="0"/>
            <a:r>
              <a:rPr lang="en-US"/>
              <a:t>Do you think the Massachusetts Health Insurance Reform Law should be repealed, continued as the law currently stands, or continued but with some changes made? </a:t>
            </a:r>
          </a:p>
        </p:txBody>
      </p:sp>
      <p:sp>
        <p:nvSpPr>
          <p:cNvPr id="2054" name="Text Box 3"/>
          <p:cNvSpPr txBox="1">
            <a:spLocks noChangeArrowheads="1"/>
          </p:cNvSpPr>
          <p:nvPr/>
        </p:nvSpPr>
        <p:spPr bwMode="auto">
          <a:xfrm>
            <a:off x="0" y="330200"/>
            <a:ext cx="9144000" cy="488950"/>
          </a:xfrm>
          <a:prstGeom prst="rect">
            <a:avLst/>
          </a:prstGeom>
          <a:noFill/>
          <a:ln w="9525">
            <a:noFill/>
            <a:miter lim="800000"/>
            <a:headEnd/>
            <a:tailEnd/>
          </a:ln>
        </p:spPr>
        <p:txBody>
          <a:bodyPr>
            <a:spAutoFit/>
          </a:bodyPr>
          <a:lstStyle/>
          <a:p>
            <a:pPr algn="ctr">
              <a:spcBef>
                <a:spcPct val="50000"/>
              </a:spcBef>
            </a:pPr>
            <a:r>
              <a:rPr lang="en-US" sz="2600"/>
              <a:t>Opinion on Future Direction of Health Reform Law</a:t>
            </a:r>
          </a:p>
        </p:txBody>
      </p:sp>
      <p:sp>
        <p:nvSpPr>
          <p:cNvPr id="2055" name="Line 6"/>
          <p:cNvSpPr>
            <a:spLocks noChangeShapeType="1"/>
          </p:cNvSpPr>
          <p:nvPr/>
        </p:nvSpPr>
        <p:spPr bwMode="auto">
          <a:xfrm>
            <a:off x="455613" y="981075"/>
            <a:ext cx="8226425" cy="0"/>
          </a:xfrm>
          <a:prstGeom prst="line">
            <a:avLst/>
          </a:prstGeom>
          <a:noFill/>
          <a:ln w="76200">
            <a:solidFill>
              <a:schemeClr val="tx1"/>
            </a:solidFill>
            <a:round/>
            <a:headEnd/>
            <a:tailEnd/>
          </a:ln>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2393950" y="2255838"/>
          <a:ext cx="6954838" cy="3981450"/>
        </p:xfrm>
        <a:graphic>
          <a:graphicData uri="http://schemas.openxmlformats.org/presentationml/2006/ole">
            <p:oleObj spid="_x0000_s3074" name="Chart" r:id="rId3" imgW="6877084" imgH="3943344" progId="MSGraph.Chart.8">
              <p:embed followColorScheme="full"/>
            </p:oleObj>
          </a:graphicData>
        </a:graphic>
      </p:graphicFrame>
      <p:sp>
        <p:nvSpPr>
          <p:cNvPr id="3075" name="Text Box 3"/>
          <p:cNvSpPr txBox="1">
            <a:spLocks noChangeArrowheads="1"/>
          </p:cNvSpPr>
          <p:nvPr/>
        </p:nvSpPr>
        <p:spPr bwMode="auto">
          <a:xfrm>
            <a:off x="398463" y="1479550"/>
            <a:ext cx="8445500" cy="581025"/>
          </a:xfrm>
          <a:prstGeom prst="rect">
            <a:avLst/>
          </a:prstGeom>
          <a:noFill/>
          <a:ln w="9525">
            <a:noFill/>
            <a:miter lim="800000"/>
            <a:headEnd/>
            <a:tailEnd/>
          </a:ln>
        </p:spPr>
        <p:txBody>
          <a:bodyPr>
            <a:spAutoFit/>
          </a:bodyPr>
          <a:lstStyle/>
          <a:p>
            <a:pPr eaLnBrk="0" hangingPunct="0"/>
            <a:r>
              <a:rPr lang="en-US" sz="1600">
                <a:cs typeface="Times New Roman" pitchFamily="18" charset="0"/>
              </a:rPr>
              <a:t>Generally speaking, do you think the Massachusetts Health Insurance Reform Law is helping, hurting or not having much impact on…</a:t>
            </a:r>
          </a:p>
        </p:txBody>
      </p:sp>
      <p:sp>
        <p:nvSpPr>
          <p:cNvPr id="3076" name="Text Box 4"/>
          <p:cNvSpPr txBox="1">
            <a:spLocks noChangeArrowheads="1"/>
          </p:cNvSpPr>
          <p:nvPr/>
        </p:nvSpPr>
        <p:spPr bwMode="auto">
          <a:xfrm>
            <a:off x="2346325" y="2238375"/>
            <a:ext cx="1817688" cy="304800"/>
          </a:xfrm>
          <a:prstGeom prst="rect">
            <a:avLst/>
          </a:prstGeom>
          <a:noFill/>
          <a:ln w="9525">
            <a:noFill/>
            <a:miter lim="800000"/>
            <a:headEnd/>
            <a:tailEnd/>
          </a:ln>
        </p:spPr>
        <p:txBody>
          <a:bodyPr>
            <a:spAutoFit/>
          </a:bodyPr>
          <a:lstStyle/>
          <a:p>
            <a:pPr algn="ctr" eaLnBrk="0" hangingPunct="0"/>
            <a:r>
              <a:rPr lang="en-US"/>
              <a:t>Is helping</a:t>
            </a:r>
          </a:p>
        </p:txBody>
      </p:sp>
      <p:sp>
        <p:nvSpPr>
          <p:cNvPr id="3077" name="Text Box 5"/>
          <p:cNvSpPr txBox="1">
            <a:spLocks noChangeArrowheads="1"/>
          </p:cNvSpPr>
          <p:nvPr/>
        </p:nvSpPr>
        <p:spPr bwMode="auto">
          <a:xfrm>
            <a:off x="28575" y="3600450"/>
            <a:ext cx="2495550" cy="304800"/>
          </a:xfrm>
          <a:prstGeom prst="rect">
            <a:avLst/>
          </a:prstGeom>
          <a:noFill/>
          <a:ln w="9525">
            <a:noFill/>
            <a:miter lim="800000"/>
            <a:headEnd/>
            <a:tailEnd/>
          </a:ln>
        </p:spPr>
        <p:txBody>
          <a:bodyPr/>
          <a:lstStyle/>
          <a:p>
            <a:pPr algn="r" eaLnBrk="0" hangingPunct="0"/>
            <a:r>
              <a:rPr lang="en-US"/>
              <a:t>The quality of your care</a:t>
            </a:r>
          </a:p>
        </p:txBody>
      </p:sp>
      <p:sp>
        <p:nvSpPr>
          <p:cNvPr id="3078" name="Text Box 6"/>
          <p:cNvSpPr txBox="1">
            <a:spLocks noChangeArrowheads="1"/>
          </p:cNvSpPr>
          <p:nvPr/>
        </p:nvSpPr>
        <p:spPr bwMode="auto">
          <a:xfrm>
            <a:off x="28575" y="4479925"/>
            <a:ext cx="2495550" cy="511175"/>
          </a:xfrm>
          <a:prstGeom prst="rect">
            <a:avLst/>
          </a:prstGeom>
          <a:noFill/>
          <a:ln w="9525">
            <a:noFill/>
            <a:miter lim="800000"/>
            <a:headEnd/>
            <a:tailEnd/>
          </a:ln>
        </p:spPr>
        <p:txBody>
          <a:bodyPr/>
          <a:lstStyle/>
          <a:p>
            <a:pPr algn="r" eaLnBrk="0" hangingPunct="0"/>
            <a:r>
              <a:rPr lang="en-US"/>
              <a:t>Your ability to pay medical bills if you were to get sick</a:t>
            </a:r>
          </a:p>
        </p:txBody>
      </p:sp>
      <p:sp>
        <p:nvSpPr>
          <p:cNvPr id="3079" name="Text Box 8"/>
          <p:cNvSpPr txBox="1">
            <a:spLocks noChangeArrowheads="1"/>
          </p:cNvSpPr>
          <p:nvPr/>
        </p:nvSpPr>
        <p:spPr bwMode="auto">
          <a:xfrm>
            <a:off x="4359275" y="2025650"/>
            <a:ext cx="1398588" cy="517525"/>
          </a:xfrm>
          <a:prstGeom prst="rect">
            <a:avLst/>
          </a:prstGeom>
          <a:noFill/>
          <a:ln w="9525">
            <a:noFill/>
            <a:miter lim="800000"/>
            <a:headEnd/>
            <a:tailEnd/>
          </a:ln>
        </p:spPr>
        <p:txBody>
          <a:bodyPr>
            <a:spAutoFit/>
          </a:bodyPr>
          <a:lstStyle/>
          <a:p>
            <a:pPr algn="ctr" eaLnBrk="0" hangingPunct="0"/>
            <a:r>
              <a:rPr lang="en-US"/>
              <a:t>Not much impact</a:t>
            </a:r>
            <a:endParaRPr lang="en-US" b="0"/>
          </a:p>
        </p:txBody>
      </p:sp>
      <p:sp>
        <p:nvSpPr>
          <p:cNvPr id="3080" name="Text Box 9"/>
          <p:cNvSpPr txBox="1">
            <a:spLocks noChangeArrowheads="1"/>
          </p:cNvSpPr>
          <p:nvPr/>
        </p:nvSpPr>
        <p:spPr bwMode="auto">
          <a:xfrm>
            <a:off x="0" y="254000"/>
            <a:ext cx="9144000" cy="885825"/>
          </a:xfrm>
          <a:prstGeom prst="rect">
            <a:avLst/>
          </a:prstGeom>
          <a:noFill/>
          <a:ln w="9525">
            <a:noFill/>
            <a:miter lim="800000"/>
            <a:headEnd/>
            <a:tailEnd/>
          </a:ln>
        </p:spPr>
        <p:txBody>
          <a:bodyPr>
            <a:spAutoFit/>
          </a:bodyPr>
          <a:lstStyle/>
          <a:p>
            <a:pPr algn="ctr">
              <a:spcBef>
                <a:spcPct val="50000"/>
              </a:spcBef>
            </a:pPr>
            <a:r>
              <a:rPr lang="en-US" sz="2600"/>
              <a:t>Perception of Whether the Law is Helping or Hurting Massachusetts Residents’ Own Situation</a:t>
            </a:r>
          </a:p>
        </p:txBody>
      </p:sp>
      <p:sp>
        <p:nvSpPr>
          <p:cNvPr id="3081" name="Text Box 10"/>
          <p:cNvSpPr txBox="1">
            <a:spLocks noChangeArrowheads="1"/>
          </p:cNvSpPr>
          <p:nvPr/>
        </p:nvSpPr>
        <p:spPr bwMode="auto">
          <a:xfrm>
            <a:off x="6554788" y="2025650"/>
            <a:ext cx="901700" cy="517525"/>
          </a:xfrm>
          <a:prstGeom prst="rect">
            <a:avLst/>
          </a:prstGeom>
          <a:noFill/>
          <a:ln w="9525">
            <a:noFill/>
            <a:miter lim="800000"/>
            <a:headEnd/>
            <a:tailEnd/>
          </a:ln>
        </p:spPr>
        <p:txBody>
          <a:bodyPr>
            <a:spAutoFit/>
          </a:bodyPr>
          <a:lstStyle/>
          <a:p>
            <a:pPr algn="ctr" eaLnBrk="0" hangingPunct="0"/>
            <a:r>
              <a:rPr lang="en-US"/>
              <a:t>Is hurting</a:t>
            </a:r>
            <a:endParaRPr lang="en-US" b="0"/>
          </a:p>
        </p:txBody>
      </p:sp>
      <p:sp>
        <p:nvSpPr>
          <p:cNvPr id="3082" name="Text Box 13"/>
          <p:cNvSpPr txBox="1">
            <a:spLocks noChangeArrowheads="1"/>
          </p:cNvSpPr>
          <p:nvPr/>
        </p:nvSpPr>
        <p:spPr bwMode="auto">
          <a:xfrm>
            <a:off x="0" y="0"/>
            <a:ext cx="9144000" cy="304800"/>
          </a:xfrm>
          <a:prstGeom prst="rect">
            <a:avLst/>
          </a:prstGeom>
          <a:noFill/>
          <a:ln w="9525">
            <a:noFill/>
            <a:miter lim="800000"/>
            <a:headEnd/>
            <a:tailEnd/>
          </a:ln>
        </p:spPr>
        <p:txBody>
          <a:bodyPr anchorCtr="1">
            <a:spAutoFit/>
          </a:bodyPr>
          <a:lstStyle/>
          <a:p>
            <a:pPr algn="ctr"/>
            <a:r>
              <a:rPr lang="en-US" dirty="0"/>
              <a:t>Chart </a:t>
            </a:r>
            <a:r>
              <a:rPr lang="en-US" dirty="0" smtClean="0"/>
              <a:t>4</a:t>
            </a:r>
            <a:endParaRPr lang="en-US" dirty="0"/>
          </a:p>
        </p:txBody>
      </p:sp>
      <p:sp>
        <p:nvSpPr>
          <p:cNvPr id="3083" name="Line 14"/>
          <p:cNvSpPr>
            <a:spLocks noChangeShapeType="1"/>
          </p:cNvSpPr>
          <p:nvPr/>
        </p:nvSpPr>
        <p:spPr bwMode="auto">
          <a:xfrm>
            <a:off x="455613" y="1289050"/>
            <a:ext cx="8226425" cy="0"/>
          </a:xfrm>
          <a:prstGeom prst="line">
            <a:avLst/>
          </a:prstGeom>
          <a:noFill/>
          <a:ln w="76200">
            <a:solidFill>
              <a:schemeClr val="tx1"/>
            </a:solidFill>
            <a:round/>
            <a:headEnd/>
            <a:tailEnd/>
          </a:ln>
        </p:spPr>
        <p:txBody>
          <a:bodyPr wrap="none" anchor="ctr"/>
          <a:lstStyle/>
          <a:p>
            <a:endParaRPr lang="en-US"/>
          </a:p>
        </p:txBody>
      </p:sp>
      <p:sp>
        <p:nvSpPr>
          <p:cNvPr id="3084" name="Text Box 15"/>
          <p:cNvSpPr txBox="1">
            <a:spLocks noChangeArrowheads="1"/>
          </p:cNvSpPr>
          <p:nvPr/>
        </p:nvSpPr>
        <p:spPr bwMode="auto">
          <a:xfrm>
            <a:off x="28575" y="2657475"/>
            <a:ext cx="2495550" cy="304800"/>
          </a:xfrm>
          <a:prstGeom prst="rect">
            <a:avLst/>
          </a:prstGeom>
          <a:noFill/>
          <a:ln w="9525">
            <a:noFill/>
            <a:miter lim="800000"/>
            <a:headEnd/>
            <a:tailEnd/>
          </a:ln>
        </p:spPr>
        <p:txBody>
          <a:bodyPr/>
          <a:lstStyle/>
          <a:p>
            <a:pPr algn="r" eaLnBrk="0" hangingPunct="0"/>
            <a:r>
              <a:rPr lang="en-US"/>
              <a:t>The cost of your care</a:t>
            </a:r>
          </a:p>
        </p:txBody>
      </p:sp>
      <p:sp>
        <p:nvSpPr>
          <p:cNvPr id="3085" name="Text Box 22"/>
          <p:cNvSpPr txBox="1">
            <a:spLocks noChangeArrowheads="1"/>
          </p:cNvSpPr>
          <p:nvPr/>
        </p:nvSpPr>
        <p:spPr bwMode="auto">
          <a:xfrm>
            <a:off x="90488" y="6399213"/>
            <a:ext cx="8870950" cy="231775"/>
          </a:xfrm>
          <a:prstGeom prst="rect">
            <a:avLst/>
          </a:prstGeom>
          <a:noFill/>
          <a:ln w="9525">
            <a:noFill/>
            <a:miter lim="800000"/>
            <a:headEnd/>
            <a:tailEnd/>
          </a:ln>
        </p:spPr>
        <p:txBody>
          <a:bodyPr>
            <a:spAutoFit/>
          </a:bodyPr>
          <a:lstStyle/>
          <a:p>
            <a:pPr>
              <a:spcBef>
                <a:spcPct val="50000"/>
              </a:spcBef>
            </a:pPr>
            <a:r>
              <a:rPr lang="en-US" sz="900" b="0"/>
              <a:t>Source: Harvard School of Public Health/</a:t>
            </a:r>
            <a:r>
              <a:rPr lang="en-US" sz="900" b="0" i="1"/>
              <a:t>Boston Globe </a:t>
            </a:r>
            <a:r>
              <a:rPr lang="en-US" sz="900" b="0"/>
              <a:t>Massachusetts Health Reform </a:t>
            </a:r>
            <a:r>
              <a:rPr lang="en-US" sz="900" b="0">
                <a:solidFill>
                  <a:srgbClr val="000000"/>
                </a:solidFill>
              </a:rPr>
              <a:t>Poll (conducted May 24-26, 2011).</a:t>
            </a:r>
          </a:p>
        </p:txBody>
      </p:sp>
      <p:sp>
        <p:nvSpPr>
          <p:cNvPr id="3086" name="Text Box 6"/>
          <p:cNvSpPr txBox="1">
            <a:spLocks noChangeArrowheads="1"/>
          </p:cNvSpPr>
          <p:nvPr/>
        </p:nvSpPr>
        <p:spPr bwMode="auto">
          <a:xfrm>
            <a:off x="28575" y="5375275"/>
            <a:ext cx="2495550" cy="727075"/>
          </a:xfrm>
          <a:prstGeom prst="rect">
            <a:avLst/>
          </a:prstGeom>
          <a:noFill/>
          <a:ln w="9525">
            <a:noFill/>
            <a:miter lim="800000"/>
            <a:headEnd/>
            <a:tailEnd/>
          </a:ln>
        </p:spPr>
        <p:txBody>
          <a:bodyPr/>
          <a:lstStyle/>
          <a:p>
            <a:pPr algn="r" eaLnBrk="0" hangingPunct="0"/>
            <a:r>
              <a:rPr lang="en-US"/>
              <a:t>The length of time it takes for you to get an appointment with a doctor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36575" y="1511300"/>
            <a:ext cx="8029575" cy="738188"/>
          </a:xfrm>
          <a:prstGeom prst="rect">
            <a:avLst/>
          </a:prstGeom>
          <a:noFill/>
          <a:ln w="9525">
            <a:noFill/>
            <a:miter lim="800000"/>
            <a:headEnd/>
            <a:tailEnd/>
          </a:ln>
        </p:spPr>
        <p:txBody>
          <a:bodyPr>
            <a:spAutoFit/>
          </a:bodyPr>
          <a:lstStyle/>
          <a:p>
            <a:pPr eaLnBrk="0" hangingPunct="0"/>
            <a:r>
              <a:rPr lang="en-US"/>
              <a:t>As you may know, the cost of health care has been rising for some people over the past few years.  Do you think the rising cost of health care in Massachusetts is due mainly to this Health Insurance Law or due mainly to other factors?</a:t>
            </a:r>
          </a:p>
        </p:txBody>
      </p:sp>
      <p:sp>
        <p:nvSpPr>
          <p:cNvPr id="4100" name="Text Box 4"/>
          <p:cNvSpPr txBox="1">
            <a:spLocks noChangeArrowheads="1"/>
          </p:cNvSpPr>
          <p:nvPr/>
        </p:nvSpPr>
        <p:spPr bwMode="auto">
          <a:xfrm>
            <a:off x="0" y="320675"/>
            <a:ext cx="9144000" cy="892175"/>
          </a:xfrm>
          <a:prstGeom prst="rect">
            <a:avLst/>
          </a:prstGeom>
          <a:noFill/>
          <a:ln w="9525">
            <a:noFill/>
            <a:miter lim="800000"/>
            <a:headEnd/>
            <a:tailEnd/>
          </a:ln>
        </p:spPr>
        <p:txBody>
          <a:bodyPr>
            <a:spAutoFit/>
          </a:bodyPr>
          <a:lstStyle/>
          <a:p>
            <a:pPr algn="ctr"/>
            <a:r>
              <a:rPr lang="en-US" sz="2600"/>
              <a:t>Law’s Impact on Rising Cost of Health Care </a:t>
            </a:r>
          </a:p>
          <a:p>
            <a:pPr algn="ctr"/>
            <a:r>
              <a:rPr lang="en-US" sz="2600"/>
              <a:t>in Massachusetts</a:t>
            </a:r>
          </a:p>
        </p:txBody>
      </p:sp>
      <p:sp>
        <p:nvSpPr>
          <p:cNvPr id="4101" name="Text Box 5"/>
          <p:cNvSpPr txBox="1">
            <a:spLocks noChangeArrowheads="1"/>
          </p:cNvSpPr>
          <p:nvPr/>
        </p:nvSpPr>
        <p:spPr bwMode="auto">
          <a:xfrm>
            <a:off x="0" y="0"/>
            <a:ext cx="9144000" cy="304800"/>
          </a:xfrm>
          <a:prstGeom prst="rect">
            <a:avLst/>
          </a:prstGeom>
          <a:noFill/>
          <a:ln w="9525">
            <a:noFill/>
            <a:miter lim="800000"/>
            <a:headEnd/>
            <a:tailEnd/>
          </a:ln>
        </p:spPr>
        <p:txBody>
          <a:bodyPr anchorCtr="1">
            <a:spAutoFit/>
          </a:bodyPr>
          <a:lstStyle/>
          <a:p>
            <a:pPr algn="ctr"/>
            <a:r>
              <a:rPr lang="en-US" dirty="0"/>
              <a:t>Chart </a:t>
            </a:r>
            <a:r>
              <a:rPr lang="en-US" dirty="0" smtClean="0"/>
              <a:t>5</a:t>
            </a:r>
            <a:endParaRPr lang="en-US" dirty="0"/>
          </a:p>
        </p:txBody>
      </p:sp>
      <p:sp>
        <p:nvSpPr>
          <p:cNvPr id="4102" name="Line 6"/>
          <p:cNvSpPr>
            <a:spLocks noChangeShapeType="1"/>
          </p:cNvSpPr>
          <p:nvPr/>
        </p:nvSpPr>
        <p:spPr bwMode="auto">
          <a:xfrm>
            <a:off x="455613" y="1279525"/>
            <a:ext cx="8226425" cy="0"/>
          </a:xfrm>
          <a:prstGeom prst="line">
            <a:avLst/>
          </a:prstGeom>
          <a:noFill/>
          <a:ln w="76200">
            <a:solidFill>
              <a:schemeClr val="tx1"/>
            </a:solidFill>
            <a:round/>
            <a:headEnd/>
            <a:tailEnd/>
          </a:ln>
        </p:spPr>
        <p:txBody>
          <a:bodyPr wrap="none" anchor="ctr"/>
          <a:lstStyle/>
          <a:p>
            <a:endParaRPr lang="en-US"/>
          </a:p>
        </p:txBody>
      </p:sp>
      <p:sp>
        <p:nvSpPr>
          <p:cNvPr id="4103" name="Text Box 7"/>
          <p:cNvSpPr txBox="1">
            <a:spLocks noChangeArrowheads="1"/>
          </p:cNvSpPr>
          <p:nvPr/>
        </p:nvSpPr>
        <p:spPr bwMode="auto">
          <a:xfrm>
            <a:off x="90488" y="6410325"/>
            <a:ext cx="8870950" cy="244475"/>
          </a:xfrm>
          <a:prstGeom prst="rect">
            <a:avLst/>
          </a:prstGeom>
          <a:noFill/>
          <a:ln w="9525">
            <a:noFill/>
            <a:miter lim="800000"/>
            <a:headEnd/>
            <a:tailEnd/>
          </a:ln>
        </p:spPr>
        <p:txBody>
          <a:bodyPr>
            <a:spAutoFit/>
          </a:bodyPr>
          <a:lstStyle/>
          <a:p>
            <a:pPr>
              <a:spcBef>
                <a:spcPct val="50000"/>
              </a:spcBef>
            </a:pPr>
            <a:r>
              <a:rPr lang="en-US" sz="1000" b="0"/>
              <a:t>Source: Harvard School of Public Health/</a:t>
            </a:r>
            <a:r>
              <a:rPr lang="en-US" sz="1000" b="0" i="1"/>
              <a:t>Boston Globe </a:t>
            </a:r>
            <a:r>
              <a:rPr lang="en-US" sz="1000" b="0"/>
              <a:t>Massachusetts Health </a:t>
            </a:r>
            <a:r>
              <a:rPr lang="en-US" sz="1000" b="0">
                <a:solidFill>
                  <a:srgbClr val="000000"/>
                </a:solidFill>
              </a:rPr>
              <a:t>Reform Poll (conducted May 24-26, 2011).</a:t>
            </a:r>
          </a:p>
        </p:txBody>
      </p:sp>
      <p:graphicFrame>
        <p:nvGraphicFramePr>
          <p:cNvPr id="4098" name="Object 8"/>
          <p:cNvGraphicFramePr>
            <a:graphicFrameLocks noChangeAspect="1"/>
          </p:cNvGraphicFramePr>
          <p:nvPr/>
        </p:nvGraphicFramePr>
        <p:xfrm>
          <a:off x="528638" y="2017713"/>
          <a:ext cx="8110537" cy="4259262"/>
        </p:xfrm>
        <a:graphic>
          <a:graphicData uri="http://schemas.openxmlformats.org/presentationml/2006/ole">
            <p:oleObj spid="_x0000_s4098" name="Chart" r:id="rId3" imgW="7734142" imgH="4067251" progId="MSGraph.Chart.8">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20700" y="561975"/>
            <a:ext cx="8153400" cy="5847753"/>
          </a:xfrm>
          <a:prstGeom prst="rect">
            <a:avLst/>
          </a:prstGeom>
          <a:noFill/>
          <a:ln w="6350">
            <a:solidFill>
              <a:schemeClr val="tx1"/>
            </a:solidFill>
            <a:miter lim="800000"/>
            <a:headEnd/>
            <a:tailEnd/>
          </a:ln>
        </p:spPr>
        <p:txBody>
          <a:bodyPr>
            <a:spAutoFit/>
          </a:bodyPr>
          <a:lstStyle/>
          <a:p>
            <a:pPr marL="52388" algn="r"/>
            <a:endParaRPr lang="en-US" sz="1200" b="0" u="sng" dirty="0">
              <a:latin typeface="Times New Roman" pitchFamily="18" charset="0"/>
              <a:cs typeface="Times New Roman" pitchFamily="18" charset="0"/>
            </a:endParaRPr>
          </a:p>
          <a:p>
            <a:pPr marL="52388" algn="ctr"/>
            <a:r>
              <a:rPr lang="en-US" u="sng" dirty="0">
                <a:cs typeface="Arial" charset="0"/>
              </a:rPr>
              <a:t>Methodology</a:t>
            </a:r>
          </a:p>
          <a:p>
            <a:pPr marL="52388" algn="ctr"/>
            <a:endParaRPr lang="en-US" u="sng" dirty="0">
              <a:latin typeface="Times New Roman" pitchFamily="18" charset="0"/>
              <a:cs typeface="Times New Roman" pitchFamily="18" charset="0"/>
            </a:endParaRPr>
          </a:p>
          <a:p>
            <a:pPr marL="52388"/>
            <a:r>
              <a:rPr lang="en-US" b="0" dirty="0"/>
              <a:t>The Massachusetts Health Reform Poll was conducted by the Harvard School of Public Health and the </a:t>
            </a:r>
            <a:r>
              <a:rPr lang="en-US" b="0" i="1" dirty="0"/>
              <a:t>Boston Globe</a:t>
            </a:r>
            <a:r>
              <a:rPr lang="en-US" b="0" dirty="0"/>
              <a:t>. Representatives of the two organizations worked closely to develop the survey questionnaire and analyze the results of the poll. The </a:t>
            </a:r>
            <a:r>
              <a:rPr lang="en-US" b="0" i="1" dirty="0"/>
              <a:t>Boston Globe</a:t>
            </a:r>
            <a:r>
              <a:rPr lang="en-US" b="0" dirty="0"/>
              <a:t> and the Harvard School of Public Health are publishing independent summaries of the poll’s findings, and each organization bears sole responsibility for the work that appears under its name. The Harvard School of Public Health and the </a:t>
            </a:r>
            <a:r>
              <a:rPr lang="en-US" b="0" i="1" dirty="0"/>
              <a:t>Boston Globe</a:t>
            </a:r>
            <a:r>
              <a:rPr lang="en-US" b="0" dirty="0"/>
              <a:t> paid for the survey and related expenses. </a:t>
            </a:r>
            <a:br>
              <a:rPr lang="en-US" b="0" dirty="0"/>
            </a:br>
            <a:endParaRPr lang="en-US" b="0" dirty="0"/>
          </a:p>
          <a:p>
            <a:pPr marL="52388"/>
            <a:r>
              <a:rPr lang="en-US" b="0" dirty="0"/>
              <a:t>The project team was lead by Robert J. </a:t>
            </a:r>
            <a:r>
              <a:rPr lang="en-US" b="0" dirty="0" err="1"/>
              <a:t>Blendon</a:t>
            </a:r>
            <a:r>
              <a:rPr lang="en-US" b="0" dirty="0"/>
              <a:t>, a professor who holds joint appointments in the Harvard School of Public Health and the Harvard Kennedy School, and Gideon Gil, Health and Science editor of the </a:t>
            </a:r>
            <a:r>
              <a:rPr lang="en-US" b="0" i="1" dirty="0"/>
              <a:t>Boston Globe</a:t>
            </a:r>
            <a:r>
              <a:rPr lang="en-US" b="0" dirty="0"/>
              <a:t>. The Harvard research team also included Gillian K. SteelFisher, Johanna R. </a:t>
            </a:r>
            <a:r>
              <a:rPr lang="en-US" b="0" dirty="0" err="1"/>
              <a:t>Mailhot</a:t>
            </a:r>
            <a:r>
              <a:rPr lang="en-US" b="0" dirty="0"/>
              <a:t> and Kathleen J. Weldon.</a:t>
            </a:r>
          </a:p>
          <a:p>
            <a:pPr marL="52388"/>
            <a:r>
              <a:rPr lang="en-US" b="0" dirty="0"/>
              <a:t/>
            </a:r>
            <a:br>
              <a:rPr lang="en-US" b="0" dirty="0"/>
            </a:br>
            <a:r>
              <a:rPr lang="en-US" b="0" dirty="0"/>
              <a:t>Interviews were </a:t>
            </a:r>
            <a:r>
              <a:rPr lang="en-US" b="0" dirty="0">
                <a:solidFill>
                  <a:srgbClr val="000000"/>
                </a:solidFill>
              </a:rPr>
              <a:t>conducted with 537 randomly selected Massachusetts state residents age 18 and older via telephone (including cell phones and land lines) by Social Science Research Solutions of Media, Pennsylvania. Interviews were conducted in English and Spanish. The interviewing period was May 24-26, 2011. The </a:t>
            </a:r>
            <a:r>
              <a:rPr lang="en-US" b="0" dirty="0"/>
              <a:t>data were weighted to</a:t>
            </a:r>
            <a:r>
              <a:rPr lang="en-US" b="0" dirty="0" smtClean="0"/>
              <a:t> reflect </a:t>
            </a:r>
            <a:r>
              <a:rPr lang="en-US" b="0" dirty="0"/>
              <a:t>the demographics of the state’s adult population as described by the U.S. Census.</a:t>
            </a:r>
          </a:p>
          <a:p>
            <a:pPr marL="52388"/>
            <a:r>
              <a:rPr lang="en-US" b="0" dirty="0"/>
              <a:t/>
            </a:r>
            <a:br>
              <a:rPr lang="en-US" b="0" dirty="0"/>
            </a:br>
            <a:r>
              <a:rPr lang="en-US" b="0" dirty="0"/>
              <a:t>When interpreting these findings, one should recognize that all surveys are subject to sampling error. Results may differ from what would be obtained if the whole Massachusetts adult population had been interviewed.</a:t>
            </a:r>
            <a:r>
              <a:rPr lang="en-US" b="0" dirty="0" smtClean="0"/>
              <a:t> </a:t>
            </a:r>
            <a:r>
              <a:rPr lang="en-US" b="0" dirty="0" smtClean="0">
                <a:solidFill>
                  <a:srgbClr val="000000"/>
                </a:solidFill>
              </a:rPr>
              <a:t>The </a:t>
            </a:r>
            <a:r>
              <a:rPr lang="en-US" b="0" dirty="0">
                <a:solidFill>
                  <a:srgbClr val="000000"/>
                </a:solidFill>
              </a:rPr>
              <a:t>sampling error is ±5.32 percentage points at the 95% confidence </a:t>
            </a:r>
            <a:r>
              <a:rPr lang="en-US" b="0" dirty="0">
                <a:solidFill>
                  <a:srgbClr val="000000"/>
                </a:solidFill>
                <a:latin typeface="Arial"/>
              </a:rPr>
              <a:t>level</a:t>
            </a:r>
            <a:r>
              <a:rPr lang="en-US" b="0" dirty="0" smtClean="0">
                <a:solidFill>
                  <a:srgbClr val="000000"/>
                </a:solidFill>
                <a:latin typeface="Arial"/>
              </a:rPr>
              <a:t>. The size of this error varies with the number of persons surveyed and the magnitude of difference in responses to each question. </a:t>
            </a:r>
            <a:endParaRPr lang="en-US" b="0" dirty="0" smtClean="0">
              <a:solidFill>
                <a:srgbClr val="000000"/>
              </a:solidFill>
              <a:latin typeface="Arial"/>
              <a:cs typeface="Times New Roman" pitchFamily="18" charset="0"/>
            </a:endParaRPr>
          </a:p>
          <a:p>
            <a:pPr marL="52388"/>
            <a:endParaRPr lang="en-US" sz="12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292929"/>
      </a:lt2>
      <a:accent1>
        <a:srgbClr val="292929"/>
      </a:accent1>
      <a:accent2>
        <a:srgbClr val="808080"/>
      </a:accent2>
      <a:accent3>
        <a:srgbClr val="FFFFFF"/>
      </a:accent3>
      <a:accent4>
        <a:srgbClr val="000000"/>
      </a:accent4>
      <a:accent5>
        <a:srgbClr val="ACACAC"/>
      </a:accent5>
      <a:accent6>
        <a:srgbClr val="737373"/>
      </a:accent6>
      <a:hlink>
        <a:srgbClr val="C0C0C0"/>
      </a:hlink>
      <a:folHlink>
        <a:srgbClr val="FFFF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11286</TotalTime>
  <Words>640</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Chart</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HSPH IT</cp:lastModifiedBy>
  <cp:revision>510</cp:revision>
  <dcterms:created xsi:type="dcterms:W3CDTF">2011-06-05T00:59:46Z</dcterms:created>
  <dcterms:modified xsi:type="dcterms:W3CDTF">2011-06-06T13:23:27Z</dcterms:modified>
</cp:coreProperties>
</file>