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3353" r:id="rId2"/>
    <p:sldId id="3420" r:id="rId3"/>
    <p:sldId id="3356" r:id="rId4"/>
    <p:sldId id="3358" r:id="rId5"/>
    <p:sldId id="305" r:id="rId6"/>
    <p:sldId id="3421" r:id="rId7"/>
    <p:sldId id="3422" r:id="rId8"/>
    <p:sldId id="3423" r:id="rId9"/>
    <p:sldId id="303" r:id="rId10"/>
    <p:sldId id="3424" r:id="rId11"/>
    <p:sldId id="3425" r:id="rId12"/>
    <p:sldId id="3426" r:id="rId13"/>
    <p:sldId id="3427" r:id="rId14"/>
    <p:sldId id="3428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76" userDrawn="1">
          <p15:clr>
            <a:srgbClr val="A4A3A4"/>
          </p15:clr>
        </p15:guide>
        <p15:guide id="2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676E"/>
    <a:srgbClr val="B55A5A"/>
    <a:srgbClr val="AD4B45"/>
    <a:srgbClr val="80637A"/>
    <a:srgbClr val="CA8260"/>
    <a:srgbClr val="C66D5D"/>
    <a:srgbClr val="AC8080"/>
    <a:srgbClr val="65557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45" autoAdjust="0"/>
  </p:normalViewPr>
  <p:slideViewPr>
    <p:cSldViewPr snapToGrid="0">
      <p:cViewPr varScale="1">
        <p:scale>
          <a:sx n="26" d="100"/>
          <a:sy n="26" d="100"/>
        </p:scale>
        <p:origin x="1843" y="38"/>
      </p:cViewPr>
      <p:guideLst>
        <p:guide orient="horz" pos="8376"/>
        <p:guide pos="1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, Andrew C" userId="06400ded-8f3b-475a-b997-9c79a32b91b3" providerId="ADAL" clId="{982A634B-423A-4B10-8EA8-72B3F689A21F}"/>
    <pc:docChg chg="custSel modSld">
      <pc:chgData name="Bell, Andrew C" userId="06400ded-8f3b-475a-b997-9c79a32b91b3" providerId="ADAL" clId="{982A634B-423A-4B10-8EA8-72B3F689A21F}" dt="2023-08-28T17:19:38.709" v="5" actId="478"/>
      <pc:docMkLst>
        <pc:docMk/>
      </pc:docMkLst>
      <pc:sldChg chg="modNotesTx">
        <pc:chgData name="Bell, Andrew C" userId="06400ded-8f3b-475a-b997-9c79a32b91b3" providerId="ADAL" clId="{982A634B-423A-4B10-8EA8-72B3F689A21F}" dt="2023-08-24T14:33:27.351" v="0" actId="20577"/>
        <pc:sldMkLst>
          <pc:docMk/>
          <pc:sldMk cId="2267912080" sldId="3353"/>
        </pc:sldMkLst>
      </pc:sldChg>
      <pc:sldChg chg="modNotesTx">
        <pc:chgData name="Bell, Andrew C" userId="06400ded-8f3b-475a-b997-9c79a32b91b3" providerId="ADAL" clId="{982A634B-423A-4B10-8EA8-72B3F689A21F}" dt="2023-08-24T14:33:39.467" v="2" actId="20577"/>
        <pc:sldMkLst>
          <pc:docMk/>
          <pc:sldMk cId="4225587363" sldId="3356"/>
        </pc:sldMkLst>
      </pc:sldChg>
      <pc:sldChg chg="modNotesTx">
        <pc:chgData name="Bell, Andrew C" userId="06400ded-8f3b-475a-b997-9c79a32b91b3" providerId="ADAL" clId="{982A634B-423A-4B10-8EA8-72B3F689A21F}" dt="2023-08-24T14:33:50.333" v="3" actId="20577"/>
        <pc:sldMkLst>
          <pc:docMk/>
          <pc:sldMk cId="945558520" sldId="3358"/>
        </pc:sldMkLst>
      </pc:sldChg>
      <pc:sldChg chg="modNotesTx">
        <pc:chgData name="Bell, Andrew C" userId="06400ded-8f3b-475a-b997-9c79a32b91b3" providerId="ADAL" clId="{982A634B-423A-4B10-8EA8-72B3F689A21F}" dt="2023-08-24T14:33:35.787" v="1" actId="20577"/>
        <pc:sldMkLst>
          <pc:docMk/>
          <pc:sldMk cId="1172857045" sldId="3420"/>
        </pc:sldMkLst>
      </pc:sldChg>
      <pc:sldChg chg="delSp mod">
        <pc:chgData name="Bell, Andrew C" userId="06400ded-8f3b-475a-b997-9c79a32b91b3" providerId="ADAL" clId="{982A634B-423A-4B10-8EA8-72B3F689A21F}" dt="2023-08-28T17:19:38.709" v="5" actId="478"/>
        <pc:sldMkLst>
          <pc:docMk/>
          <pc:sldMk cId="3640876694" sldId="3424"/>
        </pc:sldMkLst>
        <pc:spChg chg="del">
          <ac:chgData name="Bell, Andrew C" userId="06400ded-8f3b-475a-b997-9c79a32b91b3" providerId="ADAL" clId="{982A634B-423A-4B10-8EA8-72B3F689A21F}" dt="2023-08-28T17:19:35.717" v="4" actId="478"/>
          <ac:spMkLst>
            <pc:docMk/>
            <pc:sldMk cId="3640876694" sldId="3424"/>
            <ac:spMk id="3" creationId="{57A9934D-3FBC-AF4C-B457-2F78F017FC01}"/>
          </ac:spMkLst>
        </pc:spChg>
        <pc:spChg chg="del">
          <ac:chgData name="Bell, Andrew C" userId="06400ded-8f3b-475a-b997-9c79a32b91b3" providerId="ADAL" clId="{982A634B-423A-4B10-8EA8-72B3F689A21F}" dt="2023-08-28T17:19:38.709" v="5" actId="478"/>
          <ac:spMkLst>
            <pc:docMk/>
            <pc:sldMk cId="3640876694" sldId="3424"/>
            <ac:spMk id="5" creationId="{6595F6F7-7340-544A-9CF6-172E7289C7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DFC0D8-B44A-784D-97D1-E03B0E1D1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03583-C420-D548-8B13-C71291262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7D354-EE47-4040-8B06-740FEF551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14C7-8965-BE41-A5C6-7F1596F0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5675-A411-7C47-96C4-A94C9946A9B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B9BF1-E6D4-2740-8E1D-E4C82134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3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9BF1-E6D4-2740-8E1D-E4C82134E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44411-7FDB-AB4B-B283-193A15A8F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5" y="2300445"/>
            <a:ext cx="18697586" cy="45677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CFB8FC-CF09-1C47-AB71-C1747F376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4974" y="7172630"/>
            <a:ext cx="18697586" cy="42268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Click to add details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55FCFD-819F-3147-B6C3-EFBC5C936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6270" y="1157449"/>
            <a:ext cx="18576290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PRE-TITLE Such as “Case Study” or “Research Findings”</a:t>
            </a:r>
          </a:p>
        </p:txBody>
      </p:sp>
    </p:spTree>
    <p:extLst>
      <p:ext uri="{BB962C8B-B14F-4D97-AF65-F5344CB8AC3E}">
        <p14:creationId xmlns:p14="http://schemas.microsoft.com/office/powerpoint/2010/main" val="1287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2FD4F787-C235-4047-AFB5-D1F98B343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4" y="2357121"/>
            <a:ext cx="20807701" cy="7945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/>
            </a:lvl1pPr>
          </a:lstStyle>
          <a:p>
            <a:r>
              <a:rPr lang="en-US"/>
              <a:t>“Insert quote.”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FAED334-0047-6346-904B-338566EA8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4973" y="10566400"/>
            <a:ext cx="20807701" cy="10972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— Attribution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53F6690-7E3C-2C4B-99AD-F616509F1D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6270" y="1157449"/>
            <a:ext cx="18576290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/>
            </a:lvl1pPr>
          </a:lstStyle>
          <a:p>
            <a:pPr lvl="0"/>
            <a:r>
              <a:rPr lang="en-US"/>
              <a:t>PRE-TITLE such as “Verbatim” or “</a:t>
            </a:r>
            <a:r>
              <a:rPr lang="en-US" err="1"/>
              <a:t>QuoteD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71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107822" y="1362270"/>
            <a:ext cx="10975053" cy="1086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image: 1) drag and drop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BDC945-2F14-444F-848E-CB5A698217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07822" y="11749254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951294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3637281"/>
            <a:ext cx="9512947" cy="8585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35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362270" y="1362270"/>
            <a:ext cx="10975053" cy="1086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image: 1) drag and drop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BDC945-2F14-444F-848E-CB5A698217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2270" y="11749254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225" y="1362270"/>
            <a:ext cx="951294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7225" y="3637281"/>
            <a:ext cx="9512947" cy="8585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02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imag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951294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3637281"/>
            <a:ext cx="9512947" cy="8067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3B2FC47-35A1-D346-9C48-1CDF6FFD26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85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6D7B5A-44DD-C749-8276-0A194A0BC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95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96509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imag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225" y="1362270"/>
            <a:ext cx="951294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7225" y="3637281"/>
            <a:ext cx="9512947" cy="8067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08531B4-3BEB-9F47-9203-6473677A5F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AEE14B-439D-B640-BA51-5D15DC7C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09812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3B2FC47-35A1-D346-9C48-1CDF6FFD26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24377650" cy="3367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3982118"/>
            <a:ext cx="20873859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6236208"/>
            <a:ext cx="20873859" cy="5468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6D7B5A-44DD-C749-8276-0A194A0BC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24190" y="2544110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54794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A5ABD06-3534-A049-B61B-B90D8B0F6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637885" y="3221214"/>
            <a:ext cx="7028093" cy="70280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E60CFA6-10C2-754F-98A8-14257DDCE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5" y="2300445"/>
            <a:ext cx="12642225" cy="45677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en-US"/>
              <a:t>First Last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7F6CB27-04BD-2145-A20E-C5CE3EDCF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6270" y="1157449"/>
            <a:ext cx="18576290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/>
            </a:lvl1pPr>
          </a:lstStyle>
          <a:p>
            <a:pPr lvl="0"/>
            <a:r>
              <a:rPr lang="en-US"/>
              <a:t>PRE-TITLE i.e. “Presenter” or “Moderator” OR “Panelist”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45E82B9-CED4-2049-9F27-1D24F683D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4974" y="7172631"/>
            <a:ext cx="12642225" cy="886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Title(s)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7DFD862-B4FA-F545-92B6-95891F518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4973" y="8363271"/>
            <a:ext cx="12642225" cy="3036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352902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A5ABD06-3534-A049-B61B-B90D8B0F6A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38401" y="3759666"/>
            <a:ext cx="4528170" cy="4375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45E82B9-CED4-2049-9F27-1D24F683D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254" y="8526963"/>
            <a:ext cx="5835025" cy="705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Object one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7DFD862-B4FA-F545-92B6-95891F518B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6253" y="9516998"/>
            <a:ext cx="5835025" cy="2146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05D390B9-64A0-E341-8D26-4F069CFC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18697587" cy="2005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F37A259-10CD-CD44-A50F-60C9CBB9DA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6425" y="3759666"/>
            <a:ext cx="4456910" cy="4375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5C0DEE-B616-8B49-8175-D573519BE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28648" y="8526963"/>
            <a:ext cx="5835025" cy="7054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Object two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FBDF3A-37DA-C24D-9E02-E5C1C131FD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28647" y="9516998"/>
            <a:ext cx="5835025" cy="2146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992DD4D-9196-1949-BF61-53FCF93347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563190" y="3759666"/>
            <a:ext cx="4528168" cy="4375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3F772EE-7151-1B4C-A5B4-A0B66CA031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91042" y="8526963"/>
            <a:ext cx="5835025" cy="705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Object three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02EE9A1-F7DD-0943-9471-1AA50FECD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91041" y="9516998"/>
            <a:ext cx="5835025" cy="21466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5011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43BB-B21C-A34D-85A1-D72A9E465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9327-9EAD-5040-8171-00789D48D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86176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43BB-B21C-A34D-85A1-D72A9E465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9327-9EAD-5040-8171-00789D48D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1791B52-D5CB-ED43-AEAF-1B48028AFC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85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F1E221-6DD3-9D49-ACF5-F9B8DC1E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95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24826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44411-7FDB-AB4B-B283-193A15A8F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5" y="2300445"/>
            <a:ext cx="9546413" cy="45677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CFB8FC-CF09-1C47-AB71-C1747F376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4974" y="7172630"/>
            <a:ext cx="9546413" cy="42268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Click to add details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55FCFD-819F-3147-B6C3-EFBC5C936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6270" y="1157449"/>
            <a:ext cx="9484483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PRE-TITLE Such as “Case Study” or “Research Findings”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F18EA5F-FE2F-5542-8C00-E0E41DF900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107822" y="1362270"/>
            <a:ext cx="10975053" cy="1086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image: 1) drag and drop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97529C-E5E8-2144-844D-A9DCCBDD7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07822" y="11749254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285980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00ECA8F-DE02-6343-96E2-E40D43FD43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2901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45E21F-215C-6A4B-B603-E6E29FB295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8029C57-F128-5543-9BD3-AE831586FC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9016" y="0"/>
            <a:ext cx="812901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5D84D6-973F-7744-9BBF-A00686A90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2518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657136-AD5B-274A-A4FA-3B6AB9D7F8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258032" y="0"/>
            <a:ext cx="812901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8F89CB-F4C3-7E46-8877-61E49ADD38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1534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21484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43BB-B21C-A34D-85A1-D72A9E465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47840"/>
            <a:ext cx="12192000" cy="686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9327-9EAD-5040-8171-00789D48D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1791B52-D5CB-ED43-AEAF-1B48028AFC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6847840"/>
            <a:ext cx="12185650" cy="686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F1E221-6DD3-9D49-ACF5-F9B8DC1E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95502" y="1289270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ABC5BE-13D0-4E4D-8583-ABBED61784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B9ED6A7-0AE3-9B42-8864-195810257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502" y="604486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A76FA1-2BDB-5F4E-B8C2-8C6F7F3990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92000" y="0"/>
            <a:ext cx="12185650" cy="686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CD6054-458A-574A-8194-BF973E8BF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5502" y="6044861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5465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-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0C994-46FC-484D-BDBB-4434D9AA08F8}"/>
              </a:ext>
            </a:extLst>
          </p:cNvPr>
          <p:cNvSpPr/>
          <p:nvPr userDrawn="1"/>
        </p:nvSpPr>
        <p:spPr>
          <a:xfrm>
            <a:off x="22920960" y="101600"/>
            <a:ext cx="1375410" cy="1331578"/>
          </a:xfrm>
          <a:prstGeom prst="rect">
            <a:avLst/>
          </a:prstGeom>
          <a:solidFill>
            <a:srgbClr val="AC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D7DB57-5C71-194B-A7E6-0A28DC025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368" y="727369"/>
            <a:ext cx="22922914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C3113E-B41D-2241-97AC-DAAF06B76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368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2091792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-2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0C994-46FC-484D-BDBB-4434D9AA08F8}"/>
              </a:ext>
            </a:extLst>
          </p:cNvPr>
          <p:cNvSpPr/>
          <p:nvPr userDrawn="1"/>
        </p:nvSpPr>
        <p:spPr>
          <a:xfrm>
            <a:off x="22920960" y="101600"/>
            <a:ext cx="1375410" cy="1331578"/>
          </a:xfrm>
          <a:prstGeom prst="rect">
            <a:avLst/>
          </a:prstGeom>
          <a:solidFill>
            <a:srgbClr val="AC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D7DB57-5C71-194B-A7E6-0A28DC025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368" y="727369"/>
            <a:ext cx="11097773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C3113E-B41D-2241-97AC-DAAF06B76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368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929B8B1-70FF-4C4E-8A10-6AEAEAF26D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52509" y="727369"/>
            <a:ext cx="11097773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FF92761-B3F6-5247-AEB2-815C9700D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2509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178390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-3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0C994-46FC-484D-BDBB-4434D9AA08F8}"/>
              </a:ext>
            </a:extLst>
          </p:cNvPr>
          <p:cNvSpPr/>
          <p:nvPr userDrawn="1"/>
        </p:nvSpPr>
        <p:spPr>
          <a:xfrm>
            <a:off x="22920960" y="101600"/>
            <a:ext cx="1375410" cy="1331578"/>
          </a:xfrm>
          <a:prstGeom prst="rect">
            <a:avLst/>
          </a:prstGeom>
          <a:solidFill>
            <a:srgbClr val="AC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D7DB57-5C71-194B-A7E6-0A28DC025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368" y="727369"/>
            <a:ext cx="7156059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C3113E-B41D-2241-97AC-DAAF06B76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368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60EF462-11E2-524D-8D64-284818261A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08842" y="727369"/>
            <a:ext cx="7156059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85A49C-89A3-DA4B-BADC-25D516A53E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8842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C9CB18C-27FB-4D48-B06C-C292BB9D16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0316" y="727369"/>
            <a:ext cx="7156059" cy="11495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F5080DD-139D-F44B-A121-2B6DB2DD27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90316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325283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et-2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0C994-46FC-484D-BDBB-4434D9AA08F8}"/>
              </a:ext>
            </a:extLst>
          </p:cNvPr>
          <p:cNvSpPr/>
          <p:nvPr userDrawn="1"/>
        </p:nvSpPr>
        <p:spPr>
          <a:xfrm>
            <a:off x="22920960" y="101600"/>
            <a:ext cx="1375410" cy="1331578"/>
          </a:xfrm>
          <a:prstGeom prst="rect">
            <a:avLst/>
          </a:prstGeom>
          <a:solidFill>
            <a:srgbClr val="AC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D7DB57-5C71-194B-A7E6-0A28DC025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368" y="6838919"/>
            <a:ext cx="11097773" cy="538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C3113E-B41D-2241-97AC-DAAF06B76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368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1601D00-964F-2645-A6B7-604456D3AF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368" y="727366"/>
            <a:ext cx="11097773" cy="538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F464A-347B-3842-9EDA-70B6D0100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368" y="5637702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46F4F6-C2A6-584E-B1D9-799DB49F98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552509" y="6838919"/>
            <a:ext cx="11097773" cy="538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E8D8A9F-E54C-1346-8788-2B3670B8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2509" y="11749255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9D061A1-0488-D246-8BE7-C04384E17A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552509" y="727366"/>
            <a:ext cx="11097773" cy="538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5BC6D79-8CB5-BA49-9C9D-83EC4FADA6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2509" y="5637702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404347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external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582302" y="2433419"/>
            <a:ext cx="14500573" cy="81564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82600" dist="177800" dir="3120000" sx="98000" sy="98000" algn="ctr" rotWithShape="0">
              <a:prstClr val="black">
                <a:alpha val="21000"/>
              </a:prstClr>
            </a:outerShdw>
          </a:effectLst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video still screenshot here</a:t>
            </a:r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3" y="1151467"/>
            <a:ext cx="5987427" cy="4157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Watch: Click to add video title or an introduction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4973" y="5715000"/>
            <a:ext cx="5987427" cy="5989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Video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1498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33EA2CC-6AFB-994C-BDFD-AC2F57C5B0D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7929"/>
            <a:ext cx="24377650" cy="137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insert video from file</a:t>
            </a:r>
          </a:p>
        </p:txBody>
      </p:sp>
    </p:spTree>
    <p:extLst>
      <p:ext uri="{BB962C8B-B14F-4D97-AF65-F5344CB8AC3E}">
        <p14:creationId xmlns:p14="http://schemas.microsoft.com/office/powerpoint/2010/main" val="1300514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8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44411-7FDB-AB4B-B283-193A15A8F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47225" y="2300445"/>
            <a:ext cx="9546413" cy="45677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CFB8FC-CF09-1C47-AB71-C1747F376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7225" y="7172630"/>
            <a:ext cx="9546413" cy="42268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Click to add details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55FCFD-819F-3147-B6C3-EFBC5C936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8520" y="1157449"/>
            <a:ext cx="9484483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PRE-TITLE Such as “Case Study” or “Research Findings”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BAE8F92-7C10-E143-B554-69C6F53B9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62270" y="1362270"/>
            <a:ext cx="10975053" cy="1086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image: 1) drag and drop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AE9D9BD-A9B6-074A-8D61-8663EAB9EF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270" y="11749254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</p:spTree>
    <p:extLst>
      <p:ext uri="{BB962C8B-B14F-4D97-AF65-F5344CB8AC3E}">
        <p14:creationId xmlns:p14="http://schemas.microsoft.com/office/powerpoint/2010/main" val="2567154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g_sur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E43BB-B21C-A34D-85A1-D72A9E465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799">
                <a:solidFill>
                  <a:srgbClr val="FF0000"/>
                </a:solidFill>
              </a:defRPr>
            </a:lvl1pPr>
          </a:lstStyle>
          <a:p>
            <a:r>
              <a:rPr lang="en-US"/>
              <a:t>Place image: 1) drag and drop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9327-9EAD-5040-8171-00789D48D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502" y="12892701"/>
            <a:ext cx="4339971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caption or delete this textbox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D5CA76F-F58D-3F48-A0DD-51494E7B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784973"/>
            <a:ext cx="20807704" cy="1031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79C85A2-DA5A-1744-9932-836532F6B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3086782"/>
            <a:ext cx="20807704" cy="8844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392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2"/>
            <a:ext cx="20721003" cy="2940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045-3CA7-6845-8F8F-38F149100C4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3166-BE40-8541-897F-21F73ACD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-layout-lef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44411-7FDB-AB4B-B283-193A15A8F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47225" y="2300445"/>
            <a:ext cx="9546413" cy="45677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BAE8F92-7C10-E143-B554-69C6F53B9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62270" y="1362270"/>
            <a:ext cx="10975053" cy="1086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marR="0" indent="0" algn="r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FF0000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Place image: 1) drag and drop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AE9D9BD-A9B6-074A-8D61-8663EAB9EF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270" y="11749254"/>
            <a:ext cx="4139595" cy="4738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lIns="182880" rIns="182880" bIns="91440" anchor="t" anchorCtr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credit or delete this textbox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266D8A4-D31E-4945-B24B-174EFE445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47224" y="7172630"/>
            <a:ext cx="9546414" cy="90457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Click to add details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777FFF6-EEDE-D047-BAD8-48B40A6C91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86370" y="1157449"/>
            <a:ext cx="9532069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/>
            </a:lvl1pPr>
          </a:lstStyle>
          <a:p>
            <a:pPr lvl="0"/>
            <a:r>
              <a:rPr lang="en-US"/>
              <a:t>PRE-TITLE Such as “Case Study” or “Research Findings”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73289FC-454E-2246-AEC2-AF7BD5ADBB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47224" y="8392465"/>
            <a:ext cx="9546414" cy="30230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4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44411-7FDB-AB4B-B283-193A15A8F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975" y="2300445"/>
            <a:ext cx="18697586" cy="45677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CFB8FC-CF09-1C47-AB71-C1747F376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4974" y="7172630"/>
            <a:ext cx="18697586" cy="90457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/>
            </a:lvl1pPr>
            <a:lvl5pPr>
              <a:defRPr sz="2400"/>
            </a:lvl5pPr>
          </a:lstStyle>
          <a:p>
            <a:r>
              <a:rPr lang="en-US" sz="3200" b="1"/>
              <a:t>Click to add details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55FCFD-819F-3147-B6C3-EFBC5C936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6270" y="1157449"/>
            <a:ext cx="18576290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600" baseline="0"/>
            </a:lvl1pPr>
          </a:lstStyle>
          <a:p>
            <a:pPr lvl="0"/>
            <a:r>
              <a:rPr lang="en-US"/>
              <a:t>PRE-TITLE Such as “Case Study” or “Research Findings”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010D250-E633-9A41-A5E9-F13831F3B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4974" y="8392465"/>
            <a:ext cx="18697586" cy="30230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04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-pr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2296160"/>
            <a:ext cx="18697587" cy="19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4490720"/>
            <a:ext cx="18697587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DCBF5E6-69B1-E146-B6D1-E081E0CF2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6270" y="1157449"/>
            <a:ext cx="18576290" cy="873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 cap="all" spc="1000" baseline="0"/>
            </a:lvl1pPr>
          </a:lstStyle>
          <a:p>
            <a:pPr lvl="0"/>
            <a:r>
              <a:rPr lang="en-US"/>
              <a:t>PRE-TITLE i.e. “example” or “case study”</a:t>
            </a:r>
          </a:p>
        </p:txBody>
      </p:sp>
    </p:spTree>
    <p:extLst>
      <p:ext uri="{BB962C8B-B14F-4D97-AF65-F5344CB8AC3E}">
        <p14:creationId xmlns:p14="http://schemas.microsoft.com/office/powerpoint/2010/main" val="3554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1869758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4973" y="3676595"/>
            <a:ext cx="18697587" cy="8027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11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18697587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4974" y="3676595"/>
            <a:ext cx="8943842" cy="8027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797EACB-68FD-9F4C-8887-A75C5A1A86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8717" y="3676595"/>
            <a:ext cx="8943843" cy="8027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DD7A14-F75E-6C49-A015-B5CC0F8B99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29171" y="3673210"/>
            <a:ext cx="5912198" cy="8038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9DDC60A-5C4A-5245-8961-D2EE0941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3" y="1362270"/>
            <a:ext cx="19356396" cy="200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7FBE0F4-A6E6-8549-99EC-DBB59C25C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4974" y="3676595"/>
            <a:ext cx="5912197" cy="8027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797EACB-68FD-9F4C-8887-A75C5A1A86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072" y="3673208"/>
            <a:ext cx="5912198" cy="80388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3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D30106-46E8-6A40-8519-F5F4CBB48539}"/>
              </a:ext>
            </a:extLst>
          </p:cNvPr>
          <p:cNvSpPr/>
          <p:nvPr userDrawn="1"/>
        </p:nvSpPr>
        <p:spPr>
          <a:xfrm>
            <a:off x="0" y="12223102"/>
            <a:ext cx="24377650" cy="1492898"/>
          </a:xfrm>
          <a:prstGeom prst="rect">
            <a:avLst/>
          </a:prstGeom>
          <a:solidFill>
            <a:srgbClr val="946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41B71F-5AC9-1046-A986-6AFA5733BC6E}"/>
              </a:ext>
            </a:extLst>
          </p:cNvPr>
          <p:cNvSpPr/>
          <p:nvPr userDrawn="1"/>
        </p:nvSpPr>
        <p:spPr>
          <a:xfrm rot="16200000">
            <a:off x="23403923" y="513872"/>
            <a:ext cx="521208" cy="523914"/>
          </a:xfrm>
          <a:prstGeom prst="ellipse">
            <a:avLst/>
          </a:prstGeom>
          <a:solidFill>
            <a:srgbClr val="946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7C969-70D1-914F-AFB0-683A85789213}"/>
              </a:ext>
            </a:extLst>
          </p:cNvPr>
          <p:cNvSpPr txBox="1"/>
          <p:nvPr userDrawn="1"/>
        </p:nvSpPr>
        <p:spPr>
          <a:xfrm>
            <a:off x="23282087" y="534547"/>
            <a:ext cx="1002443" cy="461626"/>
          </a:xfrm>
          <a:prstGeom prst="rect">
            <a:avLst/>
          </a:prstGeom>
          <a:noFill/>
        </p:spPr>
        <p:txBody>
          <a:bodyPr wrap="none" lIns="182843" tIns="91421" rIns="182843" bIns="91421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Consolas" panose="020B0609020204030204" pitchFamily="49" charset="0"/>
                <a:ea typeface="Montserrat Light" charset="0"/>
                <a:cs typeface="Consolas" panose="020B0609020204030204" pitchFamily="49" charset="0"/>
              </a:rPr>
              <a:pPr algn="ctr"/>
              <a:t>‹#›</a:t>
            </a:fld>
            <a:r>
              <a:rPr lang="id-ID" sz="1800" b="0" i="0">
                <a:solidFill>
                  <a:schemeClr val="bg1"/>
                </a:solidFill>
                <a:latin typeface="Consolas" panose="020B0609020204030204" pitchFamily="49" charset="0"/>
                <a:ea typeface="Montserrat Light" charset="0"/>
                <a:cs typeface="Consolas" panose="020B0609020204030204" pitchFamily="49" charset="0"/>
              </a:rPr>
              <a:t>  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3D3E3DAF-69DE-594C-9C00-292FED28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4" y="1362271"/>
            <a:ext cx="18697588" cy="2005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B353D3-A5CC-C640-8875-804897EF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974" y="3718560"/>
            <a:ext cx="18697586" cy="798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B0489-EC04-F744-B767-64AC75EFC1D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9171506" y="12583271"/>
            <a:ext cx="4597792" cy="8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705" r:id="rId3"/>
    <p:sldLayoutId id="2147483742" r:id="rId4"/>
    <p:sldLayoutId id="2147483684" r:id="rId5"/>
    <p:sldLayoutId id="2147483695" r:id="rId6"/>
    <p:sldLayoutId id="2147483683" r:id="rId7"/>
    <p:sldLayoutId id="2147483694" r:id="rId8"/>
    <p:sldLayoutId id="2147483748" r:id="rId9"/>
    <p:sldLayoutId id="2147483690" r:id="rId10"/>
    <p:sldLayoutId id="2147483686" r:id="rId11"/>
    <p:sldLayoutId id="2147483702" r:id="rId12"/>
    <p:sldLayoutId id="2147483701" r:id="rId13"/>
    <p:sldLayoutId id="2147483703" r:id="rId14"/>
    <p:sldLayoutId id="2147483711" r:id="rId15"/>
    <p:sldLayoutId id="2147483689" r:id="rId16"/>
    <p:sldLayoutId id="2147483692" r:id="rId17"/>
    <p:sldLayoutId id="2147483687" r:id="rId18"/>
    <p:sldLayoutId id="2147483698" r:id="rId19"/>
    <p:sldLayoutId id="2147483699" r:id="rId20"/>
    <p:sldLayoutId id="2147483700" r:id="rId21"/>
    <p:sldLayoutId id="2147483693" r:id="rId22"/>
    <p:sldLayoutId id="2147483688" r:id="rId23"/>
    <p:sldLayoutId id="2147483696" r:id="rId24"/>
    <p:sldLayoutId id="2147483697" r:id="rId25"/>
    <p:sldLayoutId id="2147483710" r:id="rId26"/>
    <p:sldLayoutId id="2147483706" r:id="rId27"/>
    <p:sldLayoutId id="2147483682" r:id="rId28"/>
    <p:sldLayoutId id="2147483708" r:id="rId29"/>
    <p:sldLayoutId id="2147483707" r:id="rId30"/>
    <p:sldLayoutId id="2147483749" r:id="rId3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120000"/>
        </a:lnSpc>
        <a:spcBef>
          <a:spcPts val="2000"/>
        </a:spcBef>
        <a:spcAft>
          <a:spcPts val="800"/>
        </a:spcAft>
        <a:buFont typeface="Arial" panose="020B0604020202020204" pitchFamily="34" charset="0"/>
        <a:buNone/>
        <a:defRPr sz="3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12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3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12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12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120000"/>
        </a:lnSpc>
        <a:spcBef>
          <a:spcPts val="1000"/>
        </a:spcBef>
        <a:spcAft>
          <a:spcPts val="8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ph.harvard.edu/public-health-practice-resources/for-students/mph-practicum-information/mph-practicum-advising/" TargetMode="External"/><Relationship Id="rId3" Type="http://schemas.openxmlformats.org/officeDocument/2006/relationships/image" Target="../media/image48.svg"/><Relationship Id="rId7" Type="http://schemas.openxmlformats.org/officeDocument/2006/relationships/hyperlink" Target="https://hsph-harvard-csm.symplicity.com/students/index.php?signin_tab=0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hsph.harvard.edu/public-health-practice-resources/for-host-agencies/preceptor-checklist-and-timeline/" TargetMode="External"/><Relationship Id="rId11" Type="http://schemas.openxmlformats.org/officeDocument/2006/relationships/hyperlink" Target="https://www.linkedin.com/school/harvardpublichealth/people/" TargetMode="External"/><Relationship Id="rId5" Type="http://schemas.openxmlformats.org/officeDocument/2006/relationships/hyperlink" Target="https://www.hsph.harvard.edu/public-health-practice-resources/for-students/mph-practicum-information/prior-practice-sites-and-projects/" TargetMode="External"/><Relationship Id="rId10" Type="http://schemas.openxmlformats.org/officeDocument/2006/relationships/hyperlink" Target="https://www.hsph.harvard.edu/public-health-practice-resources/field-practice-data/" TargetMode="External"/><Relationship Id="rId4" Type="http://schemas.openxmlformats.org/officeDocument/2006/relationships/hyperlink" Target="https://www.hsph.harvard.edu/public-health-practice-resources/for-students/mph-practicum-information/mph-practicum" TargetMode="External"/><Relationship Id="rId9" Type="http://schemas.openxmlformats.org/officeDocument/2006/relationships/hyperlink" Target="https://www.hsph.harvard.edu/public-health-practice-resources/for-students/mph-practicum-information/mph-practicu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ph.harvard.edu/office-of-educational-programs/master-of-public-health/mph-program-competenci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0DE7-EA5B-0345-8808-CFA4BAD5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74" y="3124200"/>
            <a:ext cx="18697586" cy="4567715"/>
          </a:xfrm>
        </p:spPr>
        <p:txBody>
          <a:bodyPr/>
          <a:lstStyle/>
          <a:p>
            <a:r>
              <a:rPr lang="en-US"/>
              <a:t>Practicum Overview​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D85C-20B2-EF42-ADA1-AA228E021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4693" y="2093277"/>
            <a:ext cx="18697586" cy="4226890"/>
          </a:xfrm>
        </p:spPr>
        <p:txBody>
          <a:bodyPr>
            <a:normAutofit/>
          </a:bodyPr>
          <a:lstStyle/>
          <a:p>
            <a:r>
              <a:rPr lang="en-US" sz="8800"/>
              <a:t>MPH-45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C5B0E-1A3E-9449-88CD-762AFB605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THE MPH Practicum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210477-4E21-D0A4-F3C0-25D2A72C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75225" y="2779151"/>
            <a:ext cx="3094688" cy="42268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EF9A1C4-D82F-A624-ED4F-60A22329C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048774">
            <a:off x="-1182371" y="884257"/>
            <a:ext cx="17688707" cy="176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25CB67-47C9-1E47-EDE9-E5EE03701C9F}"/>
              </a:ext>
            </a:extLst>
          </p:cNvPr>
          <p:cNvSpPr/>
          <p:nvPr/>
        </p:nvSpPr>
        <p:spPr>
          <a:xfrm>
            <a:off x="-3175" y="2509257"/>
            <a:ext cx="24400505" cy="86974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-382685" y="457148"/>
            <a:ext cx="244005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Resources Used to Find Practicum</a:t>
            </a:r>
            <a:endParaRPr lang="en-US" sz="8000"/>
          </a:p>
        </p:txBody>
      </p:sp>
      <p:pic>
        <p:nvPicPr>
          <p:cNvPr id="7" name="Picture 6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F11B608B-C2A9-BCEC-B331-5DCC31B7E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2509258"/>
            <a:ext cx="23855147" cy="86974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4B25D2-4B56-5DE2-E9D7-CE5F38C18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746" y="558048"/>
            <a:ext cx="1422123" cy="144215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980A7AD-4791-44D3-834A-19610C447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04225" y="687840"/>
            <a:ext cx="1841655" cy="1214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4423C2-95A9-A430-C95B-677587A426B4}"/>
              </a:ext>
            </a:extLst>
          </p:cNvPr>
          <p:cNvSpPr txBox="1"/>
          <p:nvPr/>
        </p:nvSpPr>
        <p:spPr>
          <a:xfrm>
            <a:off x="20927636" y="10616625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 = 1610 students</a:t>
            </a:r>
          </a:p>
        </p:txBody>
      </p:sp>
    </p:spTree>
    <p:extLst>
      <p:ext uri="{BB962C8B-B14F-4D97-AF65-F5344CB8AC3E}">
        <p14:creationId xmlns:p14="http://schemas.microsoft.com/office/powerpoint/2010/main" val="364087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530225" y="1353610"/>
            <a:ext cx="2440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Number of People Contacted During Practicum Search</a:t>
            </a:r>
            <a:endParaRPr lang="en-US" sz="7000"/>
          </a:p>
        </p:txBody>
      </p:sp>
      <p:pic>
        <p:nvPicPr>
          <p:cNvPr id="3" name="Picture 2" descr="A graph with numbers and percentages&#10;&#10;Description automatically generated">
            <a:extLst>
              <a:ext uri="{FF2B5EF4-FFF2-40B4-BE49-F238E27FC236}">
                <a16:creationId xmlns:a16="http://schemas.microsoft.com/office/drawing/2014/main" id="{D427737E-7FE7-E827-1A4E-103072AD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1816"/>
            <a:ext cx="24395431" cy="71575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1432DE-6C26-3EFE-53B8-8884FD8C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825" y="10694825"/>
            <a:ext cx="990600" cy="13525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E3C8F6-69B6-2A54-D9BD-559536F13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94812" y="10571319"/>
            <a:ext cx="1266825" cy="147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578D7-0488-8F5B-A2B2-D8E14ADF7E2C}"/>
              </a:ext>
            </a:extLst>
          </p:cNvPr>
          <p:cNvSpPr txBox="1"/>
          <p:nvPr/>
        </p:nvSpPr>
        <p:spPr>
          <a:xfrm>
            <a:off x="20951825" y="9920584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 = 1610 students</a:t>
            </a:r>
          </a:p>
        </p:txBody>
      </p:sp>
    </p:spTree>
    <p:extLst>
      <p:ext uri="{BB962C8B-B14F-4D97-AF65-F5344CB8AC3E}">
        <p14:creationId xmlns:p14="http://schemas.microsoft.com/office/powerpoint/2010/main" val="404402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-163795" y="1269372"/>
            <a:ext cx="24400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Timeline for MPH-45</a:t>
            </a:r>
            <a:endParaRPr lang="en-US" sz="88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3786F2-F5B2-B44F-69DE-E271DA060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76564"/>
              </p:ext>
            </p:extLst>
          </p:nvPr>
        </p:nvGraphicFramePr>
        <p:xfrm>
          <a:off x="454025" y="3747439"/>
          <a:ext cx="23164866" cy="725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4633">
                  <a:extLst>
                    <a:ext uri="{9D8B030D-6E8A-4147-A177-3AD203B41FA5}">
                      <a16:colId xmlns:a16="http://schemas.microsoft.com/office/drawing/2014/main" val="264750529"/>
                    </a:ext>
                  </a:extLst>
                </a:gridCol>
                <a:gridCol w="9220233">
                  <a:extLst>
                    <a:ext uri="{9D8B030D-6E8A-4147-A177-3AD203B41FA5}">
                      <a16:colId xmlns:a16="http://schemas.microsoft.com/office/drawing/2014/main" val="1179312918"/>
                    </a:ext>
                  </a:extLst>
                </a:gridCol>
              </a:tblGrid>
              <a:tr h="650698">
                <a:tc>
                  <a:txBody>
                    <a:bodyPr/>
                    <a:lstStyle/>
                    <a:p>
                      <a:r>
                        <a:rPr lang="en-US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58952"/>
                  </a:ext>
                </a:extLst>
              </a:tr>
              <a:tr h="1406702">
                <a:tc>
                  <a:txBody>
                    <a:bodyPr/>
                    <a:lstStyle/>
                    <a:p>
                      <a:r>
                        <a:rPr lang="en-US"/>
                        <a:t>Seek practicum placement &amp; finalize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September –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51866"/>
                  </a:ext>
                </a:extLst>
              </a:tr>
              <a:tr h="1310309">
                <a:tc>
                  <a:txBody>
                    <a:bodyPr/>
                    <a:lstStyle/>
                    <a:p>
                      <a:r>
                        <a:rPr lang="en-US"/>
                        <a:t>Draft and submit Learning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126532"/>
                  </a:ext>
                </a:extLst>
              </a:tr>
              <a:tr h="1356691">
                <a:tc>
                  <a:txBody>
                    <a:bodyPr/>
                    <a:lstStyle/>
                    <a:p>
                      <a:r>
                        <a:rPr lang="en-US"/>
                        <a:t>Conduct Practicum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December –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558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/>
                        <a:t>Wrap up Practicum and host organization final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78268"/>
                  </a:ext>
                </a:extLst>
              </a:tr>
              <a:tr h="1232839">
                <a:tc>
                  <a:txBody>
                    <a:bodyPr/>
                    <a:lstStyle/>
                    <a:p>
                      <a:r>
                        <a:rPr lang="en-US"/>
                        <a:t>Complete practice course requirements (paper, poster,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April -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65471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B5967769-15D6-C10E-0501-9F2A03CD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025" y="1049020"/>
            <a:ext cx="2144489" cy="206305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E6C0580-FF8B-70E1-FEE1-69078F2C3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13625" y="104902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39C3EDE-D2AD-E1C3-05D8-76CE5B3F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489575" y="-914400"/>
            <a:ext cx="11704320" cy="117043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74E4D39-FE48-4085-613D-CFC29183C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6760825" y="-914400"/>
            <a:ext cx="11704320" cy="1170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-688975" y="1188098"/>
            <a:ext cx="2440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Resources for Practice</a:t>
            </a:r>
            <a:endParaRPr lang="en-US" sz="72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5B02130-F52C-0BE8-4C8A-664576B20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1210"/>
              </p:ext>
            </p:extLst>
          </p:nvPr>
        </p:nvGraphicFramePr>
        <p:xfrm>
          <a:off x="366874" y="3352800"/>
          <a:ext cx="11506200" cy="804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200">
                  <a:extLst>
                    <a:ext uri="{9D8B030D-6E8A-4147-A177-3AD203B41FA5}">
                      <a16:colId xmlns:a16="http://schemas.microsoft.com/office/drawing/2014/main" val="309163959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/>
                        <a:t>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330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/>
                        <a:t>Practice webpages </a:t>
                      </a:r>
                      <a:r>
                        <a:rPr lang="en-US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 Students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/>
                        <a:t>- </a:t>
                      </a:r>
                      <a:r>
                        <a:rPr lang="en-US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Prior host sites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0701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/>
                        <a:t>Practice webpages </a:t>
                      </a:r>
                      <a:r>
                        <a:rPr lang="en-US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 host organizations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207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CareerConnect</a:t>
                      </a:r>
                      <a:r>
                        <a:rPr lang="en-US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0004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Advising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955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/>
                        <a:t>Applied Practice Experience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requirements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1368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Field Practice data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654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2377A6-B10D-31FF-8114-357EA7AD6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10255"/>
              </p:ext>
            </p:extLst>
          </p:nvPr>
        </p:nvGraphicFramePr>
        <p:xfrm>
          <a:off x="12512289" y="3352800"/>
          <a:ext cx="11506200" cy="809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200">
                  <a:extLst>
                    <a:ext uri="{9D8B030D-6E8A-4147-A177-3AD203B41FA5}">
                      <a16:colId xmlns:a16="http://schemas.microsoft.com/office/drawing/2014/main" val="3210092674"/>
                    </a:ext>
                  </a:extLst>
                </a:gridCol>
              </a:tblGrid>
              <a:tr h="1128009">
                <a:tc>
                  <a:txBody>
                    <a:bodyPr/>
                    <a:lstStyle/>
                    <a:p>
                      <a:r>
                        <a:rPr lang="en-US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8289"/>
                  </a:ext>
                </a:extLst>
              </a:tr>
              <a:tr h="1128009">
                <a:tc>
                  <a:txBody>
                    <a:bodyPr/>
                    <a:lstStyle/>
                    <a:p>
                      <a:r>
                        <a:rPr lang="en-US"/>
                        <a:t>Department Faculty and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84520"/>
                  </a:ext>
                </a:extLst>
              </a:tr>
              <a:tr h="1172879">
                <a:tc>
                  <a:txBody>
                    <a:bodyPr/>
                    <a:lstStyle/>
                    <a:p>
                      <a:r>
                        <a:rPr lang="en-US"/>
                        <a:t>Field Education and Practice Team</a:t>
                      </a:r>
                    </a:p>
                    <a:p>
                      <a:r>
                        <a:rPr lang="en-US"/>
                        <a:t> - Stacey King, Andrew Bell, Jocelyn Chu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97569"/>
                  </a:ext>
                </a:extLst>
              </a:tr>
              <a:tr h="1128009">
                <a:tc>
                  <a:txBody>
                    <a:bodyPr/>
                    <a:lstStyle/>
                    <a:p>
                      <a:r>
                        <a:rPr lang="en-US"/>
                        <a:t>Current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29121"/>
                  </a:ext>
                </a:extLst>
              </a:tr>
              <a:tr h="2195482">
                <a:tc>
                  <a:txBody>
                    <a:bodyPr/>
                    <a:lstStyle/>
                    <a:p>
                      <a:r>
                        <a:rPr lang="en-US"/>
                        <a:t>Alumni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 Follow Harvard T.H. Chan School of Public Health on LinkedIn to see and search Alumni:</a:t>
                      </a:r>
                    </a:p>
                    <a:p>
                      <a:r>
                        <a:rPr lang="en-US" sz="3200">
                          <a:solidFill>
                            <a:srgbClr val="0070C0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https://www.linkedin.com/school/harvardpublichealth/people/</a:t>
                      </a:r>
                      <a:r>
                        <a:rPr lang="en-US" sz="320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47008"/>
                  </a:ext>
                </a:extLst>
              </a:tr>
              <a:tr h="1294077">
                <a:tc>
                  <a:txBody>
                    <a:bodyPr/>
                    <a:lstStyle/>
                    <a:p>
                      <a:r>
                        <a:rPr lang="en-US"/>
                        <a:t>Preceptors and Practitioners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1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80CA4C4-97EB-7461-9350-FFB59154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508375" y="-16383000"/>
            <a:ext cx="28651200" cy="2865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9217025" y="2124690"/>
            <a:ext cx="594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THANK YOU</a:t>
            </a:r>
            <a:endParaRPr lang="en-US" sz="7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75640-C9FD-4A0C-2171-2EE5F2D493DC}"/>
              </a:ext>
            </a:extLst>
          </p:cNvPr>
          <p:cNvSpPr txBox="1"/>
          <p:nvPr/>
        </p:nvSpPr>
        <p:spPr>
          <a:xfrm>
            <a:off x="4683125" y="4867364"/>
            <a:ext cx="1501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MPH-Practice@hsph</a:t>
            </a:r>
            <a:r>
              <a:rPr lang="en-US" sz="7200" b="1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.Harvard.edu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3532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A747-C2B3-0947-99EC-09EB41B4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489E7-8EA5-9B43-90CA-02A68706C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/>
              <a:t>Overview of the MPH practicum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/>
              <a:t>Timeline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/>
              <a:t>Resources for finding a practicum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/>
              <a:t>And… Questions for you?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AC006-2FC3-8A4A-9F7A-31E737380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The MPH PRACTICUM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9839DC-60AF-50A0-9D1D-8E4EB0B1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2403" y="3750310"/>
            <a:ext cx="5807814" cy="62153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DD50B88-7537-29E7-11EC-7E850C437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6270" y="9021690"/>
            <a:ext cx="9388620" cy="9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F0C7D91-BEF2-365F-00C5-5FCF829A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786969" y="-1159851"/>
            <a:ext cx="12438071" cy="12438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30E584-56A3-0F47-92A5-94F3D6FA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8517" y="2581208"/>
            <a:ext cx="9546413" cy="4567715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Goal</a:t>
            </a:r>
            <a:br>
              <a:rPr lang="en-US" sz="4800"/>
            </a:br>
            <a:r>
              <a:rPr lang="en-US" sz="4800" i="1"/>
              <a:t>To integrate competencies and apply knowledge gained in the classroom to a real world public health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C1BBB-2E06-1A43-AB38-81FB3DFDA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82451" y="5059185"/>
            <a:ext cx="9546413" cy="42268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What are my personal and professional goals while I am here?​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How can I best use field practice to reach my goals?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E7C5E-3FA7-C148-8984-79B9BBBF5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The MPH Practicum​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BCA847-6C3A-621D-9C50-115CCF3A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0" y="1362269"/>
            <a:ext cx="9988355" cy="103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90C9645-33CC-193A-AD55-CFFFA2438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98383" y="9458872"/>
            <a:ext cx="1709240" cy="2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76A2-3C96-F343-9493-8A8E764F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31" y="0"/>
            <a:ext cx="18697587" cy="2005139"/>
          </a:xfrm>
        </p:spPr>
        <p:txBody>
          <a:bodyPr/>
          <a:lstStyle/>
          <a:p>
            <a:pPr algn="ctr"/>
            <a:r>
              <a:rPr lang="en-US"/>
              <a:t>Applied Practice Experience (APE) Nuts          &amp; Bolts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78503-E36F-0B43-BD96-940D93260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999" y="2379659"/>
            <a:ext cx="20233652" cy="2005139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Apply classroom skill and build </a:t>
            </a:r>
            <a:r>
              <a:rPr 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competencies</a:t>
            </a:r>
            <a:r>
              <a:rPr lang="en-US" sz="3600" dirty="0"/>
              <a:t> in real world setting. </a:t>
            </a:r>
            <a:br>
              <a:rPr lang="en-US" sz="3600" dirty="0"/>
            </a:br>
            <a:r>
              <a:rPr lang="en-US" sz="3600" dirty="0"/>
              <a:t>Project is specific and well-defined, has a realistic scope, and is of significance to the host organization. Schedule is mutually agreed upon between preceptor and student.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4A28BD-8CF3-5B92-BA2E-D729B7FD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543976"/>
              </p:ext>
            </p:extLst>
          </p:nvPr>
        </p:nvGraphicFramePr>
        <p:xfrm>
          <a:off x="682559" y="4800600"/>
          <a:ext cx="23164866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33">
                  <a:extLst>
                    <a:ext uri="{9D8B030D-6E8A-4147-A177-3AD203B41FA5}">
                      <a16:colId xmlns:a16="http://schemas.microsoft.com/office/drawing/2014/main" val="455414732"/>
                    </a:ext>
                  </a:extLst>
                </a:gridCol>
                <a:gridCol w="11582433">
                  <a:extLst>
                    <a:ext uri="{9D8B030D-6E8A-4147-A177-3AD203B41FA5}">
                      <a16:colId xmlns:a16="http://schemas.microsoft.com/office/drawing/2014/main" val="1878230326"/>
                    </a:ext>
                  </a:extLst>
                </a:gridCol>
              </a:tblGrid>
              <a:tr h="650698">
                <a:tc>
                  <a:txBody>
                    <a:bodyPr/>
                    <a:lstStyle/>
                    <a:p>
                      <a:r>
                        <a:rPr lang="en-US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23704"/>
                  </a:ext>
                </a:extLst>
              </a:tr>
              <a:tr h="650698">
                <a:tc>
                  <a:txBody>
                    <a:bodyPr/>
                    <a:lstStyle/>
                    <a:p>
                      <a:r>
                        <a:rPr lang="en-US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Your field of study determines your “Practice Class”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30773"/>
                  </a:ext>
                </a:extLst>
              </a:tr>
              <a:tr h="1112798"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120 hours, between December and March.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3633"/>
                  </a:ext>
                </a:extLst>
              </a:tr>
              <a:tr h="1626388">
                <a:tc>
                  <a:txBody>
                    <a:bodyPr/>
                    <a:lstStyle/>
                    <a:p>
                      <a:r>
                        <a:rPr lang="en-US"/>
                        <a:t>Who’s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Host organization, Preceptor, practice course faculty, MPH practice team.  Possibly other students if a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08964"/>
                  </a:ext>
                </a:extLst>
              </a:tr>
              <a:tr h="1626388">
                <a:tc>
                  <a:txBody>
                    <a:bodyPr/>
                    <a:lstStyle/>
                    <a:p>
                      <a:r>
                        <a:rPr lang="en-US"/>
                        <a:t>School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Learning Agreement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2 APE products that demonstrate 5 competencies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Poster or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54335"/>
                  </a:ext>
                </a:extLst>
              </a:tr>
              <a:tr h="1232839">
                <a:tc>
                  <a:txBody>
                    <a:bodyPr/>
                    <a:lstStyle/>
                    <a:p>
                      <a:r>
                        <a:rPr lang="en-US"/>
                        <a:t>Host organization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Determined by you and your preceptor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43793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4B2E0024-1F41-4885-172A-998A2E3A0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9845041" y="-3246"/>
            <a:ext cx="4564378" cy="45708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74DAA9-A09A-0E57-817F-7BC3E6598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246" y="25075"/>
            <a:ext cx="4564378" cy="45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" y="-1239892"/>
            <a:ext cx="24365181" cy="161874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28" y="1125069"/>
            <a:ext cx="3893655" cy="620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951759"/>
            <a:ext cx="24439602" cy="376245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/>
          </a:p>
        </p:txBody>
      </p:sp>
      <p:sp>
        <p:nvSpPr>
          <p:cNvPr id="13" name="TextBox 12"/>
          <p:cNvSpPr txBox="1"/>
          <p:nvPr/>
        </p:nvSpPr>
        <p:spPr>
          <a:xfrm>
            <a:off x="1160528" y="10596282"/>
            <a:ext cx="22754470" cy="1469890"/>
          </a:xfrm>
          <a:prstGeom prst="rect">
            <a:avLst/>
          </a:prstGeom>
          <a:noFill/>
        </p:spPr>
        <p:txBody>
          <a:bodyPr wrap="square" lIns="243777" tIns="121888" rIns="243777" bIns="121888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6398" i="1">
                <a:solidFill>
                  <a:srgbClr val="920A24"/>
                </a:solidFill>
                <a:latin typeface="Georgia"/>
                <a:cs typeface="Georgia"/>
              </a:rPr>
              <a:t>What Students Do for Their Practicum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985251"/>
            <a:ext cx="24377650" cy="750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/>
          </a:p>
        </p:txBody>
      </p:sp>
      <p:sp>
        <p:nvSpPr>
          <p:cNvPr id="16" name="TextBox 15"/>
          <p:cNvSpPr txBox="1"/>
          <p:nvPr/>
        </p:nvSpPr>
        <p:spPr>
          <a:xfrm>
            <a:off x="23037571" y="13138028"/>
            <a:ext cx="134008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fld id="{F6C16F80-13B0-F54B-A520-320AA1E44D8F}" type="slidenum">
              <a:rPr lang="en-US" sz="2666" kern="800" spc="800" baseline="30000">
                <a:solidFill>
                  <a:srgbClr val="FFFFFF"/>
                </a:solidFill>
                <a:latin typeface="Proxima Nova Regular"/>
                <a:cs typeface="Proxima Nova Regular"/>
              </a:rPr>
              <a:t>5</a:t>
            </a:fld>
            <a:endParaRPr lang="en-US" sz="2666" kern="800" spc="800" baseline="30000">
              <a:solidFill>
                <a:srgbClr val="FFFFFF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9619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395249" y="924362"/>
            <a:ext cx="244005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Where do students do their Practicum?</a:t>
            </a:r>
            <a:endParaRPr lang="en-US"/>
          </a:p>
        </p:txBody>
      </p:sp>
      <p:pic>
        <p:nvPicPr>
          <p:cNvPr id="18" name="Picture 17" descr="A colorful bar chart with numbers&#10;&#10;Description automatically generated">
            <a:extLst>
              <a:ext uri="{FF2B5EF4-FFF2-40B4-BE49-F238E27FC236}">
                <a16:creationId xmlns:a16="http://schemas.microsoft.com/office/drawing/2014/main" id="{4B08FFED-FF39-174A-751F-194AF31C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5" y="3352800"/>
            <a:ext cx="24377650" cy="700480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D3B129E-8ED9-BD8C-78B4-77A41807A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71051" y="10586818"/>
            <a:ext cx="1128712" cy="15411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11E30C9-AAE2-10A7-EEA4-A0D607EE1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1425" y="10586818"/>
            <a:ext cx="1128713" cy="1440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B9AA9-146E-3728-DCA2-DA2F15FD3C1B}"/>
              </a:ext>
            </a:extLst>
          </p:cNvPr>
          <p:cNvSpPr txBox="1"/>
          <p:nvPr/>
        </p:nvSpPr>
        <p:spPr>
          <a:xfrm>
            <a:off x="20927636" y="98298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 = 1610 students</a:t>
            </a:r>
          </a:p>
        </p:txBody>
      </p:sp>
    </p:spTree>
    <p:extLst>
      <p:ext uri="{BB962C8B-B14F-4D97-AF65-F5344CB8AC3E}">
        <p14:creationId xmlns:p14="http://schemas.microsoft.com/office/powerpoint/2010/main" val="369596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28729-165B-A425-5AAA-B15C78F32787}"/>
              </a:ext>
            </a:extLst>
          </p:cNvPr>
          <p:cNvSpPr/>
          <p:nvPr/>
        </p:nvSpPr>
        <p:spPr>
          <a:xfrm>
            <a:off x="0" y="2229408"/>
            <a:ext cx="24377650" cy="9257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-384175" y="349451"/>
            <a:ext cx="244005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Examples of Practicum Work</a:t>
            </a:r>
            <a:endParaRPr lang="en-US"/>
          </a:p>
        </p:txBody>
      </p:sp>
      <p:pic>
        <p:nvPicPr>
          <p:cNvPr id="4" name="Picture 3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6CFF45CA-461A-E001-5319-E2174844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5" y="2461845"/>
            <a:ext cx="18288000" cy="89681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967F7A0-9724-662C-DB5C-2E26C9F2C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270" y="381000"/>
            <a:ext cx="1378755" cy="15696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2393CA9-FDCC-347C-AEC4-7C7F749DF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49470" y="251305"/>
            <a:ext cx="1378755" cy="1693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F0F20-325F-CBBD-4AD7-EEF7A1EC82EC}"/>
              </a:ext>
            </a:extLst>
          </p:cNvPr>
          <p:cNvSpPr txBox="1"/>
          <p:nvPr/>
        </p:nvSpPr>
        <p:spPr>
          <a:xfrm>
            <a:off x="20775236" y="108966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 = 1610 students</a:t>
            </a:r>
          </a:p>
        </p:txBody>
      </p:sp>
    </p:spTree>
    <p:extLst>
      <p:ext uri="{BB962C8B-B14F-4D97-AF65-F5344CB8AC3E}">
        <p14:creationId xmlns:p14="http://schemas.microsoft.com/office/powerpoint/2010/main" val="300002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1CBE20-0C89-3515-F6D6-A7CE3E95FC51}"/>
              </a:ext>
            </a:extLst>
          </p:cNvPr>
          <p:cNvSpPr/>
          <p:nvPr/>
        </p:nvSpPr>
        <p:spPr>
          <a:xfrm>
            <a:off x="0" y="2229408"/>
            <a:ext cx="24377650" cy="9257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2C335-A470-0D66-E39D-22CDD2E0C9FF}"/>
              </a:ext>
            </a:extLst>
          </p:cNvPr>
          <p:cNvSpPr txBox="1"/>
          <p:nvPr/>
        </p:nvSpPr>
        <p:spPr>
          <a:xfrm>
            <a:off x="-231775" y="349451"/>
            <a:ext cx="244005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FFFF"/>
                </a:solidFill>
                <a:latin typeface="Arial" panose="020B0604020202020204"/>
                <a:ea typeface="+mj-ea"/>
                <a:cs typeface="+mj-cs"/>
              </a:rPr>
              <a:t>Final Practicum Products</a:t>
            </a:r>
            <a:endParaRPr lang="en-US"/>
          </a:p>
        </p:txBody>
      </p:sp>
      <p:pic>
        <p:nvPicPr>
          <p:cNvPr id="6" name="Picture 5" descr="A colorful circles with text&#10;&#10;Description automatically generated">
            <a:extLst>
              <a:ext uri="{FF2B5EF4-FFF2-40B4-BE49-F238E27FC236}">
                <a16:creationId xmlns:a16="http://schemas.microsoft.com/office/drawing/2014/main" id="{93524609-FA9E-3A4D-8E69-51C1A538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25" y="2229408"/>
            <a:ext cx="15239166" cy="92571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8B56446-2C9B-6F90-E86D-0B94197B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1825" y="503496"/>
            <a:ext cx="1590675" cy="12615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42828B-16AD-6420-B493-D0FB789EA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775" y="514104"/>
            <a:ext cx="979668" cy="12509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E59028-72FD-E387-5623-A2BF1539A060}"/>
              </a:ext>
            </a:extLst>
          </p:cNvPr>
          <p:cNvSpPr txBox="1"/>
          <p:nvPr/>
        </p:nvSpPr>
        <p:spPr>
          <a:xfrm>
            <a:off x="20775236" y="108966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 = 1610 students</a:t>
            </a:r>
          </a:p>
        </p:txBody>
      </p:sp>
    </p:spTree>
    <p:extLst>
      <p:ext uri="{BB962C8B-B14F-4D97-AF65-F5344CB8AC3E}">
        <p14:creationId xmlns:p14="http://schemas.microsoft.com/office/powerpoint/2010/main" val="248585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70"/>
            <a:ext cx="24439602" cy="16228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28" y="1125069"/>
            <a:ext cx="3893655" cy="620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951759"/>
            <a:ext cx="24439602" cy="376245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/>
          </a:p>
        </p:txBody>
      </p:sp>
      <p:sp>
        <p:nvSpPr>
          <p:cNvPr id="13" name="TextBox 12"/>
          <p:cNvSpPr txBox="1"/>
          <p:nvPr/>
        </p:nvSpPr>
        <p:spPr>
          <a:xfrm>
            <a:off x="1160528" y="10596282"/>
            <a:ext cx="22754470" cy="1469890"/>
          </a:xfrm>
          <a:prstGeom prst="rect">
            <a:avLst/>
          </a:prstGeom>
          <a:noFill/>
        </p:spPr>
        <p:txBody>
          <a:bodyPr wrap="square" lIns="243777" tIns="121888" rIns="243777" bIns="121888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6398" i="1">
                <a:solidFill>
                  <a:srgbClr val="920A24"/>
                </a:solidFill>
                <a:latin typeface="Georgia"/>
                <a:cs typeface="Georgia"/>
              </a:rPr>
              <a:t>How Students Search for their Practicum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985251"/>
            <a:ext cx="24377650" cy="750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/>
          </a:p>
        </p:txBody>
      </p:sp>
      <p:sp>
        <p:nvSpPr>
          <p:cNvPr id="16" name="TextBox 15"/>
          <p:cNvSpPr txBox="1"/>
          <p:nvPr/>
        </p:nvSpPr>
        <p:spPr>
          <a:xfrm>
            <a:off x="23037571" y="13138028"/>
            <a:ext cx="134008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fld id="{F6C16F80-13B0-F54B-A520-320AA1E44D8F}" type="slidenum">
              <a:rPr lang="en-US" sz="2666" kern="800" spc="800" baseline="30000">
                <a:solidFill>
                  <a:srgbClr val="FFFFFF"/>
                </a:solidFill>
                <a:latin typeface="Proxima Nova Regular"/>
                <a:cs typeface="Proxima Nova Regular"/>
              </a:rPr>
              <a:t>9</a:t>
            </a:fld>
            <a:endParaRPr lang="en-US" sz="2666" kern="800" spc="800" baseline="30000">
              <a:solidFill>
                <a:srgbClr val="FFFFFF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1333484"/>
      </p:ext>
    </p:extLst>
  </p:cSld>
  <p:clrMapOvr>
    <a:masterClrMapping/>
  </p:clrMapOvr>
</p:sld>
</file>

<file path=ppt/theme/theme1.xml><?xml version="1.0" encoding="utf-8"?>
<a:theme xmlns:a="http://schemas.openxmlformats.org/drawingml/2006/main" name="Harvard Chan - base">
  <a:themeElements>
    <a:clrScheme name="Custom 3">
      <a:dk1>
        <a:srgbClr val="282C33"/>
      </a:dk1>
      <a:lt1>
        <a:srgbClr val="FFFFFF"/>
      </a:lt1>
      <a:dk2>
        <a:srgbClr val="484C58"/>
      </a:dk2>
      <a:lt2>
        <a:srgbClr val="FFFFFF"/>
      </a:lt2>
      <a:accent1>
        <a:srgbClr val="D3919B"/>
      </a:accent1>
      <a:accent2>
        <a:srgbClr val="C56C79"/>
      </a:accent2>
      <a:accent3>
        <a:srgbClr val="B54555"/>
      </a:accent3>
      <a:accent4>
        <a:srgbClr val="A72034"/>
      </a:accent4>
      <a:accent5>
        <a:srgbClr val="8D1828"/>
      </a:accent5>
      <a:accent6>
        <a:srgbClr val="711320"/>
      </a:accent6>
      <a:hlink>
        <a:srgbClr val="BEECFF"/>
      </a:hlink>
      <a:folHlink>
        <a:srgbClr val="C6D6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3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rvard Chan School_Mauve" id="{8C3CB6F7-F8BB-5649-A131-CB2462B90D90}" vid="{ADADE07A-8756-AD45-A0A4-B1139980F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 Chan School_Mauve</Template>
  <TotalTime>35</TotalTime>
  <Words>405</Words>
  <Application>Microsoft Office PowerPoint</Application>
  <PresentationFormat>Custom</PresentationFormat>
  <Paragraphs>82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Georgia</vt:lpstr>
      <vt:lpstr>Proxima Nova Regular</vt:lpstr>
      <vt:lpstr>Harvard Chan - base</vt:lpstr>
      <vt:lpstr>Practicum Overview​</vt:lpstr>
      <vt:lpstr>Today’s Topics</vt:lpstr>
      <vt:lpstr>Goal To integrate competencies and apply knowledge gained in the classroom to a real world public health problem</vt:lpstr>
      <vt:lpstr>Applied Practice Experience (APE) Nuts          &amp; Bolts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Chan School  PPT template</dc:title>
  <dc:creator>Bell, Andrew C</dc:creator>
  <cp:lastModifiedBy>Bell, Andrew C</cp:lastModifiedBy>
  <cp:revision>2</cp:revision>
  <dcterms:created xsi:type="dcterms:W3CDTF">2023-07-25T14:21:18Z</dcterms:created>
  <dcterms:modified xsi:type="dcterms:W3CDTF">2023-08-28T17:19:49Z</dcterms:modified>
</cp:coreProperties>
</file>