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Lato" panose="020F0502020204030203" pitchFamily="34" charset="0"/>
      <p:regular r:id="rId41"/>
      <p:bold r:id="rId42"/>
      <p:italic r:id="rId43"/>
      <p:boldItalic r:id="rId44"/>
    </p:embeddedFont>
    <p:embeddedFont>
      <p:font typeface="Montserrat" pitchFamily="2" charset="0"/>
      <p:regular r:id="rId45"/>
      <p:bold r:id="rId46"/>
      <p:italic r:id="rId47"/>
      <p:boldItalic r:id="rId48"/>
    </p:embeddedFont>
    <p:embeddedFont>
      <p:font typeface="Montserrat SemiBold" panose="00000700000000000000" pitchFamily="2" charset="0"/>
      <p:regular r:id="rId49"/>
      <p:bold r:id="rId50"/>
      <p:italic r:id="rId51"/>
      <p:boldItalic r:id="rId52"/>
    </p:embeddedFont>
    <p:embeddedFont>
      <p:font typeface="Proxima Nova" panose="020B0604020202020204" charset="0"/>
      <p:regular r:id="rId53"/>
      <p:bold r:id="rId54"/>
      <p:italic r:id="rId55"/>
      <p:boldItalic r:id="rId56"/>
    </p:embeddedFont>
    <p:embeddedFont>
      <p:font typeface="Raleway"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84">
          <p15:clr>
            <a:srgbClr val="A4A3A4"/>
          </p15:clr>
        </p15:guide>
        <p15:guide id="2" pos="2664">
          <p15:clr>
            <a:srgbClr val="A4A3A4"/>
          </p15:clr>
        </p15:guide>
        <p15:guide id="3"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79" y="48"/>
      </p:cViewPr>
      <p:guideLst>
        <p:guide orient="horz" pos="1584"/>
        <p:guide pos="2664"/>
        <p:guide orient="horz"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karlgroves.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ccessibility.huit.harvard.edu/das-office-hours"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accessibility.huit.harvard.edu/training" TargetMode="External"/><Relationship Id="rId4" Type="http://schemas.openxmlformats.org/officeDocument/2006/relationships/hyperlink" Target="https://accessibility.huit.harvard.edu/testin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harvard.abledocs.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f3ddbecfd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6f3ddbecfd_2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A11y more important than ever as we all move online</a:t>
            </a:r>
            <a:endParaRPr/>
          </a:p>
          <a:p>
            <a:pPr marL="0" lvl="0" indent="0" algn="l" rtl="0">
              <a:spcBef>
                <a:spcPts val="0"/>
              </a:spcBef>
              <a:spcAft>
                <a:spcPts val="0"/>
              </a:spcAft>
              <a:buNone/>
            </a:pPr>
            <a:r>
              <a:rPr lang="en"/>
              <a:t>Best practices to help not just for websites but in all your digital communications </a:t>
            </a:r>
            <a:endParaRPr/>
          </a:p>
          <a:p>
            <a:pPr marL="0" lvl="0" indent="0" algn="l" rtl="0">
              <a:spcBef>
                <a:spcPts val="0"/>
              </a:spcBef>
              <a:spcAft>
                <a:spcPts val="0"/>
              </a:spcAft>
              <a:buNone/>
            </a:pPr>
            <a:r>
              <a:rPr lang="en"/>
              <a:t>Goal to make it not overwhelming or technical, but give you actionable practical steps to take right away to start making the content you create accessible to all of your users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3ddbecfd_2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6f3ddbecfd_2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Small actions that can have big impact.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f3ddbecfd_2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6f3ddbecfd_2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Use this as a </a:t>
            </a:r>
            <a:r>
              <a:rPr lang="en" b="1"/>
              <a:t>high level checklist</a:t>
            </a:r>
            <a:r>
              <a:rPr lang="en"/>
              <a:t> for when you are creating new web content and/or when you’re going thru an already existing website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f3ddbecfd_2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6f3ddbecfd_2_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Similar best practices to page titles</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Mention that “Main Heading” is technically the “Page Title” when describing the image</a:t>
            </a:r>
            <a:endParaRPr/>
          </a:p>
          <a:p>
            <a:pPr marL="457200" lvl="0" indent="-298450" algn="l" rtl="0">
              <a:lnSpc>
                <a:spcPct val="100000"/>
              </a:lnSpc>
              <a:spcBef>
                <a:spcPts val="0"/>
              </a:spcBef>
              <a:spcAft>
                <a:spcPts val="0"/>
              </a:spcAft>
              <a:buSzPts val="1100"/>
              <a:buChar char="-"/>
            </a:pPr>
            <a:r>
              <a:rPr lang="en"/>
              <a:t>Keywords:</a:t>
            </a:r>
            <a:endParaRPr/>
          </a:p>
          <a:p>
            <a:pPr marL="914400" lvl="1" indent="-298450" algn="l" rtl="0">
              <a:lnSpc>
                <a:spcPct val="100000"/>
              </a:lnSpc>
              <a:spcBef>
                <a:spcPts val="0"/>
              </a:spcBef>
              <a:spcAft>
                <a:spcPts val="0"/>
              </a:spcAft>
              <a:buSzPts val="1100"/>
              <a:buChar char="-"/>
            </a:pPr>
            <a:r>
              <a:rPr lang="en"/>
              <a:t>both for searchability &amp; clarity</a:t>
            </a:r>
            <a:endParaRPr/>
          </a:p>
          <a:p>
            <a:pPr marL="914400" lvl="1" indent="-298450" algn="l" rtl="0">
              <a:lnSpc>
                <a:spcPct val="100000"/>
              </a:lnSpc>
              <a:spcBef>
                <a:spcPts val="0"/>
              </a:spcBef>
              <a:spcAft>
                <a:spcPts val="0"/>
              </a:spcAft>
              <a:buSzPts val="1100"/>
              <a:buChar char="-"/>
            </a:pPr>
            <a:r>
              <a:rPr lang="en"/>
              <a:t>SEO is different now - don’t cram keywords into fields - incorporate them naturally within the content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f3ddbecfd_2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6f3ddbecfd_2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Without row headings, screen readers might jumble the order of content.</a:t>
            </a:r>
            <a:endParaRPr/>
          </a:p>
          <a:p>
            <a:pPr marL="0" lvl="0" indent="0" algn="l" rtl="0">
              <a:lnSpc>
                <a:spcPct val="100000"/>
              </a:lnSpc>
              <a:spcBef>
                <a:spcPts val="0"/>
              </a:spcBef>
              <a:spcAft>
                <a:spcPts val="0"/>
              </a:spcAft>
              <a:buSzPts val="1100"/>
              <a:buNone/>
            </a:pPr>
            <a:r>
              <a:rPr lang="en"/>
              <a:t>We saw in the video earlier how row headings may be used to navigate a table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b8cf8700b_0_10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ab8cf8700b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mindful of using Harvard crimson with black and gray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f3ddbecfd_6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f3ddbecfd_6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F46524"/>
              </a:buClr>
              <a:buSzPts val="1100"/>
              <a:buFont typeface="Arial"/>
              <a:buNone/>
            </a:pPr>
            <a:r>
              <a:rPr lang="en">
                <a:solidFill>
                  <a:schemeClr val="dk1"/>
                </a:solidFill>
              </a:rPr>
              <a:t>Organize and group content thematically on the page, Write clear headings and subheadings</a:t>
            </a:r>
            <a:endParaRPr>
              <a:solidFill>
                <a:schemeClr val="dk1"/>
              </a:solidFill>
            </a:endParaRPr>
          </a:p>
          <a:p>
            <a:pPr marL="0" marR="190500" lvl="0" indent="0" algn="l" rtl="0">
              <a:lnSpc>
                <a:spcPct val="146668"/>
              </a:lnSpc>
              <a:spcBef>
                <a:spcPts val="0"/>
              </a:spcBef>
              <a:spcAft>
                <a:spcPts val="0"/>
              </a:spcAft>
              <a:buClr>
                <a:schemeClr val="dk1"/>
              </a:buClr>
              <a:buSzPts val="1100"/>
              <a:buFont typeface="Arial"/>
              <a:buNone/>
            </a:pPr>
            <a:r>
              <a:rPr lang="en" sz="1150">
                <a:solidFill>
                  <a:schemeClr val="dk1"/>
                </a:solidFill>
              </a:rPr>
              <a:t>No one has ever complained that something was too easy to read!</a:t>
            </a:r>
            <a:endParaRPr sz="1150">
              <a:solidFill>
                <a:schemeClr val="dk1"/>
              </a:solidFill>
            </a:endParaRPr>
          </a:p>
          <a:p>
            <a:pPr marL="0" lvl="0" indent="0" algn="l" rtl="0">
              <a:spcBef>
                <a:spcPts val="0"/>
              </a:spcBef>
              <a:spcAft>
                <a:spcPts val="0"/>
              </a:spcAft>
              <a:buClr>
                <a:schemeClr val="dk1"/>
              </a:buClr>
              <a:buSzPts val="1100"/>
              <a:buFont typeface="Arial"/>
              <a:buNone/>
            </a:pPr>
            <a:r>
              <a:rPr lang="en"/>
              <a:t>Try to reduce your user’s cognitive load by organizing content into related buckets or sections. Avoid users having to parse a long list of links or blocks of text. </a:t>
            </a:r>
            <a:endParaRPr/>
          </a:p>
          <a:p>
            <a:pPr marL="0" lvl="0" indent="0" algn="l" rtl="0">
              <a:spcBef>
                <a:spcPts val="0"/>
              </a:spcBef>
              <a:spcAft>
                <a:spcPts val="0"/>
              </a:spcAft>
              <a:buNone/>
            </a:pPr>
            <a:endParaRPr/>
          </a:p>
          <a:p>
            <a:pPr marL="0" lvl="0" indent="0" algn="l" rtl="0">
              <a:spcBef>
                <a:spcPts val="0"/>
              </a:spcBef>
              <a:spcAft>
                <a:spcPts val="0"/>
              </a:spcAft>
              <a:buNone/>
            </a:pPr>
            <a:r>
              <a:rPr lang="en"/>
              <a:t>Examples of figures of speech: low-hanging fruit, batting a thousand, preaching to the choir, etc - can create barriers to your users understanding what you’re trying to convey</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f3ddbecfd_6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f3ddbecfd_6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Continue Reading links changed to: Browse the Faculty Directory, and Discover research and clinical opportunities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f3ecaa50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6f3ecaa50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Alt text isn’t just for the vision impaired. If you’re on a bad connection, or you’re on your phone and you go through a tunnel, images won’t want to load. You’ll want to know what the image is, and whether it’s significant.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f3ecaa50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6f3ecaa50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b="1"/>
              <a:t>Ending alt text w/ a period</a:t>
            </a:r>
            <a:r>
              <a:rPr lang="en"/>
              <a:t>: This will make screen readers pause a bit after the last word in the alt-text, which creates a more pleasant reading experience for the user.</a:t>
            </a:r>
            <a:endParaRPr/>
          </a:p>
          <a:p>
            <a:pPr marL="457200" lvl="0" indent="-298450" algn="l" rtl="0">
              <a:lnSpc>
                <a:spcPct val="100000"/>
              </a:lnSpc>
              <a:spcBef>
                <a:spcPts val="0"/>
              </a:spcBef>
              <a:spcAft>
                <a:spcPts val="0"/>
              </a:spcAft>
              <a:buSzPts val="1100"/>
              <a:buChar char="-"/>
            </a:pPr>
            <a:r>
              <a:rPr lang="en" b="1"/>
              <a:t>Name of photographer</a:t>
            </a:r>
            <a:r>
              <a:rPr lang="en"/>
              <a:t>: can include in captions</a:t>
            </a:r>
            <a:endParaRPr/>
          </a:p>
          <a:p>
            <a:pPr marL="457200" lvl="0" indent="-298450" algn="l" rtl="0">
              <a:lnSpc>
                <a:spcPct val="100000"/>
              </a:lnSpc>
              <a:spcBef>
                <a:spcPts val="0"/>
              </a:spcBef>
              <a:spcAft>
                <a:spcPts val="0"/>
              </a:spcAft>
              <a:buSzPts val="1100"/>
              <a:buChar char="-"/>
            </a:pPr>
            <a:r>
              <a:rPr lang="en" b="1"/>
              <a:t>Keywords</a:t>
            </a:r>
            <a:r>
              <a:rPr lang="en"/>
              <a:t>: creates confusion and doesn’t help SEO</a:t>
            </a:r>
            <a:endParaRPr/>
          </a:p>
          <a:p>
            <a:pPr marL="457200" lvl="0" indent="-298450" algn="l" rtl="0">
              <a:lnSpc>
                <a:spcPct val="100000"/>
              </a:lnSpc>
              <a:spcBef>
                <a:spcPts val="0"/>
              </a:spcBef>
              <a:spcAft>
                <a:spcPts val="0"/>
              </a:spcAft>
              <a:buSzPts val="1100"/>
              <a:buChar char="-"/>
            </a:pPr>
            <a:r>
              <a:rPr lang="en" b="1"/>
              <a:t>Leave blank</a:t>
            </a:r>
            <a:r>
              <a:rPr lang="en"/>
              <a:t>: adds cognitive load if image is decorative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f3ecaa50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6f3ecaa504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b8cf8700b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b8cf8700b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f3ecaa50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6f3ecaa504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Ask the participants first what they think the alt text might be for this image. How would you describe this image to someone who can’t see? </a:t>
            </a:r>
            <a:endParaRPr/>
          </a:p>
          <a:p>
            <a:pPr marL="457200" lvl="0" indent="-298450" algn="l" rtl="0">
              <a:lnSpc>
                <a:spcPct val="100000"/>
              </a:lnSpc>
              <a:spcBef>
                <a:spcPts val="0"/>
              </a:spcBef>
              <a:spcAft>
                <a:spcPts val="0"/>
              </a:spcAft>
              <a:buSzPts val="1100"/>
              <a:buChar char="-"/>
            </a:pPr>
            <a:r>
              <a:rPr lang="en"/>
              <a:t>Then show the version with context and without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f3ecaa50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6f3ecaa504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b="1"/>
              <a:t>No context</a:t>
            </a:r>
            <a:r>
              <a:rPr lang="en"/>
              <a:t>: describes what’s happening in the image. Okay but not ideal</a:t>
            </a:r>
            <a:endParaRPr/>
          </a:p>
          <a:p>
            <a:pPr marL="457200" lvl="0" indent="-298450" algn="l" rtl="0">
              <a:lnSpc>
                <a:spcPct val="100000"/>
              </a:lnSpc>
              <a:spcBef>
                <a:spcPts val="0"/>
              </a:spcBef>
              <a:spcAft>
                <a:spcPts val="0"/>
              </a:spcAft>
              <a:buSzPts val="1100"/>
              <a:buChar char="-"/>
            </a:pPr>
            <a:r>
              <a:rPr lang="en" b="1"/>
              <a:t>w/ context</a:t>
            </a:r>
            <a:r>
              <a:rPr lang="en"/>
              <a:t>: message they’re conveying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e25d28c52_1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e25d28c52_1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f3ecaa504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6f3ecaa504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Bonus essential</a:t>
            </a:r>
            <a:endParaRPr/>
          </a:p>
          <a:p>
            <a:pPr marL="457200" lvl="0" indent="-298450" algn="l" rtl="0">
              <a:lnSpc>
                <a:spcPct val="100000"/>
              </a:lnSpc>
              <a:spcBef>
                <a:spcPts val="0"/>
              </a:spcBef>
              <a:spcAft>
                <a:spcPts val="0"/>
              </a:spcAft>
              <a:buSzPts val="1100"/>
              <a:buChar char="-"/>
            </a:pPr>
            <a:r>
              <a:rPr lang="en"/>
              <a:t>Documents are often posted on websites, and must follow accessibility best practices with those documents as well.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457200" lvl="0" indent="-298450" algn="l" rtl="0">
              <a:spcBef>
                <a:spcPts val="0"/>
              </a:spcBef>
              <a:spcAft>
                <a:spcPts val="0"/>
              </a:spcAft>
              <a:buClr>
                <a:schemeClr val="dk1"/>
              </a:buClr>
              <a:buSzPts val="1100"/>
              <a:buChar char="-"/>
            </a:pPr>
            <a:r>
              <a:rPr lang="en">
                <a:solidFill>
                  <a:schemeClr val="dk1"/>
                </a:solidFill>
              </a:rPr>
              <a:t>Not part of the list of essentials, but very important nonetheless.</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f3ecaa50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6f3ecaa504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Similar “essentials” apply to creating pdfs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Use heading levels</a:t>
            </a:r>
            <a:endParaRPr/>
          </a:p>
          <a:p>
            <a:pPr marL="0" lvl="0" indent="0" algn="l" rtl="0">
              <a:lnSpc>
                <a:spcPct val="100000"/>
              </a:lnSpc>
              <a:spcBef>
                <a:spcPts val="0"/>
              </a:spcBef>
              <a:spcAft>
                <a:spcPts val="0"/>
              </a:spcAft>
              <a:buClr>
                <a:schemeClr val="dk1"/>
              </a:buClr>
              <a:buSzPts val="1100"/>
              <a:buFont typeface="Arial"/>
              <a:buNone/>
            </a:pPr>
            <a:r>
              <a:rPr lang="en"/>
              <a:t>Add alt text  images</a:t>
            </a:r>
            <a:endParaRPr/>
          </a:p>
          <a:p>
            <a:pPr marL="0" lvl="0" indent="0" algn="l" rtl="0">
              <a:lnSpc>
                <a:spcPct val="100000"/>
              </a:lnSpc>
              <a:spcBef>
                <a:spcPts val="0"/>
              </a:spcBef>
              <a:spcAft>
                <a:spcPts val="0"/>
              </a:spcAft>
              <a:buClr>
                <a:schemeClr val="dk1"/>
              </a:buClr>
              <a:buSzPts val="1100"/>
              <a:buFont typeface="Arial"/>
              <a:buNone/>
            </a:pPr>
            <a:r>
              <a:rPr lang="en"/>
              <a:t>Use the Check Accessibility tool if available in the original program to catch basic errors (Review → Check Accessibility)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Available in Word, Outlook, PowerPoint, and Excel</a:t>
            </a:r>
            <a:endParaRPr/>
          </a:p>
          <a:p>
            <a:pPr marL="0" lvl="0" indent="0" algn="l" rtl="0">
              <a:lnSpc>
                <a:spcPct val="100000"/>
              </a:lnSpc>
              <a:spcBef>
                <a:spcPts val="0"/>
              </a:spcBef>
              <a:spcAft>
                <a:spcPts val="0"/>
              </a:spcAft>
              <a:buClr>
                <a:schemeClr val="dk1"/>
              </a:buClr>
              <a:buSzPts val="1100"/>
              <a:buFont typeface="Arial"/>
              <a:buNone/>
            </a:pPr>
            <a:r>
              <a:rPr lang="en"/>
              <a:t>Many users not aware of this automatic tool</a:t>
            </a:r>
            <a:endParaRPr/>
          </a:p>
          <a:p>
            <a:pPr marL="0" lvl="0" indent="0" algn="l" rtl="0">
              <a:lnSpc>
                <a:spcPct val="100000"/>
              </a:lnSpc>
              <a:spcBef>
                <a:spcPts val="0"/>
              </a:spcBef>
              <a:spcAft>
                <a:spcPts val="0"/>
              </a:spcAft>
              <a:buClr>
                <a:schemeClr val="dk1"/>
              </a:buClr>
              <a:buSzPts val="1100"/>
              <a:buFont typeface="Arial"/>
              <a:buNone/>
            </a:pPr>
            <a:r>
              <a:rPr lang="en"/>
              <a:t>It will find accessibility errors in real time and offer help.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e3f5552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7e3f5552e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Check to see if you can highlight the text</a:t>
            </a:r>
            <a:endParaRPr/>
          </a:p>
          <a:p>
            <a:pPr marL="0" lvl="0" indent="0" algn="l" rtl="0">
              <a:lnSpc>
                <a:spcPct val="100000"/>
              </a:lnSpc>
              <a:spcBef>
                <a:spcPts val="0"/>
              </a:spcBef>
              <a:spcAft>
                <a:spcPts val="0"/>
              </a:spcAft>
              <a:buSzPts val="1100"/>
              <a:buNone/>
            </a:pPr>
            <a:r>
              <a:rPr lang="en"/>
              <a:t>Already pdf - something to check for if multi-column layout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f3ddbec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6f3ddbecf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can seem overwhelming, but don’t panic! It’s a lot, but we’re here to help.</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3d0c8e396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3d0c8e39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Shift left;  the new digital accessibility policy is forward looking. E.g., from now on, enter thoughtful alt text for every image, markup headings, etc</a:t>
            </a:r>
            <a:endParaRPr>
              <a:solidFill>
                <a:schemeClr val="dk1"/>
              </a:solidFill>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Assess your site; 2 common ways to get started</a:t>
            </a:r>
            <a:endParaRPr/>
          </a:p>
          <a:p>
            <a:pPr marL="914400" lvl="1" indent="-298450" algn="l" rtl="0">
              <a:spcBef>
                <a:spcPts val="0"/>
              </a:spcBef>
              <a:spcAft>
                <a:spcPts val="0"/>
              </a:spcAft>
              <a:buSzPts val="1100"/>
              <a:buChar char="○"/>
            </a:pPr>
            <a:r>
              <a:rPr lang="en"/>
              <a:t>Automated testing</a:t>
            </a:r>
            <a:endParaRPr/>
          </a:p>
          <a:p>
            <a:pPr marL="914400" lvl="1" indent="-298450" algn="l" rtl="0">
              <a:spcBef>
                <a:spcPts val="0"/>
              </a:spcBef>
              <a:spcAft>
                <a:spcPts val="0"/>
              </a:spcAft>
              <a:buSzPts val="1100"/>
              <a:buChar char="○"/>
            </a:pPr>
            <a:r>
              <a:rPr lang="en"/>
              <a:t>Manual testing: Navigate your site with the keyboard, Navigate your site with a screen reader</a:t>
            </a:r>
            <a:endParaRPr/>
          </a:p>
          <a:p>
            <a:pPr marL="457200" lvl="0" indent="-298450" algn="l" rtl="0">
              <a:spcBef>
                <a:spcPts val="0"/>
              </a:spcBef>
              <a:spcAft>
                <a:spcPts val="0"/>
              </a:spcAft>
              <a:buSzPts val="1100"/>
              <a:buChar char="●"/>
            </a:pPr>
            <a:r>
              <a:rPr lang="en"/>
              <a:t>Prioritizing: When you get results of automated/manual testing, you can decide where to focus your attention</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f3ecaa504_5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f3ecaa504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Incorporating early: As an example, consider a building that is architecturally planned for accessibility from the beginning and has a wheelchair-accessible entrance that fits with the building design aesthetically and practically. Compare that to a building with a ramp added on after the building was already designed and the ramp looks awkward and is less useful to all. Incorporating accessibility from the beginning of a design project is significantly easier, more effective, and less expensive than waiting until later in the project.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6f3ecaa504_5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6f3ecaa504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Wave browser extension goes page by page, also works behind login </a:t>
            </a:r>
            <a:endParaRPr>
              <a:solidFill>
                <a:schemeClr val="dk1"/>
              </a:solidFill>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Siteimprove: This is a good tool to start with. Siteimprove scans your website for broken links, misspelled words, accessibility issues, etc. </a:t>
            </a:r>
            <a:endParaRPr/>
          </a:p>
          <a:p>
            <a:pPr marL="914400" lvl="1" indent="-298450" algn="l" rtl="0">
              <a:spcBef>
                <a:spcPts val="0"/>
              </a:spcBef>
              <a:spcAft>
                <a:spcPts val="0"/>
              </a:spcAft>
              <a:buSzPts val="1100"/>
              <a:buChar char="○"/>
            </a:pPr>
            <a:r>
              <a:rPr lang="en"/>
              <a:t>It will also assess SEO and analytics. </a:t>
            </a:r>
            <a:endParaRPr/>
          </a:p>
          <a:p>
            <a:pPr marL="914400" lvl="1" indent="-298450" algn="l" rtl="0">
              <a:spcBef>
                <a:spcPts val="0"/>
              </a:spcBef>
              <a:spcAft>
                <a:spcPts val="0"/>
              </a:spcAft>
              <a:buSzPts val="1100"/>
              <a:buChar char="○"/>
            </a:pPr>
            <a:r>
              <a:rPr lang="en"/>
              <a:t>Fix what you can fix; don’t obsess about the score.</a:t>
            </a:r>
            <a:endParaRPr/>
          </a:p>
          <a:p>
            <a:pPr marL="914400" lvl="1" indent="-298450" algn="l" rtl="0">
              <a:spcBef>
                <a:spcPts val="0"/>
              </a:spcBef>
              <a:spcAft>
                <a:spcPts val="0"/>
              </a:spcAft>
              <a:buSzPts val="1100"/>
              <a:buChar char="○"/>
            </a:pPr>
            <a:r>
              <a:rPr lang="en"/>
              <a:t>Sends report every few days so it can remind you to be consistent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Automated tools only test for 25-29% of WCAG criteria (</a:t>
            </a:r>
            <a:r>
              <a:rPr lang="en" u="sng">
                <a:solidFill>
                  <a:srgbClr val="0277BD"/>
                </a:solidFill>
                <a:hlinkClick r:id="rId3">
                  <a:extLst>
                    <a:ext uri="{A12FA001-AC4F-418D-AE19-62706E023703}">
                      <ahyp:hlinkClr xmlns:ahyp="http://schemas.microsoft.com/office/drawing/2018/hyperlinkcolor" val="tx"/>
                    </a:ext>
                  </a:extLst>
                </a:hlinkClick>
              </a:rPr>
              <a:t>www.karlgroves.com</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Therefore, you’ll need to do some manual testing to supplement automated testing.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AMP: More complex tool, which can be used behind login. Request access as needed.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f3ddbecfd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6f3ddbecfd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f3ecaa504_5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f3ecaa504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Figuring out what to fix can be informed by the outcomes of your automated and manual testing, as well as how much value provided and the effort required.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98f5142d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98f5142d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f3ecaa504_5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f3ecaa504_5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efaac4ef8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1efaac4ef8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can seem overwhelming, but don’t panic! It’s a lot, but we’re here to help.</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efaac4ef8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efaac4ef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office hours - Friday, June 24: </a:t>
            </a:r>
            <a:r>
              <a:rPr lang="en" u="sng">
                <a:solidFill>
                  <a:schemeClr val="hlink"/>
                </a:solidFill>
                <a:hlinkClick r:id="rId3"/>
              </a:rPr>
              <a:t>https://accessibility.huit.harvard.edu/das-office-hours</a:t>
            </a:r>
            <a:endParaRPr/>
          </a:p>
          <a:p>
            <a:pPr marL="0" lvl="0" indent="0" algn="l" rtl="0">
              <a:spcBef>
                <a:spcPts val="0"/>
              </a:spcBef>
              <a:spcAft>
                <a:spcPts val="0"/>
              </a:spcAft>
              <a:buNone/>
            </a:pPr>
            <a:r>
              <a:rPr lang="en"/>
              <a:t>New Accessibility Testing page: </a:t>
            </a:r>
            <a:r>
              <a:rPr lang="en" u="sng">
                <a:solidFill>
                  <a:schemeClr val="hlink"/>
                </a:solidFill>
                <a:hlinkClick r:id="rId4"/>
              </a:rPr>
              <a:t>https://accessibility.huit.harvard.edu/testing</a:t>
            </a:r>
            <a:r>
              <a:rPr lang="en"/>
              <a:t> </a:t>
            </a:r>
            <a:endParaRPr/>
          </a:p>
          <a:p>
            <a:pPr marL="0" lvl="0" indent="0" algn="l" rtl="0">
              <a:spcBef>
                <a:spcPts val="0"/>
              </a:spcBef>
              <a:spcAft>
                <a:spcPts val="400"/>
              </a:spcAft>
              <a:buNone/>
            </a:pPr>
            <a:r>
              <a:rPr lang="en" sz="800" u="sng">
                <a:solidFill>
                  <a:srgbClr val="1C3678"/>
                </a:solidFill>
                <a:latin typeface="Lato"/>
                <a:ea typeface="Lato"/>
                <a:cs typeface="Lato"/>
                <a:sym typeface="Lato"/>
                <a:hlinkClick r:id="rId5">
                  <a:extLst>
                    <a:ext uri="{A12FA001-AC4F-418D-AE19-62706E023703}">
                      <ahyp:hlinkClr xmlns:ahyp="http://schemas.microsoft.com/office/drawing/2018/hyperlinkcolor" val="tx"/>
                    </a:ext>
                  </a:extLst>
                </a:hlinkClick>
              </a:rPr>
              <a:t>accessibility.huit.harvard.edu/training</a:t>
            </a:r>
            <a:r>
              <a:rPr lang="en" sz="800">
                <a:solidFill>
                  <a:srgbClr val="595959"/>
                </a:solidFill>
                <a:latin typeface="Lato"/>
                <a:ea typeface="Lato"/>
                <a:cs typeface="Lato"/>
                <a:sym typeface="Lato"/>
              </a:rPr>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efaac4ef86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efaac4ef86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faac4ef86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1efaac4ef86_0_4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t>AbleDocs: </a:t>
            </a:r>
            <a:r>
              <a:rPr lang="en" sz="1000" u="sng">
                <a:solidFill>
                  <a:schemeClr val="hlink"/>
                </a:solidFill>
                <a:hlinkClick r:id="rId3"/>
              </a:rPr>
              <a:t>https://harvard.abledocs.com/</a:t>
            </a:r>
            <a:r>
              <a:rPr lang="en" sz="1000"/>
              <a:t> </a:t>
            </a:r>
            <a:endParaRPr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efaac4ef86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efaac4ef86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6f3ecaa504_5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6f3ecaa504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f3ddbecfd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6f3ddbecfd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f3ddbecfd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6f3ddbecfd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Levels aren’t equal to good, better, best, but refer to the:</a:t>
            </a:r>
            <a:endParaRPr/>
          </a:p>
          <a:p>
            <a:pPr marL="457200" lvl="0" indent="-298450" algn="l" rtl="0">
              <a:lnSpc>
                <a:spcPct val="100000"/>
              </a:lnSpc>
              <a:spcBef>
                <a:spcPts val="0"/>
              </a:spcBef>
              <a:spcAft>
                <a:spcPts val="0"/>
              </a:spcAft>
              <a:buSzPts val="1100"/>
              <a:buChar char="●"/>
            </a:pPr>
            <a:r>
              <a:rPr lang="en"/>
              <a:t>number of people who would be impacted by the change and the</a:t>
            </a:r>
            <a:endParaRPr/>
          </a:p>
          <a:p>
            <a:pPr marL="457200" lvl="0" indent="-298450" algn="l" rtl="0">
              <a:lnSpc>
                <a:spcPct val="100000"/>
              </a:lnSpc>
              <a:spcBef>
                <a:spcPts val="0"/>
              </a:spcBef>
              <a:spcAft>
                <a:spcPts val="0"/>
              </a:spcAft>
              <a:buSzPts val="1100"/>
              <a:buChar char="●"/>
            </a:pPr>
            <a:r>
              <a:rPr lang="en"/>
              <a:t>perceived cost or difficulty of implementation</a:t>
            </a: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r>
              <a:rPr lang="en" b="1"/>
              <a:t>Level A</a:t>
            </a:r>
            <a:r>
              <a:rPr lang="en"/>
              <a:t> </a:t>
            </a:r>
            <a:endParaRPr/>
          </a:p>
          <a:p>
            <a:pPr marL="914400" lvl="1" indent="-298450" algn="l" rtl="0">
              <a:spcBef>
                <a:spcPts val="0"/>
              </a:spcBef>
              <a:spcAft>
                <a:spcPts val="0"/>
              </a:spcAft>
              <a:buSzPts val="1100"/>
              <a:buChar char="○"/>
            </a:pPr>
            <a:r>
              <a:rPr lang="en"/>
              <a:t>high impact on a broad array of users, </a:t>
            </a:r>
            <a:endParaRPr/>
          </a:p>
          <a:p>
            <a:pPr marL="914400" lvl="1" indent="-298450" algn="l" rtl="0">
              <a:spcBef>
                <a:spcPts val="0"/>
              </a:spcBef>
              <a:spcAft>
                <a:spcPts val="0"/>
              </a:spcAft>
              <a:buSzPts val="1100"/>
              <a:buChar char="○"/>
            </a:pPr>
            <a:r>
              <a:rPr lang="en"/>
              <a:t>Easiest to implement, low impact on the business side of things</a:t>
            </a:r>
            <a:endParaRPr/>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 b="1"/>
              <a:t>Level AA</a:t>
            </a:r>
            <a:endParaRPr/>
          </a:p>
          <a:p>
            <a:pPr marL="914400" lvl="1" indent="-298450" algn="l" rtl="0">
              <a:lnSpc>
                <a:spcPct val="115000"/>
              </a:lnSpc>
              <a:spcBef>
                <a:spcPts val="0"/>
              </a:spcBef>
              <a:spcAft>
                <a:spcPts val="0"/>
              </a:spcAft>
              <a:buSzPts val="1100"/>
              <a:buChar char="○"/>
            </a:pPr>
            <a:r>
              <a:rPr lang="en"/>
              <a:t>High impact, but sometimes only specific user populations.</a:t>
            </a:r>
            <a:endParaRPr/>
          </a:p>
          <a:p>
            <a:pPr marL="914400" lvl="1" indent="-298450" algn="l" rtl="0">
              <a:lnSpc>
                <a:spcPct val="115000"/>
              </a:lnSpc>
              <a:spcBef>
                <a:spcPts val="0"/>
              </a:spcBef>
              <a:spcAft>
                <a:spcPts val="0"/>
              </a:spcAft>
              <a:buSzPts val="1100"/>
              <a:buChar char="○"/>
            </a:pPr>
            <a:r>
              <a:rPr lang="en"/>
              <a:t>Adherence would require more changes to the business side of things</a:t>
            </a:r>
            <a:endParaRPr/>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None/>
            </a:pPr>
            <a:r>
              <a:rPr lang="en" b="1"/>
              <a:t>Level AAA</a:t>
            </a:r>
            <a:endParaRPr/>
          </a:p>
          <a:p>
            <a:pPr marL="914400" lvl="1" indent="-298450" algn="l" rtl="0">
              <a:lnSpc>
                <a:spcPct val="115000"/>
              </a:lnSpc>
              <a:spcBef>
                <a:spcPts val="0"/>
              </a:spcBef>
              <a:spcAft>
                <a:spcPts val="0"/>
              </a:spcAft>
              <a:buSzPts val="1100"/>
              <a:buChar char="○"/>
            </a:pPr>
            <a:r>
              <a:rPr lang="en"/>
              <a:t>More difficult or expensive to adhere to. </a:t>
            </a:r>
            <a:endParaRPr/>
          </a:p>
          <a:p>
            <a:pPr marL="914400" lvl="1" indent="-298450" algn="l" rtl="0">
              <a:lnSpc>
                <a:spcPct val="115000"/>
              </a:lnSpc>
              <a:spcBef>
                <a:spcPts val="0"/>
              </a:spcBef>
              <a:spcAft>
                <a:spcPts val="0"/>
              </a:spcAft>
              <a:buSzPts val="1100"/>
              <a:buChar char="○"/>
            </a:pPr>
            <a:r>
              <a:rPr lang="en"/>
              <a:t>Success criteria focused on improvements for specific user populations.</a:t>
            </a: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r>
              <a:rPr lang="en"/>
              <a:t>For Harvard’s policy, content must satisfy all A and AA criteria</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66d8088e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66d8088e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6d8088ee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66d8088e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f3ddbecfd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6f3ddbecfd_2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a:t>Some types of conditions to consider when preparing web content.</a:t>
            </a:r>
            <a:endParaRPr/>
          </a:p>
          <a:p>
            <a:pPr marL="0" lvl="0" indent="0" algn="l" rtl="0">
              <a:spcBef>
                <a:spcPts val="0"/>
              </a:spcBef>
              <a:spcAft>
                <a:spcPts val="0"/>
              </a:spcAft>
              <a:buSzPts val="1100"/>
              <a:buNone/>
            </a:pPr>
            <a:r>
              <a:rPr lang="en"/>
              <a:t>Even those without diagnosed disabilities are likely affected. The goal is to be inclusive. And to be most inclusive, we have to consider who is excluded. </a:t>
            </a:r>
            <a:endParaRPr/>
          </a:p>
          <a:p>
            <a:pPr marL="0" lvl="0" indent="0" algn="l" rtl="0">
              <a:spcBef>
                <a:spcPts val="0"/>
              </a:spcBef>
              <a:spcAft>
                <a:spcPts val="0"/>
              </a:spcAft>
              <a:buSzPts val="1100"/>
              <a:buNone/>
            </a:pPr>
            <a:r>
              <a:rPr lang="en"/>
              <a:t>“Barriers” - the disability isn’t the barrier, the design or functionality is the barrier</a:t>
            </a:r>
            <a:endParaRPr/>
          </a:p>
          <a:p>
            <a:pPr marL="0" lvl="0" indent="0" algn="l" rtl="0">
              <a:spcBef>
                <a:spcPts val="0"/>
              </a:spcBef>
              <a:spcAft>
                <a:spcPts val="0"/>
              </a:spcAft>
              <a:buSzPts val="1100"/>
              <a:buNone/>
            </a:pPr>
            <a:r>
              <a:rPr lang="en">
                <a:solidFill>
                  <a:schemeClr val="dk1"/>
                </a:solidFill>
              </a:rPr>
              <a:t>But there’s hope! Smart people have developed many tools to help people overcome technological barriers. Example: Screen reader, captions, keyboard  </a:t>
            </a:r>
            <a:endParaRPr>
              <a:solidFill>
                <a:schemeClr val="dk1"/>
              </a:solidFill>
            </a:endParaRPr>
          </a:p>
          <a:p>
            <a:pPr marL="0" lvl="0" indent="0" algn="l" rtl="0">
              <a:spcBef>
                <a:spcPts val="0"/>
              </a:spcBef>
              <a:spcAft>
                <a:spcPts val="0"/>
              </a:spcAft>
              <a:buSzPts val="1100"/>
              <a:buNone/>
            </a:pPr>
            <a:r>
              <a:rPr lang="en">
                <a:solidFill>
                  <a:schemeClr val="dk1"/>
                </a:solidFill>
              </a:rPr>
              <a:t>So our job is to make sure the content we create can be easily accessed by these technologies.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f3ddbecfd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6f3ddbecfd_2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All of us can be affected, all of us can be excluded at any point in time.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We usually think of permanent when we think of disability</a:t>
            </a:r>
            <a:endParaRPr/>
          </a:p>
          <a:p>
            <a:pPr marL="457200" lvl="0" indent="-298450" algn="l" rtl="0">
              <a:spcBef>
                <a:spcPts val="0"/>
              </a:spcBef>
              <a:spcAft>
                <a:spcPts val="0"/>
              </a:spcAft>
              <a:buSzPts val="1100"/>
              <a:buChar char="-"/>
            </a:pPr>
            <a:r>
              <a:rPr lang="en"/>
              <a:t>We all are impaired at some point/situation</a:t>
            </a:r>
            <a:endParaRPr/>
          </a:p>
          <a:p>
            <a:pPr marL="457200" lvl="0" indent="-298450" algn="l" rtl="0">
              <a:spcBef>
                <a:spcPts val="0"/>
              </a:spcBef>
              <a:spcAft>
                <a:spcPts val="0"/>
              </a:spcAft>
              <a:buSzPts val="1100"/>
              <a:buChar char="-"/>
            </a:pPr>
            <a:r>
              <a:rPr lang="en"/>
              <a:t>Make the connection between how this promotes universal design, since everyone is affected by impairments at some point, even if it’s temporary, or due to the situation.</a:t>
            </a:r>
            <a:endParaRPr/>
          </a:p>
          <a:p>
            <a:pPr marL="457200" lvl="0" indent="-298450" algn="l" rtl="0">
              <a:spcBef>
                <a:spcPts val="0"/>
              </a:spcBef>
              <a:spcAft>
                <a:spcPts val="0"/>
              </a:spcAft>
              <a:buSzPts val="1100"/>
              <a:buChar char="-"/>
            </a:pPr>
            <a:r>
              <a:rPr lang="en"/>
              <a:t>Examples:</a:t>
            </a:r>
            <a:endParaRPr/>
          </a:p>
          <a:p>
            <a:pPr marL="914400" lvl="1" indent="-298450" algn="l" rtl="0">
              <a:spcBef>
                <a:spcPts val="0"/>
              </a:spcBef>
              <a:spcAft>
                <a:spcPts val="0"/>
              </a:spcAft>
              <a:buSzPts val="1100"/>
              <a:buChar char="-"/>
            </a:pPr>
            <a:r>
              <a:rPr lang="en"/>
              <a:t>Getting older,</a:t>
            </a:r>
            <a:endParaRPr/>
          </a:p>
          <a:p>
            <a:pPr marL="914400" lvl="1" indent="-298450" algn="l" rtl="0">
              <a:spcBef>
                <a:spcPts val="0"/>
              </a:spcBef>
              <a:spcAft>
                <a:spcPts val="0"/>
              </a:spcAft>
              <a:buSzPts val="1100"/>
              <a:buChar char="-"/>
            </a:pPr>
            <a:r>
              <a:rPr lang="en"/>
              <a:t>Getting an injury</a:t>
            </a:r>
            <a:endParaRPr/>
          </a:p>
          <a:p>
            <a:pPr marL="914400" lvl="1" indent="-298450" algn="l" rtl="0">
              <a:spcBef>
                <a:spcPts val="0"/>
              </a:spcBef>
              <a:spcAft>
                <a:spcPts val="0"/>
              </a:spcAft>
              <a:buSzPts val="1100"/>
              <a:buChar char="-"/>
            </a:pPr>
            <a:r>
              <a:rPr lang="en"/>
              <a:t>Forgetting our glasses</a:t>
            </a:r>
            <a:endParaRPr/>
          </a:p>
          <a:p>
            <a:pPr marL="457200" lvl="0" indent="-298450" algn="l" rtl="0">
              <a:spcBef>
                <a:spcPts val="0"/>
              </a:spcBef>
              <a:spcAft>
                <a:spcPts val="0"/>
              </a:spcAft>
              <a:buSzPts val="1100"/>
              <a:buChar char="-"/>
            </a:pPr>
            <a:r>
              <a:rPr lang="en"/>
              <a:t>Point is we’re not designing for a small subset of people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7975" y="0"/>
            <a:ext cx="9192000" cy="3238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2" name="Google Shape;12;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3" name="Google Shape;13;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4" name="Google Shape;14;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2390275" y="3853875"/>
            <a:ext cx="6331500" cy="6264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_POINT_2">
  <p:cSld name="MAIN_POINT_2">
    <p:bg>
      <p:bgPr>
        <a:solidFill>
          <a:schemeClr val="accen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90250" y="1676100"/>
            <a:ext cx="8201700" cy="1791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70" name="Google Shape;7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3"/>
          <p:cNvSpPr txBox="1">
            <a:spLocks noGrp="1"/>
          </p:cNvSpPr>
          <p:nvPr>
            <p:ph type="subTitle" idx="1"/>
          </p:nvPr>
        </p:nvSpPr>
        <p:spPr>
          <a:xfrm>
            <a:off x="490250" y="3656725"/>
            <a:ext cx="7903200" cy="91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WP Theme2">
  <p:cSld name="TITLE_AND_BODY_1">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74" name="Google Shape;74;p14"/>
          <p:cNvSpPr txBox="1">
            <a:spLocks noGrp="1"/>
          </p:cNvSpPr>
          <p:nvPr>
            <p:ph type="body" idx="1"/>
          </p:nvPr>
        </p:nvSpPr>
        <p:spPr>
          <a:xfrm>
            <a:off x="311700" y="966300"/>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5" name="Google Shape;7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WP Theme2 1 1">
  <p:cSld name="TITLE_AND_BODY_1_1_1">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lvl1pPr lvl="0" rtl="0">
              <a:spcBef>
                <a:spcPts val="0"/>
              </a:spcBef>
              <a:spcAft>
                <a:spcPts val="0"/>
              </a:spcAft>
              <a:buClr>
                <a:srgbClr val="FFFFFF"/>
              </a:buClr>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15"/>
          <p:cNvSpPr txBox="1">
            <a:spLocks noGrp="1"/>
          </p:cNvSpPr>
          <p:nvPr>
            <p:ph type="body" idx="1"/>
          </p:nvPr>
        </p:nvSpPr>
        <p:spPr>
          <a:xfrm>
            <a:off x="311700" y="966300"/>
            <a:ext cx="4029600" cy="3913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9" name="Google Shape;7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5"/>
          <p:cNvSpPr txBox="1">
            <a:spLocks noGrp="1"/>
          </p:cNvSpPr>
          <p:nvPr>
            <p:ph type="body" idx="2"/>
          </p:nvPr>
        </p:nvSpPr>
        <p:spPr>
          <a:xfrm>
            <a:off x="4341300" y="966300"/>
            <a:ext cx="4203000" cy="3913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WP Theme2 1">
  <p:cSld name="TITLE_AND_BODY_1_1_2">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lvl1pPr lvl="0" rtl="0">
              <a:spcBef>
                <a:spcPts val="0"/>
              </a:spcBef>
              <a:spcAft>
                <a:spcPts val="0"/>
              </a:spcAft>
              <a:buClr>
                <a:srgbClr val="FFFFFF"/>
              </a:buClr>
              <a:buSzPts val="3000"/>
              <a:buNone/>
              <a:defRPr>
                <a:solidFill>
                  <a:srgbClr val="FFFFF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 name="Google Shape;83;p16"/>
          <p:cNvSpPr txBox="1">
            <a:spLocks noGrp="1"/>
          </p:cNvSpPr>
          <p:nvPr>
            <p:ph type="body" idx="1"/>
          </p:nvPr>
        </p:nvSpPr>
        <p:spPr>
          <a:xfrm>
            <a:off x="311700" y="966300"/>
            <a:ext cx="2431800" cy="3913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4" name="Google Shape;8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6"/>
          <p:cNvSpPr txBox="1">
            <a:spLocks noGrp="1"/>
          </p:cNvSpPr>
          <p:nvPr>
            <p:ph type="body" idx="2"/>
          </p:nvPr>
        </p:nvSpPr>
        <p:spPr>
          <a:xfrm>
            <a:off x="3212125" y="966300"/>
            <a:ext cx="2431800" cy="3913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16"/>
          <p:cNvSpPr txBox="1">
            <a:spLocks noGrp="1"/>
          </p:cNvSpPr>
          <p:nvPr>
            <p:ph type="body" idx="3"/>
          </p:nvPr>
        </p:nvSpPr>
        <p:spPr>
          <a:xfrm>
            <a:off x="6112550" y="966300"/>
            <a:ext cx="2431800" cy="3913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WP Theme2 1 1 1">
  <p:cSld name="TITLE_AND_BODY_1_1_1_2">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lvl1pPr lvl="0" algn="l" rtl="0">
              <a:lnSpc>
                <a:spcPct val="100000"/>
              </a:lnSpc>
              <a:spcBef>
                <a:spcPts val="0"/>
              </a:spcBef>
              <a:spcAft>
                <a:spcPts val="0"/>
              </a:spcAft>
              <a:buClr>
                <a:srgbClr val="FFFFFF"/>
              </a:buClr>
              <a:buSzPts val="3000"/>
              <a:buNone/>
              <a:defRPr>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89" name="Google Shape;89;p17"/>
          <p:cNvSpPr txBox="1">
            <a:spLocks noGrp="1"/>
          </p:cNvSpPr>
          <p:nvPr>
            <p:ph type="body" idx="1"/>
          </p:nvPr>
        </p:nvSpPr>
        <p:spPr>
          <a:xfrm>
            <a:off x="311700" y="966300"/>
            <a:ext cx="4029600" cy="39138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0" name="Google Shape;9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7"/>
          <p:cNvSpPr txBox="1">
            <a:spLocks noGrp="1"/>
          </p:cNvSpPr>
          <p:nvPr>
            <p:ph type="body" idx="2"/>
          </p:nvPr>
        </p:nvSpPr>
        <p:spPr>
          <a:xfrm>
            <a:off x="4341300" y="966300"/>
            <a:ext cx="4203000" cy="39138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arge photo">
  <p:cSld name="TITLE_AND_BODY_3_1">
    <p:bg>
      <p:bgPr>
        <a:solidFill>
          <a:schemeClr val="lt2"/>
        </a:solidFill>
        <a:effectLst/>
      </p:bgPr>
    </p:bg>
    <p:spTree>
      <p:nvGrpSpPr>
        <p:cNvPr id="1" name="Shape 92"/>
        <p:cNvGrpSpPr/>
        <p:nvPr/>
      </p:nvGrpSpPr>
      <p:grpSpPr>
        <a:xfrm>
          <a:off x="0" y="0"/>
          <a:ext cx="0" cy="0"/>
          <a:chOff x="0" y="0"/>
          <a:chExt cx="0" cy="0"/>
        </a:xfrm>
      </p:grpSpPr>
      <p:sp>
        <p:nvSpPr>
          <p:cNvPr id="93" name="Google Shape;93;p18"/>
          <p:cNvSpPr/>
          <p:nvPr/>
        </p:nvSpPr>
        <p:spPr>
          <a:xfrm>
            <a:off x="0" y="1000025"/>
            <a:ext cx="3657600" cy="41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18"/>
          <p:cNvSpPr txBox="1">
            <a:spLocks noGrp="1"/>
          </p:cNvSpPr>
          <p:nvPr>
            <p:ph type="body" idx="1"/>
          </p:nvPr>
        </p:nvSpPr>
        <p:spPr>
          <a:xfrm>
            <a:off x="311700" y="1152475"/>
            <a:ext cx="3345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6" name="Google Shape;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35500" y="216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0" name="Google Shape;10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9"/>
          <p:cNvSpPr/>
          <p:nvPr/>
        </p:nvSpPr>
        <p:spPr>
          <a:xfrm>
            <a:off x="7034500" y="0"/>
            <a:ext cx="2109600" cy="51435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mall photo">
  <p:cSld name="TITLE_AND_BODY_3_2">
    <p:bg>
      <p:bgPr>
        <a:solidFill>
          <a:schemeClr val="lt2"/>
        </a:solidFill>
        <a:effectLst/>
      </p:bgPr>
    </p:bg>
    <p:spTree>
      <p:nvGrpSpPr>
        <p:cNvPr id="1" name="Shape 102"/>
        <p:cNvGrpSpPr/>
        <p:nvPr/>
      </p:nvGrpSpPr>
      <p:grpSpPr>
        <a:xfrm>
          <a:off x="0" y="0"/>
          <a:ext cx="0" cy="0"/>
          <a:chOff x="0" y="0"/>
          <a:chExt cx="0" cy="0"/>
        </a:xfrm>
      </p:grpSpPr>
      <p:sp>
        <p:nvSpPr>
          <p:cNvPr id="103" name="Google Shape;103;p20"/>
          <p:cNvSpPr/>
          <p:nvPr/>
        </p:nvSpPr>
        <p:spPr>
          <a:xfrm>
            <a:off x="0" y="1000025"/>
            <a:ext cx="5486400" cy="41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0"/>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 name="Google Shape;105;p20"/>
          <p:cNvSpPr txBox="1">
            <a:spLocks noGrp="1"/>
          </p:cNvSpPr>
          <p:nvPr>
            <p:ph type="body" idx="1"/>
          </p:nvPr>
        </p:nvSpPr>
        <p:spPr>
          <a:xfrm>
            <a:off x="311700" y="1152475"/>
            <a:ext cx="51747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6" name="Google Shape;10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cxnSp>
        <p:nvCxnSpPr>
          <p:cNvPr id="18" name="Google Shape;18;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9" name="Google Shape;19;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20" name="Google Shape;20;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1" name="Google Shape;21;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mall photo 1">
  <p:cSld name="TITLE_AND_BODY_3_3">
    <p:bg>
      <p:bgPr>
        <a:solidFill>
          <a:schemeClr val="lt2"/>
        </a:solidFill>
        <a:effectLst/>
      </p:bgPr>
    </p:bg>
    <p:spTree>
      <p:nvGrpSpPr>
        <p:cNvPr id="1" name="Shape 107"/>
        <p:cNvGrpSpPr/>
        <p:nvPr/>
      </p:nvGrpSpPr>
      <p:grpSpPr>
        <a:xfrm>
          <a:off x="0" y="0"/>
          <a:ext cx="0" cy="0"/>
          <a:chOff x="0" y="0"/>
          <a:chExt cx="0" cy="0"/>
        </a:xfrm>
      </p:grpSpPr>
      <p:sp>
        <p:nvSpPr>
          <p:cNvPr id="108" name="Google Shape;108;p21"/>
          <p:cNvSpPr/>
          <p:nvPr/>
        </p:nvSpPr>
        <p:spPr>
          <a:xfrm>
            <a:off x="0" y="1000025"/>
            <a:ext cx="5486400" cy="415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21"/>
          <p:cNvSpPr txBox="1">
            <a:spLocks noGrp="1"/>
          </p:cNvSpPr>
          <p:nvPr>
            <p:ph type="body" idx="1"/>
          </p:nvPr>
        </p:nvSpPr>
        <p:spPr>
          <a:xfrm>
            <a:off x="311700" y="1152475"/>
            <a:ext cx="51747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1" name="Google Shape;11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1">
  <p:cSld name="TITLE_AND_BODY_1_3">
    <p:spTree>
      <p:nvGrpSpPr>
        <p:cNvPr id="1" name="Shape 112"/>
        <p:cNvGrpSpPr/>
        <p:nvPr/>
      </p:nvGrpSpPr>
      <p:grpSpPr>
        <a:xfrm>
          <a:off x="0" y="0"/>
          <a:ext cx="0" cy="0"/>
          <a:chOff x="0" y="0"/>
          <a:chExt cx="0" cy="0"/>
        </a:xfrm>
      </p:grpSpPr>
      <p:sp>
        <p:nvSpPr>
          <p:cNvPr id="113" name="Google Shape;113;p22"/>
          <p:cNvSpPr/>
          <p:nvPr/>
        </p:nvSpPr>
        <p:spPr>
          <a:xfrm>
            <a:off x="17200" y="464120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txBox="1">
            <a:spLocks noGrp="1"/>
          </p:cNvSpPr>
          <p:nvPr>
            <p:ph type="title"/>
          </p:nvPr>
        </p:nvSpPr>
        <p:spPr>
          <a:xfrm>
            <a:off x="223300" y="256225"/>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15" name="Google Shape;115;p22"/>
          <p:cNvSpPr txBox="1">
            <a:spLocks noGrp="1"/>
          </p:cNvSpPr>
          <p:nvPr>
            <p:ph type="body" idx="1"/>
          </p:nvPr>
        </p:nvSpPr>
        <p:spPr>
          <a:xfrm>
            <a:off x="299500" y="1196850"/>
            <a:ext cx="3649500" cy="323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6" name="Google Shape;116;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17" name="Google Shape;117;p22"/>
          <p:cNvGrpSpPr/>
          <p:nvPr/>
        </p:nvGrpSpPr>
        <p:grpSpPr>
          <a:xfrm>
            <a:off x="299492" y="938281"/>
            <a:ext cx="745763" cy="45826"/>
            <a:chOff x="4580561" y="2589004"/>
            <a:chExt cx="1064464" cy="25200"/>
          </a:xfrm>
        </p:grpSpPr>
        <p:sp>
          <p:nvSpPr>
            <p:cNvPr id="118" name="Google Shape;118;p22"/>
            <p:cNvSpPr/>
            <p:nvPr/>
          </p:nvSpPr>
          <p:spPr>
            <a:xfrm rot="-5400000">
              <a:off x="5366325" y="2335504"/>
              <a:ext cx="25200" cy="5322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rot="-5400000">
              <a:off x="4836311" y="2333254"/>
              <a:ext cx="25200" cy="5367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2"/>
          <p:cNvSpPr txBox="1">
            <a:spLocks noGrp="1"/>
          </p:cNvSpPr>
          <p:nvPr>
            <p:ph type="body" idx="2"/>
          </p:nvPr>
        </p:nvSpPr>
        <p:spPr>
          <a:xfrm>
            <a:off x="4499250" y="1196838"/>
            <a:ext cx="3649500" cy="323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 - Title and body - w/box">
  <p:cSld name="TITLE_AND_BODY_13">
    <p:bg>
      <p:bgPr>
        <a:solidFill>
          <a:schemeClr val="lt1"/>
        </a:solidFill>
        <a:effectLst/>
      </p:bgPr>
    </p:bg>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2926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0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3"/>
          <p:cNvSpPr txBox="1">
            <a:spLocks noGrp="1"/>
          </p:cNvSpPr>
          <p:nvPr>
            <p:ph type="body" idx="1"/>
          </p:nvPr>
        </p:nvSpPr>
        <p:spPr>
          <a:xfrm>
            <a:off x="311700" y="1152469"/>
            <a:ext cx="5179200" cy="3416400"/>
          </a:xfrm>
          <a:prstGeom prst="rect">
            <a:avLst/>
          </a:prstGeom>
          <a:noFill/>
          <a:ln>
            <a:noFill/>
          </a:ln>
        </p:spPr>
        <p:txBody>
          <a:bodyPr spcFirstLastPara="1" wrap="square" lIns="68575" tIns="34275" rIns="68575" bIns="34275" anchor="t" anchorCtr="0">
            <a:noAutofit/>
          </a:bodyPr>
          <a:lstStyle>
            <a:lvl1pPr marL="457200" lvl="0" indent="-342900" algn="l" rtl="0">
              <a:lnSpc>
                <a:spcPct val="90000"/>
              </a:lnSpc>
              <a:spcBef>
                <a:spcPts val="800"/>
              </a:spcBef>
              <a:spcAft>
                <a:spcPts val="0"/>
              </a:spcAft>
              <a:buSzPts val="1800"/>
              <a:buChar char="•"/>
              <a:defRPr/>
            </a:lvl1pPr>
            <a:lvl2pPr marL="914400" lvl="1" indent="-323850" algn="l" rtl="0">
              <a:lnSpc>
                <a:spcPct val="90000"/>
              </a:lnSpc>
              <a:spcBef>
                <a:spcPts val="400"/>
              </a:spcBef>
              <a:spcAft>
                <a:spcPts val="0"/>
              </a:spcAft>
              <a:buSzPts val="15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24" name="Google Shape;124;p23"/>
          <p:cNvSpPr/>
          <p:nvPr/>
        </p:nvSpPr>
        <p:spPr>
          <a:xfrm>
            <a:off x="6059869" y="942882"/>
            <a:ext cx="2781300" cy="3760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1">
  <p:cSld name="TITLE_AND_BODY_1_4">
    <p:spTree>
      <p:nvGrpSpPr>
        <p:cNvPr id="1" name="Shape 127"/>
        <p:cNvGrpSpPr/>
        <p:nvPr/>
      </p:nvGrpSpPr>
      <p:grpSpPr>
        <a:xfrm>
          <a:off x="0" y="0"/>
          <a:ext cx="0" cy="0"/>
          <a:chOff x="0" y="0"/>
          <a:chExt cx="0" cy="0"/>
        </a:xfrm>
      </p:grpSpPr>
      <p:sp>
        <p:nvSpPr>
          <p:cNvPr id="128" name="Google Shape;128;p24"/>
          <p:cNvSpPr/>
          <p:nvPr/>
        </p:nvSpPr>
        <p:spPr>
          <a:xfrm>
            <a:off x="17200" y="464120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4"/>
          <p:cNvSpPr txBox="1">
            <a:spLocks noGrp="1"/>
          </p:cNvSpPr>
          <p:nvPr>
            <p:ph type="title"/>
          </p:nvPr>
        </p:nvSpPr>
        <p:spPr>
          <a:xfrm>
            <a:off x="223300" y="256225"/>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30" name="Google Shape;130;p24"/>
          <p:cNvSpPr txBox="1">
            <a:spLocks noGrp="1"/>
          </p:cNvSpPr>
          <p:nvPr>
            <p:ph type="body" idx="1"/>
          </p:nvPr>
        </p:nvSpPr>
        <p:spPr>
          <a:xfrm>
            <a:off x="299500" y="1196850"/>
            <a:ext cx="3649500" cy="323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1" name="Google Shape;131;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2" name="Google Shape;132;p24"/>
          <p:cNvGrpSpPr/>
          <p:nvPr/>
        </p:nvGrpSpPr>
        <p:grpSpPr>
          <a:xfrm>
            <a:off x="299492" y="938281"/>
            <a:ext cx="745763" cy="45826"/>
            <a:chOff x="4580561" y="2589004"/>
            <a:chExt cx="1064464" cy="25200"/>
          </a:xfrm>
        </p:grpSpPr>
        <p:sp>
          <p:nvSpPr>
            <p:cNvPr id="133" name="Google Shape;133;p24"/>
            <p:cNvSpPr/>
            <p:nvPr/>
          </p:nvSpPr>
          <p:spPr>
            <a:xfrm rot="-5400000">
              <a:off x="5366325" y="2335504"/>
              <a:ext cx="25200" cy="5322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p:nvPr/>
          </p:nvSpPr>
          <p:spPr>
            <a:xfrm rot="-5400000">
              <a:off x="4836311" y="2333254"/>
              <a:ext cx="25200" cy="536700"/>
            </a:xfrm>
            <a:prstGeom prst="rect">
              <a:avLst/>
            </a:pr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24"/>
          <p:cNvSpPr txBox="1">
            <a:spLocks noGrp="1"/>
          </p:cNvSpPr>
          <p:nvPr>
            <p:ph type="body" idx="2"/>
          </p:nvPr>
        </p:nvSpPr>
        <p:spPr>
          <a:xfrm>
            <a:off x="4499250" y="1196838"/>
            <a:ext cx="3649500" cy="323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cxnSp>
        <p:nvCxnSpPr>
          <p:cNvPr id="23" name="Google Shape;23;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4" name="Google Shape;24;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5" name="Google Shape;25;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6" name="Google Shape;26;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1" name="Google Shape;31;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2" name="Google Shape;32;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3" name="Google Shape;33;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9500" y="250800"/>
            <a:ext cx="75996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237200"/>
            <a:ext cx="6357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accessibility.huit.harvard.edu/technique-semantic-heading-markup" TargetMode="External"/><Relationship Id="rId5" Type="http://schemas.openxmlformats.org/officeDocument/2006/relationships/hyperlink" Target="https://accessibility.huit.harvard.edu/identify-headings-lists-and-tables" TargetMode="External"/><Relationship Id="rId4" Type="http://schemas.openxmlformats.org/officeDocument/2006/relationships/hyperlink" Target="https://accessibility.huit.harvard.edu/technique-writing-heading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webaim.org/projects/screenreadersurvey9/#disabilitytypes" TargetMode="External"/><Relationship Id="rId4" Type="http://schemas.openxmlformats.org/officeDocument/2006/relationships/hyperlink" Target="https://accessibility.huit.harvard.edu/identify-headings-lists-and-tabl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accessibility.huit.harvard.edu/use-sufficient-color-contrast" TargetMode="External"/><Relationship Id="rId3" Type="http://schemas.openxmlformats.org/officeDocument/2006/relationships/hyperlink" Target="https://accessibility.huit.harvard.edu/avoid-reliance-color" TargetMode="External"/><Relationship Id="rId7" Type="http://schemas.openxmlformats.org/officeDocument/2006/relationships/hyperlink" Target="https://accessibility.huit.harvard.edu/technique-colored-pictogram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accessibility.huit.harvard.edu/technique-checking-color-contras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atayze.com/readability-analyzer.php"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accessibility.huit.harvard.edu/write-helpful-link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accessibility.huit.harvard.edu/describe-content-images"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accessibility.huit.harvard.edu/get-started"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ave.webaim.org/extension/" TargetMode="External"/><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chrome.google.com/webstore/detail/siteimprove-accessibility/efcfolpjihicnikpmhnmphjhhpiclljc" TargetMode="External"/><Relationship Id="rId5" Type="http://schemas.openxmlformats.org/officeDocument/2006/relationships/hyperlink" Target="https://harvard.service-now.com/ithelp?id=sc_cat_item&amp;sys_id=7a169ddadbf87600f7627eb6bf9619be" TargetMode="External"/><Relationship Id="rId4" Type="http://schemas.openxmlformats.org/officeDocument/2006/relationships/hyperlink" Target="https://chrome.google.com/webstore/detail/headingsmap/flbjommegcjonpdmenkdiocclhjacmbi?hl=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hyperlink" Target="https://www.nngroup.com/articles/prioritization-matric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ccessibility.huit.harvard.edu/captions" TargetMode="External"/><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mailto:digitalaccessibility@harvard.edu" TargetMode="External"/><Relationship Id="rId5" Type="http://schemas.openxmlformats.org/officeDocument/2006/relationships/hyperlink" Target="https://accessibility.huit.harvard.edu/training" TargetMode="External"/><Relationship Id="rId4" Type="http://schemas.openxmlformats.org/officeDocument/2006/relationships/hyperlink" Target="https://accessibility.huit.harvard.edu/calendar/upcoming/das-events/das-office-hour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nngroup.com/articles/prioritization-matrices/" TargetMode="External"/><Relationship Id="rId3" Type="http://schemas.openxmlformats.org/officeDocument/2006/relationships/hyperlink" Target="https://harvard.service-now.com/ithelp?id=sc_cat_item&amp;sys_id=7a169ddadbf87600f7627eb6bf9619be" TargetMode="External"/><Relationship Id="rId7" Type="http://schemas.openxmlformats.org/officeDocument/2006/relationships/hyperlink" Target="https://webaim.org/articles/voiceover/"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s://webaim.org/articles/nvda/" TargetMode="External"/><Relationship Id="rId5" Type="http://schemas.openxmlformats.org/officeDocument/2006/relationships/hyperlink" Target="https://www.w3.org/WAI/test-evaluate/preliminary/" TargetMode="External"/><Relationship Id="rId10" Type="http://schemas.openxmlformats.org/officeDocument/2006/relationships/hyperlink" Target="https://accessibility.umn.edu/tutorials/planning-accessibility-start" TargetMode="External"/><Relationship Id="rId4" Type="http://schemas.openxmlformats.org/officeDocument/2006/relationships/hyperlink" Target="https://wave.webaim.org/extension/" TargetMode="External"/><Relationship Id="rId9" Type="http://schemas.openxmlformats.org/officeDocument/2006/relationships/hyperlink" Target="http://uiaccess.com/accessucd/early.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hyperlink" Target="https://accessibility.huit.harvard.edu/calendar/upcoming/das-events/digital-accessibility-foundations" TargetMode="External"/><Relationship Id="rId13" Type="http://schemas.openxmlformats.org/officeDocument/2006/relationships/hyperlink" Target="https://accessibility.huit.harvard.edu/calendar/upcoming/das-events/intro-and-policy-trainings" TargetMode="External"/><Relationship Id="rId3" Type="http://schemas.openxmlformats.org/officeDocument/2006/relationships/hyperlink" Target="https://accessibility.huit.harvard.edu/calendar/upcoming/das-events/content-creator-trainings" TargetMode="External"/><Relationship Id="rId7" Type="http://schemas.openxmlformats.org/officeDocument/2006/relationships/hyperlink" Target="https://accessibility.huit.harvard.edu/multimedia-accessibility-training" TargetMode="External"/><Relationship Id="rId12" Type="http://schemas.openxmlformats.org/officeDocument/2006/relationships/hyperlink" Target="https://accessibility.huit.harvard.edu/calendar/upcoming/das-events/procurement" TargetMode="External"/><Relationship Id="rId2" Type="http://schemas.openxmlformats.org/officeDocument/2006/relationships/notesSlide" Target="../notesSlides/notesSlide34.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hyperlink" Target="https://accessibility.huit.harvard.edu/calendar/upcoming/das-events/documents-trainings" TargetMode="External"/><Relationship Id="rId11" Type="http://schemas.openxmlformats.org/officeDocument/2006/relationships/hyperlink" Target="https://accessibility.huit.harvard.edu/calendar/upcoming/das-events/developer-trainings" TargetMode="External"/><Relationship Id="rId5" Type="http://schemas.openxmlformats.org/officeDocument/2006/relationships/hyperlink" Target="https://accessibility.huit.harvard.edu/calendar/upcoming/das-events/canvas-trainings" TargetMode="External"/><Relationship Id="rId15" Type="http://schemas.openxmlformats.org/officeDocument/2006/relationships/image" Target="../media/image30.png"/><Relationship Id="rId10" Type="http://schemas.openxmlformats.org/officeDocument/2006/relationships/hyperlink" Target="https://accessibility.huit.harvard.edu/calendar/upcoming/das-events/siteimprove" TargetMode="External"/><Relationship Id="rId4" Type="http://schemas.openxmlformats.org/officeDocument/2006/relationships/hyperlink" Target="https://accessibility.huit.harvard.edu/content-creators-self-paced" TargetMode="External"/><Relationship Id="rId9" Type="http://schemas.openxmlformats.org/officeDocument/2006/relationships/hyperlink" Target="https://accessibility.huit.harvard.edu/calendar/upcoming/das-events/testing-digital-accessibility" TargetMode="External"/><Relationship Id="rId1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accessibility.huit.harvard.edu/das-office-hours"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hyperlink" Target="https://harvard.abledocs.co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grackledocs.com/how-to-use/" TargetMode="External"/><Relationship Id="rId13" Type="http://schemas.openxmlformats.org/officeDocument/2006/relationships/hyperlink" Target="https://accessibility.huit.harvard.edu/calendar/upcoming/das-events/das-office-hours" TargetMode="External"/><Relationship Id="rId18" Type="http://schemas.openxmlformats.org/officeDocument/2006/relationships/hyperlink" Target="https://commonlook.com/how-to-tag-footnotes-and-endnotes-in-pdf/" TargetMode="External"/><Relationship Id="rId3" Type="http://schemas.openxmlformats.org/officeDocument/2006/relationships/hyperlink" Target="https://harvard.service-now.com/ithelp?id=kb_article&amp;sys_id=0c8b2a79dbf7e01060c0d9fcd3961963" TargetMode="External"/><Relationship Id="rId7" Type="http://schemas.openxmlformats.org/officeDocument/2006/relationships/hyperlink" Target="https://harvard.service-now.com/ithelp?id=kb_article&amp;sys_id=b48bdd38dbaf249060c0d9fcd3961984" TargetMode="External"/><Relationship Id="rId12" Type="http://schemas.openxmlformats.org/officeDocument/2006/relationships/hyperlink" Target="https://accessibility.huit.harvard.edu/google-docs" TargetMode="External"/><Relationship Id="rId17" Type="http://schemas.openxmlformats.org/officeDocument/2006/relationships/hyperlink" Target="https://helpx.adobe.com/acrobat/using/touch-reading-order-tool-pdfs.html" TargetMode="External"/><Relationship Id="rId2" Type="http://schemas.openxmlformats.org/officeDocument/2006/relationships/notesSlide" Target="../notesSlides/notesSlide37.xml"/><Relationship Id="rId16" Type="http://schemas.openxmlformats.org/officeDocument/2006/relationships/hyperlink" Target="https://www.section508.gov/create/pdfs/aed-cop-pdf02" TargetMode="External"/><Relationship Id="rId1" Type="http://schemas.openxmlformats.org/officeDocument/2006/relationships/slideLayout" Target="../slideLayouts/slideLayout6.xml"/><Relationship Id="rId6" Type="http://schemas.openxmlformats.org/officeDocument/2006/relationships/hyperlink" Target="https://support.google.com/docs/answer/6199477?hl=en" TargetMode="External"/><Relationship Id="rId11" Type="http://schemas.openxmlformats.org/officeDocument/2006/relationships/hyperlink" Target="https://accessibility.huit.harvard.edu/training" TargetMode="External"/><Relationship Id="rId5" Type="http://schemas.openxmlformats.org/officeDocument/2006/relationships/hyperlink" Target="https://templates.office.com/en-us/accessible-word-template-sampler-tm16402471" TargetMode="External"/><Relationship Id="rId15" Type="http://schemas.openxmlformats.org/officeDocument/2006/relationships/hyperlink" Target="https://accessibility.huit.harvard.edu/adobe-indesign-accessibility" TargetMode="External"/><Relationship Id="rId10" Type="http://schemas.openxmlformats.org/officeDocument/2006/relationships/hyperlink" Target="https://www.youtube.com/channel/UCe51EG63LrwW9nn3zVEt-JQ" TargetMode="External"/><Relationship Id="rId4" Type="http://schemas.openxmlformats.org/officeDocument/2006/relationships/hyperlink" Target="https://support.microsoft.com/en-us/office/make-your-word-documents-accessible-to-people-with-disabilities-d9bf3683-87ac-47ea-b91a-78dcacb3c66d" TargetMode="External"/><Relationship Id="rId9" Type="http://schemas.openxmlformats.org/officeDocument/2006/relationships/hyperlink" Target="http://docs.google.com/document/d/1-8HFJq2K0OuPCD2a8bwh8PFWDjC78Jy8w4DCSGOvlqg/edit" TargetMode="External"/><Relationship Id="rId14" Type="http://schemas.openxmlformats.org/officeDocument/2006/relationships/hyperlink" Target="https://accessibility.huit.harvard.edu/adobe-acrobat-xi-accessibility"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accessibility.huit.harvard.edu/digital-accessibility-policy"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accessibility.huit.harvard.edu/digital-accessibility-policy-procedur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microsoft.com/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471150" y="737625"/>
            <a:ext cx="8201700" cy="179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a:t>Digital Accessibility</a:t>
            </a:r>
            <a:endParaRPr/>
          </a:p>
          <a:p>
            <a:pPr marL="0" lvl="0" indent="0" algn="l" rtl="0">
              <a:lnSpc>
                <a:spcPct val="100000"/>
              </a:lnSpc>
              <a:spcBef>
                <a:spcPts val="0"/>
              </a:spcBef>
              <a:spcAft>
                <a:spcPts val="0"/>
              </a:spcAft>
              <a:buSzPts val="5400"/>
              <a:buNone/>
            </a:pPr>
            <a:r>
              <a:rPr lang="en"/>
              <a:t>Essentials</a:t>
            </a:r>
            <a:endParaRPr/>
          </a:p>
        </p:txBody>
      </p:sp>
      <p:sp>
        <p:nvSpPr>
          <p:cNvPr id="141" name="Google Shape;14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142" name="Google Shape;142;p25" descr="Harvard shield."/>
          <p:cNvPicPr preferRelativeResize="0"/>
          <p:nvPr/>
        </p:nvPicPr>
        <p:blipFill>
          <a:blip r:embed="rId3">
            <a:alphaModFix/>
          </a:blip>
          <a:stretch>
            <a:fillRect/>
          </a:stretch>
        </p:blipFill>
        <p:spPr>
          <a:xfrm>
            <a:off x="471142" y="4187750"/>
            <a:ext cx="498425" cy="604850"/>
          </a:xfrm>
          <a:prstGeom prst="rect">
            <a:avLst/>
          </a:prstGeom>
          <a:noFill/>
          <a:ln>
            <a:noFill/>
          </a:ln>
        </p:spPr>
      </p:pic>
      <p:sp>
        <p:nvSpPr>
          <p:cNvPr id="143" name="Google Shape;143;p25"/>
          <p:cNvSpPr txBox="1"/>
          <p:nvPr/>
        </p:nvSpPr>
        <p:spPr>
          <a:xfrm>
            <a:off x="1104175" y="4187750"/>
            <a:ext cx="7728000" cy="60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chemeClr val="lt1"/>
                </a:solidFill>
                <a:latin typeface="Lato"/>
                <a:ea typeface="Lato"/>
                <a:cs typeface="Lato"/>
                <a:sym typeface="Lato"/>
              </a:rPr>
              <a:t>Digital Accessibility Services (DAS)</a:t>
            </a:r>
            <a:endParaRPr sz="2200" b="1">
              <a:solidFill>
                <a:schemeClr val="lt1"/>
              </a:solidFill>
              <a:latin typeface="Lato"/>
              <a:ea typeface="Lato"/>
              <a:cs typeface="Lato"/>
              <a:sym typeface="Lato"/>
            </a:endParaRPr>
          </a:p>
          <a:p>
            <a:pPr marL="0" lvl="0" indent="0" algn="l" rtl="0">
              <a:lnSpc>
                <a:spcPct val="115000"/>
              </a:lnSpc>
              <a:spcBef>
                <a:spcPts val="0"/>
              </a:spcBef>
              <a:spcAft>
                <a:spcPts val="0"/>
              </a:spcAft>
              <a:buNone/>
            </a:pPr>
            <a:r>
              <a:rPr lang="en" b="1">
                <a:solidFill>
                  <a:schemeClr val="lt1"/>
                </a:solidFill>
                <a:latin typeface="Lato"/>
                <a:ea typeface="Lato"/>
                <a:cs typeface="Lato"/>
                <a:sym typeface="Lato"/>
              </a:rPr>
              <a:t>Harvard University Information Technology (HUIT)</a:t>
            </a:r>
            <a:endParaRPr b="1">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490250" y="1676100"/>
            <a:ext cx="8201700" cy="179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7 Accessibility Essentials</a:t>
            </a:r>
            <a:endParaRPr/>
          </a:p>
        </p:txBody>
      </p:sp>
      <p:sp>
        <p:nvSpPr>
          <p:cNvPr id="215" name="Google Shape;215;p34"/>
          <p:cNvSpPr txBox="1">
            <a:spLocks noGrp="1"/>
          </p:cNvSpPr>
          <p:nvPr>
            <p:ph type="subTitle" idx="1"/>
          </p:nvPr>
        </p:nvSpPr>
        <p:spPr>
          <a:xfrm>
            <a:off x="490250" y="3656725"/>
            <a:ext cx="7903200" cy="91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Best practices for people who create and publish content </a:t>
            </a:r>
            <a:endParaRPr/>
          </a:p>
        </p:txBody>
      </p:sp>
      <p:sp>
        <p:nvSpPr>
          <p:cNvPr id="216" name="Google Shape;21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Lato"/>
                <a:ea typeface="Lato"/>
                <a:cs typeface="Lato"/>
                <a:sym typeface="Lato"/>
              </a:rPr>
              <a:t>10</a:t>
            </a:fld>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7 Accessibility Essentials</a:t>
            </a:r>
            <a:endParaRPr/>
          </a:p>
        </p:txBody>
      </p:sp>
      <p:sp>
        <p:nvSpPr>
          <p:cNvPr id="222" name="Google Shape;222;p35"/>
          <p:cNvSpPr txBox="1">
            <a:spLocks noGrp="1"/>
          </p:cNvSpPr>
          <p:nvPr>
            <p:ph type="body" idx="1"/>
          </p:nvPr>
        </p:nvSpPr>
        <p:spPr>
          <a:xfrm>
            <a:off x="311700" y="966300"/>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000"/>
              </a:spcBef>
              <a:spcAft>
                <a:spcPts val="0"/>
              </a:spcAft>
              <a:buClr>
                <a:srgbClr val="434343"/>
              </a:buClr>
              <a:buSzPts val="2000"/>
              <a:buAutoNum type="arabicPeriod"/>
            </a:pPr>
            <a:r>
              <a:rPr lang="en" sz="2000" b="1">
                <a:solidFill>
                  <a:srgbClr val="434343"/>
                </a:solidFill>
              </a:rPr>
              <a:t>Headings</a:t>
            </a:r>
            <a:r>
              <a:rPr lang="en" sz="2000">
                <a:solidFill>
                  <a:srgbClr val="434343"/>
                </a:solidFill>
              </a:rPr>
              <a:t>: Descriptive headings for content section</a:t>
            </a:r>
            <a:endParaRPr sz="2000">
              <a:solidFill>
                <a:srgbClr val="434343"/>
              </a:solidFill>
            </a:endParaRPr>
          </a:p>
          <a:p>
            <a:pPr marL="457200" lvl="0" indent="-355600" algn="l" rtl="0">
              <a:lnSpc>
                <a:spcPct val="115000"/>
              </a:lnSpc>
              <a:spcBef>
                <a:spcPts val="1000"/>
              </a:spcBef>
              <a:spcAft>
                <a:spcPts val="0"/>
              </a:spcAft>
              <a:buClr>
                <a:srgbClr val="434343"/>
              </a:buClr>
              <a:buSzPts val="2000"/>
              <a:buAutoNum type="arabicPeriod"/>
            </a:pPr>
            <a:r>
              <a:rPr lang="en" sz="2000" b="1">
                <a:solidFill>
                  <a:srgbClr val="434343"/>
                </a:solidFill>
              </a:rPr>
              <a:t>Tables: </a:t>
            </a:r>
            <a:r>
              <a:rPr lang="en" sz="2000">
                <a:solidFill>
                  <a:srgbClr val="434343"/>
                </a:solidFill>
              </a:rPr>
              <a:t>Purpose and labels</a:t>
            </a:r>
            <a:endParaRPr sz="2000">
              <a:solidFill>
                <a:srgbClr val="434343"/>
              </a:solidFill>
            </a:endParaRPr>
          </a:p>
          <a:p>
            <a:pPr marL="457200" lvl="0" indent="-355600" algn="l" rtl="0">
              <a:lnSpc>
                <a:spcPct val="115000"/>
              </a:lnSpc>
              <a:spcBef>
                <a:spcPts val="1000"/>
              </a:spcBef>
              <a:spcAft>
                <a:spcPts val="0"/>
              </a:spcAft>
              <a:buClr>
                <a:srgbClr val="434343"/>
              </a:buClr>
              <a:buSzPts val="2000"/>
              <a:buAutoNum type="arabicPeriod"/>
            </a:pPr>
            <a:r>
              <a:rPr lang="en" sz="2000" b="1">
                <a:solidFill>
                  <a:srgbClr val="434343"/>
                </a:solidFill>
              </a:rPr>
              <a:t>Color</a:t>
            </a:r>
            <a:r>
              <a:rPr lang="en" sz="2000">
                <a:solidFill>
                  <a:srgbClr val="434343"/>
                </a:solidFill>
              </a:rPr>
              <a:t>: Color contrast and conveying meaning</a:t>
            </a:r>
            <a:endParaRPr sz="2000">
              <a:solidFill>
                <a:srgbClr val="434343"/>
              </a:solidFill>
            </a:endParaRPr>
          </a:p>
          <a:p>
            <a:pPr marL="457200" lvl="0" indent="-355600" algn="l" rtl="0">
              <a:lnSpc>
                <a:spcPct val="115000"/>
              </a:lnSpc>
              <a:spcBef>
                <a:spcPts val="1000"/>
              </a:spcBef>
              <a:spcAft>
                <a:spcPts val="0"/>
              </a:spcAft>
              <a:buClr>
                <a:srgbClr val="434343"/>
              </a:buClr>
              <a:buSzPts val="2000"/>
              <a:buAutoNum type="arabicPeriod"/>
            </a:pPr>
            <a:r>
              <a:rPr lang="en" sz="2000" b="1">
                <a:solidFill>
                  <a:srgbClr val="434343"/>
                </a:solidFill>
              </a:rPr>
              <a:t>Plain Language</a:t>
            </a:r>
            <a:r>
              <a:rPr lang="en" sz="2000">
                <a:solidFill>
                  <a:srgbClr val="434343"/>
                </a:solidFill>
              </a:rPr>
              <a:t>: Easy and quick comprehension</a:t>
            </a:r>
            <a:endParaRPr sz="2000">
              <a:solidFill>
                <a:srgbClr val="434343"/>
              </a:solidFill>
            </a:endParaRPr>
          </a:p>
          <a:p>
            <a:pPr marL="457200" lvl="0" indent="-355600" algn="l" rtl="0">
              <a:lnSpc>
                <a:spcPct val="115000"/>
              </a:lnSpc>
              <a:spcBef>
                <a:spcPts val="1000"/>
              </a:spcBef>
              <a:spcAft>
                <a:spcPts val="0"/>
              </a:spcAft>
              <a:buClr>
                <a:srgbClr val="434343"/>
              </a:buClr>
              <a:buSzPts val="2000"/>
              <a:buAutoNum type="arabicPeriod"/>
            </a:pPr>
            <a:r>
              <a:rPr lang="en" sz="2000" b="1">
                <a:solidFill>
                  <a:srgbClr val="434343"/>
                </a:solidFill>
              </a:rPr>
              <a:t>Links</a:t>
            </a:r>
            <a:r>
              <a:rPr lang="en" sz="2000">
                <a:solidFill>
                  <a:srgbClr val="434343"/>
                </a:solidFill>
              </a:rPr>
              <a:t>: Easy to find and descriptive</a:t>
            </a:r>
            <a:endParaRPr sz="2000">
              <a:solidFill>
                <a:srgbClr val="434343"/>
              </a:solidFill>
            </a:endParaRPr>
          </a:p>
          <a:p>
            <a:pPr marL="457200" lvl="0" indent="-355600" algn="l" rtl="0">
              <a:lnSpc>
                <a:spcPct val="115000"/>
              </a:lnSpc>
              <a:spcBef>
                <a:spcPts val="1000"/>
              </a:spcBef>
              <a:spcAft>
                <a:spcPts val="0"/>
              </a:spcAft>
              <a:buClr>
                <a:srgbClr val="434343"/>
              </a:buClr>
              <a:buSzPts val="2000"/>
              <a:buAutoNum type="arabicPeriod"/>
            </a:pPr>
            <a:r>
              <a:rPr lang="en" sz="2000" b="1">
                <a:solidFill>
                  <a:srgbClr val="434343"/>
                </a:solidFill>
              </a:rPr>
              <a:t>Image Alternatives</a:t>
            </a:r>
            <a:r>
              <a:rPr lang="en" sz="2000">
                <a:solidFill>
                  <a:srgbClr val="434343"/>
                </a:solidFill>
              </a:rPr>
              <a:t>: Meaningful and descriptive</a:t>
            </a:r>
            <a:endParaRPr sz="2000">
              <a:solidFill>
                <a:srgbClr val="434343"/>
              </a:solidFill>
            </a:endParaRPr>
          </a:p>
          <a:p>
            <a:pPr marL="457200" lvl="0" indent="-355600" algn="l" rtl="0">
              <a:lnSpc>
                <a:spcPct val="115000"/>
              </a:lnSpc>
              <a:spcBef>
                <a:spcPts val="1000"/>
              </a:spcBef>
              <a:spcAft>
                <a:spcPts val="1000"/>
              </a:spcAft>
              <a:buClr>
                <a:srgbClr val="434343"/>
              </a:buClr>
              <a:buSzPts val="2000"/>
              <a:buAutoNum type="arabicPeriod"/>
            </a:pPr>
            <a:r>
              <a:rPr lang="en" sz="2000" b="1">
                <a:solidFill>
                  <a:srgbClr val="434343"/>
                </a:solidFill>
              </a:rPr>
              <a:t>Media Alternatives</a:t>
            </a:r>
            <a:r>
              <a:rPr lang="en" sz="2000">
                <a:solidFill>
                  <a:srgbClr val="434343"/>
                </a:solidFill>
              </a:rPr>
              <a:t>: Captions and description</a:t>
            </a:r>
            <a:endParaRPr sz="2000">
              <a:solidFill>
                <a:srgbClr val="434343"/>
              </a:solidFill>
            </a:endParaRPr>
          </a:p>
        </p:txBody>
      </p:sp>
      <p:sp>
        <p:nvSpPr>
          <p:cNvPr id="223" name="Google Shape;22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solidFill>
                  <a:srgbClr val="FFFFFF"/>
                </a:solidFill>
              </a:rPr>
              <a:t>1. Headings Are Descriptive</a:t>
            </a:r>
            <a:endParaRPr/>
          </a:p>
        </p:txBody>
      </p:sp>
      <p:sp>
        <p:nvSpPr>
          <p:cNvPr id="229" name="Google Shape;22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30" name="Google Shape;230;p36"/>
          <p:cNvSpPr txBox="1"/>
          <p:nvPr/>
        </p:nvSpPr>
        <p:spPr>
          <a:xfrm>
            <a:off x="299500" y="1196850"/>
            <a:ext cx="4199700" cy="20805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Use one </a:t>
            </a:r>
            <a:r>
              <a:rPr lang="en" sz="2000" b="1">
                <a:solidFill>
                  <a:srgbClr val="434343"/>
                </a:solidFill>
                <a:latin typeface="Lato"/>
                <a:ea typeface="Lato"/>
                <a:cs typeface="Lato"/>
                <a:sym typeface="Lato"/>
              </a:rPr>
              <a:t>H1</a:t>
            </a:r>
            <a:r>
              <a:rPr lang="en" sz="2000">
                <a:solidFill>
                  <a:srgbClr val="434343"/>
                </a:solidFill>
                <a:latin typeface="Lato"/>
                <a:ea typeface="Lato"/>
                <a:cs typeface="Lato"/>
                <a:sym typeface="Lato"/>
              </a:rPr>
              <a:t> per page</a:t>
            </a:r>
            <a:endParaRPr sz="2000">
              <a:solidFill>
                <a:srgbClr val="434343"/>
              </a:solidFill>
              <a:latin typeface="Lato"/>
              <a:ea typeface="Lato"/>
              <a:cs typeface="Lato"/>
              <a:sym typeface="Lato"/>
            </a:endParaRPr>
          </a:p>
          <a:p>
            <a:pPr marL="457200" lvl="0" indent="-355600" algn="l" rtl="0">
              <a:lnSpc>
                <a:spcPct val="150000"/>
              </a:lnSpc>
              <a:spcBef>
                <a:spcPts val="0"/>
              </a:spcBef>
              <a:spcAft>
                <a:spcPts val="0"/>
              </a:spcAft>
              <a:buClr>
                <a:srgbClr val="434343"/>
              </a:buClr>
              <a:buSzPts val="2000"/>
              <a:buFont typeface="Lato"/>
              <a:buChar char="●"/>
            </a:pPr>
            <a:r>
              <a:rPr lang="en" sz="2000" b="1">
                <a:solidFill>
                  <a:srgbClr val="434343"/>
                </a:solidFill>
                <a:latin typeface="Lato"/>
                <a:ea typeface="Lato"/>
                <a:cs typeface="Lato"/>
                <a:sym typeface="Lato"/>
              </a:rPr>
              <a:t>H2 </a:t>
            </a:r>
            <a:r>
              <a:rPr lang="en" sz="2000">
                <a:solidFill>
                  <a:srgbClr val="434343"/>
                </a:solidFill>
                <a:latin typeface="Lato"/>
                <a:ea typeface="Lato"/>
                <a:cs typeface="Lato"/>
                <a:sym typeface="Lato"/>
              </a:rPr>
              <a:t>for all major sections</a:t>
            </a:r>
            <a:endParaRPr sz="2000">
              <a:solidFill>
                <a:srgbClr val="434343"/>
              </a:solidFill>
              <a:latin typeface="Lato"/>
              <a:ea typeface="Lato"/>
              <a:cs typeface="Lato"/>
              <a:sym typeface="Lato"/>
            </a:endParaRPr>
          </a:p>
          <a:p>
            <a:pPr marL="457200" lvl="0" indent="-355600" algn="l" rtl="0">
              <a:lnSpc>
                <a:spcPct val="150000"/>
              </a:lnSpc>
              <a:spcBef>
                <a:spcPts val="0"/>
              </a:spcBef>
              <a:spcAft>
                <a:spcPts val="0"/>
              </a:spcAft>
              <a:buClr>
                <a:srgbClr val="434343"/>
              </a:buClr>
              <a:buSzPts val="2000"/>
              <a:buFont typeface="Lato"/>
              <a:buChar char="●"/>
            </a:pPr>
            <a:r>
              <a:rPr lang="en" sz="2000" b="1">
                <a:solidFill>
                  <a:srgbClr val="434343"/>
                </a:solidFill>
                <a:latin typeface="Lato"/>
                <a:ea typeface="Lato"/>
                <a:cs typeface="Lato"/>
                <a:sym typeface="Lato"/>
              </a:rPr>
              <a:t>H3 </a:t>
            </a:r>
            <a:r>
              <a:rPr lang="en" sz="2000">
                <a:solidFill>
                  <a:srgbClr val="434343"/>
                </a:solidFill>
                <a:latin typeface="Lato"/>
                <a:ea typeface="Lato"/>
                <a:cs typeface="Lato"/>
                <a:sym typeface="Lato"/>
              </a:rPr>
              <a:t>for all subsections, etc</a:t>
            </a:r>
            <a:endParaRPr sz="2000">
              <a:solidFill>
                <a:srgbClr val="434343"/>
              </a:solidFill>
              <a:latin typeface="Lato"/>
              <a:ea typeface="Lato"/>
              <a:cs typeface="Lato"/>
              <a:sym typeface="Lato"/>
            </a:endParaRPr>
          </a:p>
          <a:p>
            <a:pPr marL="457200" lvl="0" indent="-355600" algn="l" rtl="0">
              <a:lnSpc>
                <a:spcPct val="150000"/>
              </a:lnSpc>
              <a:spcBef>
                <a:spcPts val="0"/>
              </a:spcBef>
              <a:spcAft>
                <a:spcPts val="1000"/>
              </a:spcAft>
              <a:buClr>
                <a:srgbClr val="434343"/>
              </a:buClr>
              <a:buSzPts val="2000"/>
              <a:buFont typeface="Lato"/>
              <a:buChar char="●"/>
            </a:pPr>
            <a:r>
              <a:rPr lang="en" sz="2000">
                <a:solidFill>
                  <a:srgbClr val="434343"/>
                </a:solidFill>
                <a:latin typeface="Lato"/>
                <a:ea typeface="Lato"/>
                <a:cs typeface="Lato"/>
                <a:sym typeface="Lato"/>
              </a:rPr>
              <a:t>Avoid skipping heading levels</a:t>
            </a:r>
            <a:endParaRPr sz="2000">
              <a:solidFill>
                <a:srgbClr val="595959"/>
              </a:solidFill>
              <a:latin typeface="Lato"/>
              <a:ea typeface="Lato"/>
              <a:cs typeface="Lato"/>
              <a:sym typeface="Lato"/>
            </a:endParaRPr>
          </a:p>
        </p:txBody>
      </p:sp>
      <p:pic>
        <p:nvPicPr>
          <p:cNvPr id="231" name="Google Shape;231;p36" descr="Heading outline starting with 1, followed by 2, 3, and 4, then returning to 3."/>
          <p:cNvPicPr preferRelativeResize="0"/>
          <p:nvPr/>
        </p:nvPicPr>
        <p:blipFill rotWithShape="1">
          <a:blip r:embed="rId3">
            <a:alphaModFix/>
          </a:blip>
          <a:srcRect t="26513" r="13028"/>
          <a:stretch/>
        </p:blipFill>
        <p:spPr>
          <a:xfrm>
            <a:off x="4768675" y="1865375"/>
            <a:ext cx="3110650" cy="1894525"/>
          </a:xfrm>
          <a:prstGeom prst="rect">
            <a:avLst/>
          </a:prstGeom>
          <a:noFill/>
          <a:ln>
            <a:noFill/>
          </a:ln>
        </p:spPr>
      </p:pic>
      <p:sp>
        <p:nvSpPr>
          <p:cNvPr id="232" name="Google Shape;232;p36"/>
          <p:cNvSpPr txBox="1"/>
          <p:nvPr/>
        </p:nvSpPr>
        <p:spPr>
          <a:xfrm>
            <a:off x="223300" y="3551250"/>
            <a:ext cx="2982900" cy="877200"/>
          </a:xfrm>
          <a:prstGeom prst="rect">
            <a:avLst/>
          </a:prstGeom>
          <a:solidFill>
            <a:srgbClr val="D9D9D9"/>
          </a:solid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rgbClr val="434343"/>
              </a:buClr>
              <a:buSzPts val="1800"/>
              <a:buFont typeface="Lato"/>
              <a:buChar char="●"/>
            </a:pPr>
            <a:r>
              <a:rPr lang="en" sz="1800" u="sng">
                <a:solidFill>
                  <a:srgbClr val="1C3678"/>
                </a:solidFill>
                <a:latin typeface="Lato"/>
                <a:ea typeface="Lato"/>
                <a:cs typeface="Lato"/>
                <a:sym typeface="Lato"/>
                <a:hlinkClick r:id="rId4">
                  <a:extLst>
                    <a:ext uri="{A12FA001-AC4F-418D-AE19-62706E023703}">
                      <ahyp:hlinkClr xmlns:ahyp="http://schemas.microsoft.com/office/drawing/2018/hyperlinkcolor" val="tx"/>
                    </a:ext>
                  </a:extLst>
                </a:hlinkClick>
              </a:rPr>
              <a:t>Writing Headings</a:t>
            </a:r>
            <a:endParaRPr sz="1800">
              <a:latin typeface="Lato"/>
              <a:ea typeface="Lato"/>
              <a:cs typeface="Lato"/>
              <a:sym typeface="Lato"/>
            </a:endParaRPr>
          </a:p>
          <a:p>
            <a:pPr marL="457200" lvl="0" indent="-342900" algn="l" rtl="0">
              <a:lnSpc>
                <a:spcPct val="150000"/>
              </a:lnSpc>
              <a:spcBef>
                <a:spcPts val="0"/>
              </a:spcBef>
              <a:spcAft>
                <a:spcPts val="0"/>
              </a:spcAft>
              <a:buClr>
                <a:srgbClr val="434343"/>
              </a:buClr>
              <a:buSzPts val="1800"/>
              <a:buFont typeface="Lato"/>
              <a:buChar char="●"/>
            </a:pPr>
            <a:r>
              <a:rPr lang="en" sz="1800" u="sng">
                <a:solidFill>
                  <a:srgbClr val="1C3678"/>
                </a:solidFill>
                <a:latin typeface="Lato"/>
                <a:ea typeface="Lato"/>
                <a:cs typeface="Lato"/>
                <a:sym typeface="Lato"/>
                <a:hlinkClick r:id="rId5">
                  <a:extLst>
                    <a:ext uri="{A12FA001-AC4F-418D-AE19-62706E023703}">
                      <ahyp:hlinkClr xmlns:ahyp="http://schemas.microsoft.com/office/drawing/2018/hyperlinkcolor" val="tx"/>
                    </a:ext>
                  </a:extLst>
                </a:hlinkClick>
              </a:rPr>
              <a:t>Heading Structure</a:t>
            </a:r>
            <a:endParaRPr>
              <a:latin typeface="Lato"/>
              <a:ea typeface="Lato"/>
              <a:cs typeface="Lato"/>
              <a:sym typeface="Lato"/>
            </a:endParaRPr>
          </a:p>
        </p:txBody>
      </p:sp>
      <p:sp>
        <p:nvSpPr>
          <p:cNvPr id="233" name="Google Shape;233;p36"/>
          <p:cNvSpPr txBox="1"/>
          <p:nvPr/>
        </p:nvSpPr>
        <p:spPr>
          <a:xfrm>
            <a:off x="1992201" y="4749850"/>
            <a:ext cx="67791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r>
              <a:rPr lang="en" u="sng">
                <a:solidFill>
                  <a:srgbClr val="1C3678"/>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Write Useful Headings</a:t>
            </a:r>
            <a:r>
              <a:rPr lang="en">
                <a:latin typeface="Montserrat"/>
                <a:ea typeface="Montserrat"/>
                <a:cs typeface="Montserrat"/>
                <a:sym typeface="Montserrat"/>
              </a:rPr>
              <a:t> </a:t>
            </a: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solidFill>
                  <a:srgbClr val="FFFFFF"/>
                </a:solidFill>
              </a:rPr>
              <a:t>2. Use Tables for Data, Not Layouts</a:t>
            </a:r>
            <a:endParaRPr>
              <a:solidFill>
                <a:srgbClr val="FFFFFF"/>
              </a:solidFill>
            </a:endParaRPr>
          </a:p>
          <a:p>
            <a:pPr marL="0" lvl="0" indent="0" algn="l" rtl="0">
              <a:lnSpc>
                <a:spcPct val="100000"/>
              </a:lnSpc>
              <a:spcBef>
                <a:spcPts val="0"/>
              </a:spcBef>
              <a:spcAft>
                <a:spcPts val="0"/>
              </a:spcAft>
              <a:buSzPts val="3000"/>
              <a:buNone/>
            </a:pPr>
            <a:endParaRPr>
              <a:solidFill>
                <a:srgbClr val="FFFFFF"/>
              </a:solidFill>
            </a:endParaRPr>
          </a:p>
        </p:txBody>
      </p:sp>
      <p:sp>
        <p:nvSpPr>
          <p:cNvPr id="239" name="Google Shape;23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40" name="Google Shape;240;p37"/>
          <p:cNvSpPr txBox="1"/>
          <p:nvPr/>
        </p:nvSpPr>
        <p:spPr>
          <a:xfrm>
            <a:off x="299500" y="1196850"/>
            <a:ext cx="4272600" cy="3231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595959"/>
              </a:buClr>
              <a:buSzPts val="2000"/>
              <a:buFont typeface="Lato"/>
              <a:buChar char="●"/>
            </a:pPr>
            <a:r>
              <a:rPr lang="en" sz="2000">
                <a:solidFill>
                  <a:srgbClr val="595959"/>
                </a:solidFill>
                <a:latin typeface="Lato"/>
                <a:ea typeface="Lato"/>
                <a:cs typeface="Lato"/>
                <a:sym typeface="Lato"/>
              </a:rPr>
              <a:t>Data arranged by columns/rows</a:t>
            </a:r>
            <a:endParaRPr sz="2000">
              <a:solidFill>
                <a:srgbClr val="595959"/>
              </a:solidFill>
              <a:latin typeface="Lato"/>
              <a:ea typeface="Lato"/>
              <a:cs typeface="Lato"/>
              <a:sym typeface="Lato"/>
            </a:endParaRPr>
          </a:p>
          <a:p>
            <a:pPr marL="457200" lvl="0" indent="-355600" algn="l" rtl="0">
              <a:lnSpc>
                <a:spcPct val="115000"/>
              </a:lnSpc>
              <a:spcBef>
                <a:spcPts val="1000"/>
              </a:spcBef>
              <a:spcAft>
                <a:spcPts val="0"/>
              </a:spcAft>
              <a:buClr>
                <a:srgbClr val="595959"/>
              </a:buClr>
              <a:buSzPts val="2000"/>
              <a:buFont typeface="Lato"/>
              <a:buChar char="●"/>
            </a:pPr>
            <a:r>
              <a:rPr lang="en" sz="2000">
                <a:solidFill>
                  <a:srgbClr val="595959"/>
                </a:solidFill>
                <a:latin typeface="Lato"/>
                <a:ea typeface="Lato"/>
                <a:cs typeface="Lato"/>
                <a:sym typeface="Lato"/>
              </a:rPr>
              <a:t>Include descriptive headers</a:t>
            </a:r>
            <a:endParaRPr sz="2000">
              <a:solidFill>
                <a:srgbClr val="595959"/>
              </a:solidFill>
              <a:latin typeface="Lato"/>
              <a:ea typeface="Lato"/>
              <a:cs typeface="Lato"/>
              <a:sym typeface="Lato"/>
            </a:endParaRPr>
          </a:p>
          <a:p>
            <a:pPr marL="457200" lvl="0" indent="-355600" algn="l" rtl="0">
              <a:lnSpc>
                <a:spcPct val="115000"/>
              </a:lnSpc>
              <a:spcBef>
                <a:spcPts val="1000"/>
              </a:spcBef>
              <a:spcAft>
                <a:spcPts val="0"/>
              </a:spcAft>
              <a:buClr>
                <a:srgbClr val="595959"/>
              </a:buClr>
              <a:buSzPts val="2000"/>
              <a:buFont typeface="Lato"/>
              <a:buChar char="●"/>
            </a:pPr>
            <a:r>
              <a:rPr lang="en" sz="2000">
                <a:solidFill>
                  <a:srgbClr val="595959"/>
                </a:solidFill>
                <a:latin typeface="Lato"/>
                <a:ea typeface="Lato"/>
                <a:cs typeface="Lato"/>
                <a:sym typeface="Lato"/>
              </a:rPr>
              <a:t>Include caption text</a:t>
            </a:r>
            <a:endParaRPr sz="2000">
              <a:solidFill>
                <a:srgbClr val="595959"/>
              </a:solidFill>
              <a:latin typeface="Lato"/>
              <a:ea typeface="Lato"/>
              <a:cs typeface="Lato"/>
              <a:sym typeface="Lato"/>
            </a:endParaRPr>
          </a:p>
          <a:p>
            <a:pPr marL="457200" lvl="0" indent="-355600" algn="l" rtl="0">
              <a:lnSpc>
                <a:spcPct val="115000"/>
              </a:lnSpc>
              <a:spcBef>
                <a:spcPts val="1000"/>
              </a:spcBef>
              <a:spcAft>
                <a:spcPts val="0"/>
              </a:spcAft>
              <a:buClr>
                <a:srgbClr val="595959"/>
              </a:buClr>
              <a:buSzPts val="2000"/>
              <a:buFont typeface="Lato"/>
              <a:buChar char="●"/>
            </a:pPr>
            <a:r>
              <a:rPr lang="en" sz="2000">
                <a:solidFill>
                  <a:srgbClr val="595959"/>
                </a:solidFill>
                <a:latin typeface="Lato"/>
                <a:ea typeface="Lato"/>
                <a:cs typeface="Lato"/>
                <a:sym typeface="Lato"/>
              </a:rPr>
              <a:t>Avoid merged/split cells</a:t>
            </a:r>
            <a:endParaRPr sz="2000">
              <a:solidFill>
                <a:srgbClr val="595959"/>
              </a:solidFill>
              <a:latin typeface="Lato"/>
              <a:ea typeface="Lato"/>
              <a:cs typeface="Lato"/>
              <a:sym typeface="Lato"/>
            </a:endParaRPr>
          </a:p>
          <a:p>
            <a:pPr marL="457200" lvl="0" indent="-355600" algn="l" rtl="0">
              <a:lnSpc>
                <a:spcPct val="115000"/>
              </a:lnSpc>
              <a:spcBef>
                <a:spcPts val="1000"/>
              </a:spcBef>
              <a:spcAft>
                <a:spcPts val="1000"/>
              </a:spcAft>
              <a:buClr>
                <a:srgbClr val="595959"/>
              </a:buClr>
              <a:buSzPts val="2000"/>
              <a:buFont typeface="Lato"/>
              <a:buChar char="●"/>
            </a:pPr>
            <a:r>
              <a:rPr lang="en" sz="2000">
                <a:solidFill>
                  <a:srgbClr val="595959"/>
                </a:solidFill>
                <a:latin typeface="Lato"/>
                <a:ea typeface="Lato"/>
                <a:cs typeface="Lato"/>
                <a:sym typeface="Lato"/>
              </a:rPr>
              <a:t>Avoid tables for design layouts</a:t>
            </a:r>
            <a:endParaRPr sz="2000">
              <a:solidFill>
                <a:srgbClr val="595959"/>
              </a:solidFill>
              <a:latin typeface="Lato"/>
              <a:ea typeface="Lato"/>
              <a:cs typeface="Lato"/>
              <a:sym typeface="Lato"/>
            </a:endParaRPr>
          </a:p>
        </p:txBody>
      </p:sp>
      <p:pic>
        <p:nvPicPr>
          <p:cNvPr id="241" name="Google Shape;241;p37" descr="Screen shot of table with disability data from WebAIM screen reader user survey."/>
          <p:cNvPicPr preferRelativeResize="0"/>
          <p:nvPr/>
        </p:nvPicPr>
        <p:blipFill>
          <a:blip r:embed="rId3">
            <a:alphaModFix/>
          </a:blip>
          <a:stretch>
            <a:fillRect/>
          </a:stretch>
        </p:blipFill>
        <p:spPr>
          <a:xfrm>
            <a:off x="5350875" y="1196850"/>
            <a:ext cx="2797875" cy="2797875"/>
          </a:xfrm>
          <a:prstGeom prst="rect">
            <a:avLst/>
          </a:prstGeom>
          <a:noFill/>
          <a:ln>
            <a:noFill/>
          </a:ln>
        </p:spPr>
      </p:pic>
      <p:sp>
        <p:nvSpPr>
          <p:cNvPr id="242" name="Google Shape;242;p37"/>
          <p:cNvSpPr txBox="1"/>
          <p:nvPr/>
        </p:nvSpPr>
        <p:spPr>
          <a:xfrm>
            <a:off x="4991700" y="4749850"/>
            <a:ext cx="37797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r>
              <a:rPr lang="en" u="sng">
                <a:solidFill>
                  <a:srgbClr val="1C3678"/>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Identifying Headings, Lists, and Tables</a:t>
            </a:r>
            <a:endParaRPr>
              <a:latin typeface="Montserrat"/>
              <a:ea typeface="Montserrat"/>
              <a:cs typeface="Montserrat"/>
              <a:sym typeface="Montserrat"/>
            </a:endParaRPr>
          </a:p>
        </p:txBody>
      </p:sp>
      <p:sp>
        <p:nvSpPr>
          <p:cNvPr id="243" name="Google Shape;243;p37"/>
          <p:cNvSpPr txBox="1"/>
          <p:nvPr/>
        </p:nvSpPr>
        <p:spPr>
          <a:xfrm>
            <a:off x="5832875" y="3994725"/>
            <a:ext cx="2315700" cy="22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700"/>
              <a:t>Source: </a:t>
            </a:r>
            <a:r>
              <a:rPr lang="en" sz="700" u="sng">
                <a:solidFill>
                  <a:srgbClr val="1C3678"/>
                </a:solidFill>
                <a:hlinkClick r:id="rId5">
                  <a:extLst>
                    <a:ext uri="{A12FA001-AC4F-418D-AE19-62706E023703}">
                      <ahyp:hlinkClr xmlns:ahyp="http://schemas.microsoft.com/office/drawing/2018/hyperlinkcolor" val="tx"/>
                    </a:ext>
                  </a:extLst>
                </a:hlinkClick>
              </a:rPr>
              <a:t>WebAIM Screen Reader User Survey #9</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3. Intentional Use of Color </a:t>
            </a:r>
            <a:endParaRPr/>
          </a:p>
        </p:txBody>
      </p:sp>
      <p:sp>
        <p:nvSpPr>
          <p:cNvPr id="249" name="Google Shape;24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50" name="Google Shape;250;p38"/>
          <p:cNvSpPr txBox="1"/>
          <p:nvPr/>
        </p:nvSpPr>
        <p:spPr>
          <a:xfrm>
            <a:off x="299500" y="1196850"/>
            <a:ext cx="4472400" cy="32316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Text has strong color contrast</a:t>
            </a:r>
            <a:endParaRPr sz="2000">
              <a:solidFill>
                <a:srgbClr val="434343"/>
              </a:solidFill>
              <a:latin typeface="Lato"/>
              <a:ea typeface="Lato"/>
              <a:cs typeface="Lato"/>
              <a:sym typeface="Lato"/>
            </a:endParaRPr>
          </a:p>
          <a:p>
            <a:pPr marL="457200" lvl="0" indent="-355600" algn="l" rtl="0">
              <a:lnSpc>
                <a:spcPct val="115000"/>
              </a:lnSpc>
              <a:spcBef>
                <a:spcPts val="1000"/>
              </a:spcBef>
              <a:spcAft>
                <a:spcPts val="0"/>
              </a:spcAft>
              <a:buClr>
                <a:srgbClr val="434343"/>
              </a:buClr>
              <a:buSzPts val="2000"/>
              <a:buFont typeface="Lato"/>
              <a:buChar char="●"/>
            </a:pPr>
            <a:r>
              <a:rPr lang="en" sz="2000" b="1">
                <a:solidFill>
                  <a:srgbClr val="434343"/>
                </a:solidFill>
                <a:latin typeface="Lato"/>
                <a:ea typeface="Lato"/>
                <a:cs typeface="Lato"/>
                <a:sym typeface="Lato"/>
              </a:rPr>
              <a:t>Dark on light</a:t>
            </a:r>
            <a:r>
              <a:rPr lang="en" sz="2000">
                <a:solidFill>
                  <a:srgbClr val="434343"/>
                </a:solidFill>
                <a:latin typeface="Lato"/>
                <a:ea typeface="Lato"/>
                <a:cs typeface="Lato"/>
                <a:sym typeface="Lato"/>
              </a:rPr>
              <a:t> or</a:t>
            </a:r>
            <a:r>
              <a:rPr lang="en" sz="2000" b="1">
                <a:solidFill>
                  <a:srgbClr val="434343"/>
                </a:solidFill>
                <a:latin typeface="Lato"/>
                <a:ea typeface="Lato"/>
                <a:cs typeface="Lato"/>
                <a:sym typeface="Lato"/>
              </a:rPr>
              <a:t> </a:t>
            </a:r>
            <a:r>
              <a:rPr lang="en" sz="2000" b="1">
                <a:solidFill>
                  <a:srgbClr val="FFFFFF"/>
                </a:solidFill>
                <a:highlight>
                  <a:srgbClr val="434343"/>
                </a:highlight>
                <a:latin typeface="Lato"/>
                <a:ea typeface="Lato"/>
                <a:cs typeface="Lato"/>
                <a:sym typeface="Lato"/>
              </a:rPr>
              <a:t>Light on Dark</a:t>
            </a:r>
            <a:endParaRPr sz="2000" b="1">
              <a:solidFill>
                <a:srgbClr val="FFFFFF"/>
              </a:solidFill>
              <a:highlight>
                <a:srgbClr val="434343"/>
              </a:highlight>
              <a:latin typeface="Lato"/>
              <a:ea typeface="Lato"/>
              <a:cs typeface="Lato"/>
              <a:sym typeface="Lato"/>
            </a:endParaRPr>
          </a:p>
          <a:p>
            <a:pPr marL="914400" lvl="1" indent="-355600" algn="l" rtl="0">
              <a:lnSpc>
                <a:spcPct val="115000"/>
              </a:lnSpc>
              <a:spcBef>
                <a:spcPts val="1000"/>
              </a:spcBef>
              <a:spcAft>
                <a:spcPts val="0"/>
              </a:spcAft>
              <a:buClr>
                <a:srgbClr val="434343"/>
              </a:buClr>
              <a:buSzPts val="2000"/>
              <a:buFont typeface="Lato"/>
              <a:buChar char="○"/>
            </a:pPr>
            <a:r>
              <a:rPr lang="en" sz="2000">
                <a:solidFill>
                  <a:srgbClr val="434343"/>
                </a:solidFill>
                <a:latin typeface="Lato"/>
                <a:ea typeface="Lato"/>
                <a:cs typeface="Lato"/>
                <a:sym typeface="Lato"/>
              </a:rPr>
              <a:t>4.5:1 minimum contrast ratio</a:t>
            </a:r>
            <a:endParaRPr sz="2000">
              <a:solidFill>
                <a:srgbClr val="434343"/>
              </a:solidFill>
              <a:latin typeface="Lato"/>
              <a:ea typeface="Lato"/>
              <a:cs typeface="Lato"/>
              <a:sym typeface="Lato"/>
            </a:endParaRPr>
          </a:p>
          <a:p>
            <a:pPr marL="457200" lvl="0" indent="-355600" algn="l" rtl="0">
              <a:lnSpc>
                <a:spcPct val="115000"/>
              </a:lnSpc>
              <a:spcBef>
                <a:spcPts val="1000"/>
              </a:spcBef>
              <a:spcAft>
                <a:spcPts val="0"/>
              </a:spcAft>
              <a:buClr>
                <a:srgbClr val="434343"/>
              </a:buClr>
              <a:buSzPts val="2000"/>
              <a:buFont typeface="Lato"/>
              <a:buChar char="●"/>
            </a:pPr>
            <a:r>
              <a:rPr lang="en" sz="2000">
                <a:solidFill>
                  <a:srgbClr val="434343"/>
                </a:solidFill>
                <a:latin typeface="Lato"/>
                <a:ea typeface="Lato"/>
                <a:cs typeface="Lato"/>
                <a:sym typeface="Lato"/>
              </a:rPr>
              <a:t>Combine other formatting/design features.</a:t>
            </a:r>
            <a:endParaRPr sz="2000">
              <a:solidFill>
                <a:srgbClr val="434343"/>
              </a:solidFill>
              <a:latin typeface="Lato"/>
              <a:ea typeface="Lato"/>
              <a:cs typeface="Lato"/>
              <a:sym typeface="Lato"/>
            </a:endParaRPr>
          </a:p>
          <a:p>
            <a:pPr marL="914400" lvl="1" indent="-355600" algn="l" rtl="0">
              <a:lnSpc>
                <a:spcPct val="115000"/>
              </a:lnSpc>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ALLCAPS or </a:t>
            </a:r>
            <a:r>
              <a:rPr lang="en" sz="2000" b="1">
                <a:solidFill>
                  <a:srgbClr val="434343"/>
                </a:solidFill>
                <a:latin typeface="Lato"/>
                <a:ea typeface="Lato"/>
                <a:cs typeface="Lato"/>
                <a:sym typeface="Lato"/>
              </a:rPr>
              <a:t>Bold</a:t>
            </a:r>
            <a:endParaRPr sz="2000" b="1">
              <a:solidFill>
                <a:srgbClr val="434343"/>
              </a:solidFill>
              <a:latin typeface="Lato"/>
              <a:ea typeface="Lato"/>
              <a:cs typeface="Lato"/>
              <a:sym typeface="Lato"/>
            </a:endParaRPr>
          </a:p>
          <a:p>
            <a:pPr marL="914400" lvl="1" indent="-355600" algn="l" rtl="0">
              <a:lnSpc>
                <a:spcPct val="115000"/>
              </a:lnSpc>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Distinct shapes/patterns</a:t>
            </a:r>
            <a:endParaRPr sz="2000">
              <a:solidFill>
                <a:srgbClr val="434343"/>
              </a:solidFill>
              <a:latin typeface="Lato"/>
              <a:ea typeface="Lato"/>
              <a:cs typeface="Lato"/>
              <a:sym typeface="Lato"/>
            </a:endParaRPr>
          </a:p>
        </p:txBody>
      </p:sp>
      <p:sp>
        <p:nvSpPr>
          <p:cNvPr id="251" name="Google Shape;251;p38"/>
          <p:cNvSpPr txBox="1"/>
          <p:nvPr/>
        </p:nvSpPr>
        <p:spPr>
          <a:xfrm>
            <a:off x="4912650" y="3551250"/>
            <a:ext cx="3236100" cy="877200"/>
          </a:xfrm>
          <a:prstGeom prst="rect">
            <a:avLst/>
          </a:prstGeom>
          <a:solidFill>
            <a:srgbClr val="D9D9D9"/>
          </a:solid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434343"/>
              </a:buClr>
              <a:buSzPts val="1800"/>
              <a:buFont typeface="Lato"/>
              <a:buChar char="●"/>
            </a:pPr>
            <a:r>
              <a:rPr lang="en" sz="1800" b="1" u="sng">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rPr>
              <a:t>Avoid Reliance on Color</a:t>
            </a:r>
            <a:endParaRPr sz="1800" b="1">
              <a:solidFill>
                <a:srgbClr val="434343"/>
              </a:solidFill>
              <a:latin typeface="Lato"/>
              <a:ea typeface="Lato"/>
              <a:cs typeface="Lato"/>
              <a:sym typeface="Lato"/>
            </a:endParaRPr>
          </a:p>
          <a:p>
            <a:pPr marL="457200" lvl="0" indent="-342900" algn="l" rtl="0">
              <a:lnSpc>
                <a:spcPct val="150000"/>
              </a:lnSpc>
              <a:spcBef>
                <a:spcPts val="0"/>
              </a:spcBef>
              <a:spcAft>
                <a:spcPts val="0"/>
              </a:spcAft>
              <a:buClr>
                <a:srgbClr val="434343"/>
              </a:buClr>
              <a:buSzPts val="1800"/>
              <a:buFont typeface="Lato"/>
              <a:buChar char="●"/>
            </a:pPr>
            <a:r>
              <a:rPr lang="en" sz="1800" b="1" u="sng">
                <a:solidFill>
                  <a:srgbClr val="1C3678"/>
                </a:solidFill>
                <a:latin typeface="Lato"/>
                <a:ea typeface="Lato"/>
                <a:cs typeface="Lato"/>
                <a:sym typeface="Lato"/>
                <a:hlinkClick r:id="rId4">
                  <a:extLst>
                    <a:ext uri="{A12FA001-AC4F-418D-AE19-62706E023703}">
                      <ahyp:hlinkClr xmlns:ahyp="http://schemas.microsoft.com/office/drawing/2018/hyperlinkcolor" val="tx"/>
                    </a:ext>
                  </a:extLst>
                </a:hlinkClick>
              </a:rPr>
              <a:t>Checking Color Contrast</a:t>
            </a:r>
            <a:endParaRPr sz="1800">
              <a:latin typeface="Lato"/>
              <a:ea typeface="Lato"/>
              <a:cs typeface="Lato"/>
              <a:sym typeface="Lato"/>
            </a:endParaRPr>
          </a:p>
        </p:txBody>
      </p:sp>
      <p:grpSp>
        <p:nvGrpSpPr>
          <p:cNvPr id="252" name="Google Shape;252;p38"/>
          <p:cNvGrpSpPr/>
          <p:nvPr/>
        </p:nvGrpSpPr>
        <p:grpSpPr>
          <a:xfrm>
            <a:off x="4948338" y="1196859"/>
            <a:ext cx="3200409" cy="1653539"/>
            <a:chOff x="4948338" y="1744984"/>
            <a:chExt cx="3200409" cy="1653539"/>
          </a:xfrm>
        </p:grpSpPr>
        <p:pic>
          <p:nvPicPr>
            <p:cNvPr id="253" name="Google Shape;253;p38" descr="Green and red boxes of identical size next to green check mark and red X."/>
            <p:cNvPicPr preferRelativeResize="0"/>
            <p:nvPr/>
          </p:nvPicPr>
          <p:blipFill>
            <a:blip r:embed="rId5">
              <a:alphaModFix/>
            </a:blip>
            <a:stretch>
              <a:fillRect/>
            </a:stretch>
          </p:blipFill>
          <p:spPr>
            <a:xfrm>
              <a:off x="4948347" y="1744984"/>
              <a:ext cx="3200400" cy="832104"/>
            </a:xfrm>
            <a:prstGeom prst="rect">
              <a:avLst/>
            </a:prstGeom>
            <a:noFill/>
            <a:ln>
              <a:noFill/>
            </a:ln>
          </p:spPr>
        </p:pic>
        <p:pic>
          <p:nvPicPr>
            <p:cNvPr id="254" name="Google Shape;254;p38" descr="Grayscale boxes appear identical, while grayscale check mark and X remain distinct."/>
            <p:cNvPicPr preferRelativeResize="0"/>
            <p:nvPr/>
          </p:nvPicPr>
          <p:blipFill>
            <a:blip r:embed="rId6">
              <a:alphaModFix/>
            </a:blip>
            <a:stretch>
              <a:fillRect/>
            </a:stretch>
          </p:blipFill>
          <p:spPr>
            <a:xfrm>
              <a:off x="4948338" y="2577088"/>
              <a:ext cx="3200400" cy="821436"/>
            </a:xfrm>
            <a:prstGeom prst="rect">
              <a:avLst/>
            </a:prstGeom>
            <a:noFill/>
            <a:ln>
              <a:noFill/>
            </a:ln>
          </p:spPr>
        </p:pic>
      </p:grpSp>
      <p:sp>
        <p:nvSpPr>
          <p:cNvPr id="255" name="Google Shape;255;p38"/>
          <p:cNvSpPr txBox="1"/>
          <p:nvPr/>
        </p:nvSpPr>
        <p:spPr>
          <a:xfrm>
            <a:off x="1992201" y="4749850"/>
            <a:ext cx="6779100" cy="307800"/>
          </a:xfrm>
          <a:prstGeom prst="rect">
            <a:avLst/>
          </a:prstGeom>
          <a:noFill/>
          <a:ln>
            <a:noFill/>
          </a:ln>
        </p:spPr>
        <p:txBody>
          <a:bodyPr spcFirstLastPara="1" wrap="square" lIns="91425" tIns="45700" rIns="91425" bIns="45700" anchor="t" anchorCtr="0">
            <a:noAutofit/>
          </a:bodyPr>
          <a:lstStyle/>
          <a:p>
            <a:pPr marL="0" lvl="0" indent="0" algn="r" rtl="0">
              <a:lnSpc>
                <a:spcPct val="150000"/>
              </a:lnSpc>
              <a:spcBef>
                <a:spcPts val="0"/>
              </a:spcBef>
              <a:spcAft>
                <a:spcPts val="1200"/>
              </a:spcAft>
              <a:buNone/>
            </a:pPr>
            <a:r>
              <a:rPr lang="en" u="sng">
                <a:solidFill>
                  <a:srgbClr val="1C3678"/>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Using Color to Convey Information</a:t>
            </a:r>
            <a:r>
              <a:rPr lang="en"/>
              <a:t> / </a:t>
            </a:r>
            <a:r>
              <a:rPr lang="en" u="sng">
                <a:solidFill>
                  <a:srgbClr val="1C3678"/>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Use Sufficient Color Contrast</a:t>
            </a:r>
            <a:endParaRPr sz="8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4. Plain language and clear structure </a:t>
            </a:r>
            <a:endParaRPr/>
          </a:p>
        </p:txBody>
      </p:sp>
      <p:sp>
        <p:nvSpPr>
          <p:cNvPr id="261" name="Google Shape;261;p39"/>
          <p:cNvSpPr txBox="1">
            <a:spLocks noGrp="1"/>
          </p:cNvSpPr>
          <p:nvPr>
            <p:ph type="body" idx="1"/>
          </p:nvPr>
        </p:nvSpPr>
        <p:spPr>
          <a:xfrm>
            <a:off x="311700" y="966300"/>
            <a:ext cx="6829800" cy="39138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434343"/>
              </a:buClr>
              <a:buSzPts val="2000"/>
              <a:buChar char="●"/>
            </a:pPr>
            <a:r>
              <a:rPr lang="en" sz="2000">
                <a:solidFill>
                  <a:srgbClr val="434343"/>
                </a:solidFill>
              </a:rPr>
              <a:t>Use plain language</a:t>
            </a:r>
            <a:endParaRPr sz="2000">
              <a:solidFill>
                <a:srgbClr val="434343"/>
              </a:solidFill>
            </a:endParaRPr>
          </a:p>
          <a:p>
            <a:pPr marL="914400" lvl="0" indent="0" algn="l" rtl="0">
              <a:lnSpc>
                <a:spcPct val="150000"/>
              </a:lnSpc>
              <a:spcBef>
                <a:spcPts val="0"/>
              </a:spcBef>
              <a:spcAft>
                <a:spcPts val="0"/>
              </a:spcAft>
              <a:buNone/>
            </a:pPr>
            <a:r>
              <a:rPr lang="en" sz="2000" b="1">
                <a:solidFill>
                  <a:srgbClr val="434343"/>
                </a:solidFill>
              </a:rPr>
              <a:t>“prior to” → “before”</a:t>
            </a:r>
            <a:endParaRPr sz="2000" b="1">
              <a:solidFill>
                <a:srgbClr val="434343"/>
              </a:solidFill>
            </a:endParaRPr>
          </a:p>
          <a:p>
            <a:pPr marL="914400" lvl="0" indent="0" algn="l" rtl="0">
              <a:lnSpc>
                <a:spcPct val="150000"/>
              </a:lnSpc>
              <a:spcBef>
                <a:spcPts val="0"/>
              </a:spcBef>
              <a:spcAft>
                <a:spcPts val="0"/>
              </a:spcAft>
              <a:buNone/>
            </a:pPr>
            <a:r>
              <a:rPr lang="en" sz="2000" b="1">
                <a:solidFill>
                  <a:srgbClr val="434343"/>
                </a:solidFill>
              </a:rPr>
              <a:t>“sufficient” → “enough”</a:t>
            </a:r>
            <a:endParaRPr sz="2000" b="1">
              <a:solidFill>
                <a:srgbClr val="434343"/>
              </a:solidFill>
            </a:endParaRPr>
          </a:p>
          <a:p>
            <a:pPr marL="457200" lvl="0" indent="-355600" algn="l" rtl="0">
              <a:lnSpc>
                <a:spcPct val="150000"/>
              </a:lnSpc>
              <a:spcBef>
                <a:spcPts val="0"/>
              </a:spcBef>
              <a:spcAft>
                <a:spcPts val="0"/>
              </a:spcAft>
              <a:buClr>
                <a:srgbClr val="434343"/>
              </a:buClr>
              <a:buSzPts val="2000"/>
              <a:buChar char="●"/>
            </a:pPr>
            <a:r>
              <a:rPr lang="en" sz="2000">
                <a:solidFill>
                  <a:srgbClr val="434343"/>
                </a:solidFill>
              </a:rPr>
              <a:t>Define acronyms on first use</a:t>
            </a:r>
            <a:endParaRPr sz="2000">
              <a:solidFill>
                <a:srgbClr val="434343"/>
              </a:solidFill>
            </a:endParaRPr>
          </a:p>
          <a:p>
            <a:pPr marL="457200" lvl="0" indent="-355600" algn="l" rtl="0">
              <a:lnSpc>
                <a:spcPct val="150000"/>
              </a:lnSpc>
              <a:spcBef>
                <a:spcPts val="0"/>
              </a:spcBef>
              <a:spcAft>
                <a:spcPts val="0"/>
              </a:spcAft>
              <a:buClr>
                <a:srgbClr val="434343"/>
              </a:buClr>
              <a:buSzPts val="2000"/>
              <a:buChar char="●"/>
            </a:pPr>
            <a:r>
              <a:rPr lang="en" sz="2000">
                <a:solidFill>
                  <a:srgbClr val="434343"/>
                </a:solidFill>
              </a:rPr>
              <a:t>Avoid jargon and figures of speech</a:t>
            </a:r>
            <a:endParaRPr sz="2000">
              <a:solidFill>
                <a:srgbClr val="434343"/>
              </a:solidFill>
            </a:endParaRPr>
          </a:p>
          <a:p>
            <a:pPr marL="457200" lvl="0" indent="-355600" algn="l" rtl="0">
              <a:lnSpc>
                <a:spcPct val="150000"/>
              </a:lnSpc>
              <a:spcBef>
                <a:spcPts val="0"/>
              </a:spcBef>
              <a:spcAft>
                <a:spcPts val="0"/>
              </a:spcAft>
              <a:buClr>
                <a:srgbClr val="434343"/>
              </a:buClr>
              <a:buSzPts val="2000"/>
              <a:buChar char="●"/>
            </a:pPr>
            <a:r>
              <a:rPr lang="en" sz="2000">
                <a:solidFill>
                  <a:srgbClr val="434343"/>
                </a:solidFill>
              </a:rPr>
              <a:t>Use bulleted lists, when possible </a:t>
            </a:r>
            <a:endParaRPr sz="2000">
              <a:solidFill>
                <a:srgbClr val="434343"/>
              </a:solidFill>
            </a:endParaRPr>
          </a:p>
          <a:p>
            <a:pPr marL="457200" lvl="0" indent="-355600" algn="l" rtl="0">
              <a:lnSpc>
                <a:spcPct val="150000"/>
              </a:lnSpc>
              <a:spcBef>
                <a:spcPts val="0"/>
              </a:spcBef>
              <a:spcAft>
                <a:spcPts val="0"/>
              </a:spcAft>
              <a:buClr>
                <a:srgbClr val="434343"/>
              </a:buClr>
              <a:buSzPts val="2000"/>
              <a:buChar char="●"/>
            </a:pPr>
            <a:r>
              <a:rPr lang="en" sz="2000">
                <a:solidFill>
                  <a:srgbClr val="434343"/>
                </a:solidFill>
              </a:rPr>
              <a:t>Keep sentences short</a:t>
            </a:r>
            <a:endParaRPr sz="2000">
              <a:solidFill>
                <a:srgbClr val="434343"/>
              </a:solidFill>
            </a:endParaRPr>
          </a:p>
          <a:p>
            <a:pPr marL="457200" lvl="0" indent="-355600" algn="l" rtl="0">
              <a:lnSpc>
                <a:spcPct val="150000"/>
              </a:lnSpc>
              <a:spcBef>
                <a:spcPts val="0"/>
              </a:spcBef>
              <a:spcAft>
                <a:spcPts val="0"/>
              </a:spcAft>
              <a:buClr>
                <a:srgbClr val="434343"/>
              </a:buClr>
              <a:buSzPts val="2000"/>
              <a:buChar char="●"/>
            </a:pPr>
            <a:r>
              <a:rPr lang="en" sz="2000">
                <a:solidFill>
                  <a:srgbClr val="434343"/>
                </a:solidFill>
              </a:rPr>
              <a:t>Break page up into paragraphs</a:t>
            </a:r>
            <a:endParaRPr sz="2000">
              <a:solidFill>
                <a:srgbClr val="434343"/>
              </a:solidFill>
            </a:endParaRPr>
          </a:p>
        </p:txBody>
      </p:sp>
      <p:sp>
        <p:nvSpPr>
          <p:cNvPr id="262" name="Google Shape;262;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63" name="Google Shape;263;p39"/>
          <p:cNvSpPr txBox="1"/>
          <p:nvPr/>
        </p:nvSpPr>
        <p:spPr>
          <a:xfrm>
            <a:off x="6142500" y="4749850"/>
            <a:ext cx="26289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1200"/>
              </a:spcAft>
              <a:buNone/>
            </a:pPr>
            <a:r>
              <a:rPr lang="en" u="sng">
                <a:solidFill>
                  <a:srgbClr val="1C3678"/>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Readability Analyzer</a:t>
            </a:r>
            <a:endParaRPr sz="8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5. Descriptive link text</a:t>
            </a:r>
            <a:endParaRPr/>
          </a:p>
        </p:txBody>
      </p:sp>
      <p:sp>
        <p:nvSpPr>
          <p:cNvPr id="269" name="Google Shape;26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70" name="Google Shape;270;p40"/>
          <p:cNvSpPr txBox="1"/>
          <p:nvPr/>
        </p:nvSpPr>
        <p:spPr>
          <a:xfrm>
            <a:off x="299500" y="1196850"/>
            <a:ext cx="4045800" cy="3231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Describe where links go</a:t>
            </a:r>
            <a:endParaRPr sz="2000">
              <a:solidFill>
                <a:srgbClr val="434343"/>
              </a:solidFill>
              <a:latin typeface="Lato"/>
              <a:ea typeface="Lato"/>
              <a:cs typeface="Lato"/>
              <a:sym typeface="Lato"/>
            </a:endParaRPr>
          </a:p>
          <a:p>
            <a:pPr marL="457200" lvl="0" indent="-355600" algn="l" rtl="0">
              <a:lnSpc>
                <a:spcPct val="115000"/>
              </a:lnSpc>
              <a:spcBef>
                <a:spcPts val="1000"/>
              </a:spcBef>
              <a:spcAft>
                <a:spcPts val="0"/>
              </a:spcAft>
              <a:buClr>
                <a:srgbClr val="434343"/>
              </a:buClr>
              <a:buSzPts val="2000"/>
              <a:buFont typeface="Lato"/>
              <a:buChar char="●"/>
            </a:pPr>
            <a:r>
              <a:rPr lang="en" sz="2000">
                <a:solidFill>
                  <a:srgbClr val="434343"/>
                </a:solidFill>
                <a:latin typeface="Lato"/>
                <a:ea typeface="Lato"/>
                <a:cs typeface="Lato"/>
                <a:sym typeface="Lato"/>
              </a:rPr>
              <a:t>Understand link out of context</a:t>
            </a:r>
            <a:endParaRPr sz="2000">
              <a:solidFill>
                <a:srgbClr val="434343"/>
              </a:solidFill>
              <a:latin typeface="Lato"/>
              <a:ea typeface="Lato"/>
              <a:cs typeface="Lato"/>
              <a:sym typeface="Lato"/>
            </a:endParaRPr>
          </a:p>
          <a:p>
            <a:pPr marL="457200" lvl="0" indent="-355600" algn="l" rtl="0">
              <a:lnSpc>
                <a:spcPct val="115000"/>
              </a:lnSpc>
              <a:spcBef>
                <a:spcPts val="1000"/>
              </a:spcBef>
              <a:spcAft>
                <a:spcPts val="0"/>
              </a:spcAft>
              <a:buClr>
                <a:srgbClr val="434343"/>
              </a:buClr>
              <a:buSzPts val="2000"/>
              <a:buFont typeface="Lato"/>
              <a:buChar char="●"/>
            </a:pPr>
            <a:r>
              <a:rPr lang="en" sz="2000" b="1">
                <a:solidFill>
                  <a:srgbClr val="434343"/>
                </a:solidFill>
                <a:latin typeface="Lato"/>
                <a:ea typeface="Lato"/>
                <a:cs typeface="Lato"/>
                <a:sym typeface="Lato"/>
              </a:rPr>
              <a:t>Avoid </a:t>
            </a:r>
            <a:r>
              <a:rPr lang="en" sz="2000">
                <a:solidFill>
                  <a:srgbClr val="434343"/>
                </a:solidFill>
                <a:latin typeface="Lato"/>
                <a:ea typeface="Lato"/>
                <a:cs typeface="Lato"/>
                <a:sym typeface="Lato"/>
              </a:rPr>
              <a:t>generic phrases like:</a:t>
            </a:r>
            <a:endParaRPr sz="2000">
              <a:solidFill>
                <a:srgbClr val="434343"/>
              </a:solidFill>
              <a:latin typeface="Lato"/>
              <a:ea typeface="Lato"/>
              <a:cs typeface="Lato"/>
              <a:sym typeface="Lato"/>
            </a:endParaRPr>
          </a:p>
          <a:p>
            <a:pPr marL="914400" lvl="1" indent="-355600" algn="l" rtl="0">
              <a:lnSpc>
                <a:spcPct val="115000"/>
              </a:lnSpc>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Click here</a:t>
            </a:r>
            <a:endParaRPr sz="2000">
              <a:solidFill>
                <a:srgbClr val="434343"/>
              </a:solidFill>
              <a:latin typeface="Lato"/>
              <a:ea typeface="Lato"/>
              <a:cs typeface="Lato"/>
              <a:sym typeface="Lato"/>
            </a:endParaRPr>
          </a:p>
          <a:p>
            <a:pPr marL="914400" lvl="1" indent="-355600" algn="l" rtl="0">
              <a:lnSpc>
                <a:spcPct val="115000"/>
              </a:lnSpc>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Read more</a:t>
            </a:r>
            <a:endParaRPr sz="1100">
              <a:solidFill>
                <a:srgbClr val="595959"/>
              </a:solidFill>
              <a:latin typeface="Lato"/>
              <a:ea typeface="Lato"/>
              <a:cs typeface="Lato"/>
              <a:sym typeface="Lato"/>
            </a:endParaRPr>
          </a:p>
        </p:txBody>
      </p:sp>
      <p:sp>
        <p:nvSpPr>
          <p:cNvPr id="271" name="Google Shape;271;p40"/>
          <p:cNvSpPr txBox="1"/>
          <p:nvPr/>
        </p:nvSpPr>
        <p:spPr>
          <a:xfrm>
            <a:off x="4499250" y="1196850"/>
            <a:ext cx="3698700" cy="3231600"/>
          </a:xfrm>
          <a:prstGeom prst="rect">
            <a:avLst/>
          </a:prstGeom>
          <a:noFill/>
          <a:ln w="9525" cap="flat" cmpd="sng">
            <a:solidFill>
              <a:srgbClr val="1A1A1A"/>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a:solidFill>
                  <a:srgbClr val="434343"/>
                </a:solidFill>
                <a:latin typeface="Lato"/>
                <a:ea typeface="Lato"/>
                <a:cs typeface="Lato"/>
                <a:sym typeface="Lato"/>
              </a:rPr>
              <a:t>Three Examples</a:t>
            </a:r>
            <a:endParaRPr sz="2000" b="1">
              <a:solidFill>
                <a:srgbClr val="434343"/>
              </a:solidFill>
              <a:latin typeface="Lato"/>
              <a:ea typeface="Lato"/>
              <a:cs typeface="Lato"/>
              <a:sym typeface="Lato"/>
            </a:endParaRPr>
          </a:p>
          <a:p>
            <a:pPr marL="0" lvl="0" indent="0" algn="l" rtl="0">
              <a:lnSpc>
                <a:spcPct val="115000"/>
              </a:lnSpc>
              <a:spcBef>
                <a:spcPts val="0"/>
              </a:spcBef>
              <a:spcAft>
                <a:spcPts val="0"/>
              </a:spcAft>
              <a:buNone/>
            </a:pPr>
            <a:r>
              <a:rPr lang="en" sz="1600" b="1">
                <a:solidFill>
                  <a:srgbClr val="CC0000"/>
                </a:solidFill>
                <a:latin typeface="Lato"/>
                <a:ea typeface="Lato"/>
                <a:cs typeface="Lato"/>
                <a:sym typeface="Lato"/>
              </a:rPr>
              <a:t>WORST</a:t>
            </a:r>
            <a:r>
              <a:rPr lang="en" sz="1600">
                <a:latin typeface="Lato"/>
                <a:ea typeface="Lato"/>
                <a:cs typeface="Lato"/>
                <a:sym typeface="Lato"/>
              </a:rPr>
              <a:t>:</a:t>
            </a:r>
            <a:endParaRPr sz="1600">
              <a:latin typeface="Lato"/>
              <a:ea typeface="Lato"/>
              <a:cs typeface="Lato"/>
              <a:sym typeface="Lato"/>
            </a:endParaRPr>
          </a:p>
          <a:p>
            <a:pPr marL="0" lvl="0" indent="0" algn="l" rtl="0">
              <a:lnSpc>
                <a:spcPct val="115000"/>
              </a:lnSpc>
              <a:spcBef>
                <a:spcPts val="0"/>
              </a:spcBef>
              <a:spcAft>
                <a:spcPts val="0"/>
              </a:spcAft>
              <a:buNone/>
            </a:pPr>
            <a:r>
              <a:rPr lang="en" sz="1300">
                <a:latin typeface="Lato"/>
                <a:ea typeface="Lato"/>
                <a:cs typeface="Lato"/>
                <a:sym typeface="Lato"/>
              </a:rPr>
              <a:t>Check color contrast here: </a:t>
            </a:r>
            <a:r>
              <a:rPr lang="en" sz="1300" b="1" u="sng">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rPr>
              <a:t>https://webaim.org/resources/contrastchecker/</a:t>
            </a:r>
            <a:endParaRPr sz="1300" b="1">
              <a:solidFill>
                <a:srgbClr val="595959"/>
              </a:solidFill>
              <a:latin typeface="Lato"/>
              <a:ea typeface="Lato"/>
              <a:cs typeface="Lato"/>
              <a:sym typeface="Lato"/>
            </a:endParaRPr>
          </a:p>
          <a:p>
            <a:pPr marL="0" lvl="0" indent="0" algn="l" rtl="0">
              <a:lnSpc>
                <a:spcPct val="115000"/>
              </a:lnSpc>
              <a:spcBef>
                <a:spcPts val="2000"/>
              </a:spcBef>
              <a:spcAft>
                <a:spcPts val="0"/>
              </a:spcAft>
              <a:buNone/>
            </a:pPr>
            <a:r>
              <a:rPr lang="en" sz="1600" b="1">
                <a:solidFill>
                  <a:srgbClr val="B45F06"/>
                </a:solidFill>
                <a:latin typeface="Lato"/>
                <a:ea typeface="Lato"/>
                <a:cs typeface="Lato"/>
                <a:sym typeface="Lato"/>
              </a:rPr>
              <a:t>STILL NOT GREAT</a:t>
            </a:r>
            <a:r>
              <a:rPr lang="en" sz="1600">
                <a:latin typeface="Lato"/>
                <a:ea typeface="Lato"/>
                <a:cs typeface="Lato"/>
                <a:sym typeface="Lato"/>
              </a:rPr>
              <a:t>:</a:t>
            </a:r>
            <a:endParaRPr sz="1600">
              <a:latin typeface="Lato"/>
              <a:ea typeface="Lato"/>
              <a:cs typeface="Lato"/>
              <a:sym typeface="Lato"/>
            </a:endParaRPr>
          </a:p>
          <a:p>
            <a:pPr marL="0" lvl="0" indent="0" algn="l" rtl="0">
              <a:lnSpc>
                <a:spcPct val="115000"/>
              </a:lnSpc>
              <a:spcBef>
                <a:spcPts val="0"/>
              </a:spcBef>
              <a:spcAft>
                <a:spcPts val="0"/>
              </a:spcAft>
              <a:buNone/>
            </a:pPr>
            <a:r>
              <a:rPr lang="en" sz="1300">
                <a:latin typeface="Lato"/>
                <a:ea typeface="Lato"/>
                <a:cs typeface="Lato"/>
                <a:sym typeface="Lato"/>
              </a:rPr>
              <a:t>Go</a:t>
            </a:r>
            <a:r>
              <a:rPr lang="en" sz="1300">
                <a:solidFill>
                  <a:srgbClr val="595959"/>
                </a:solidFill>
                <a:latin typeface="Lato"/>
                <a:ea typeface="Lato"/>
                <a:cs typeface="Lato"/>
                <a:sym typeface="Lato"/>
              </a:rPr>
              <a:t> </a:t>
            </a:r>
            <a:r>
              <a:rPr lang="en" sz="1300" b="1" u="sng">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rPr>
              <a:t>here</a:t>
            </a:r>
            <a:r>
              <a:rPr lang="en" sz="1300" b="1">
                <a:solidFill>
                  <a:srgbClr val="595959"/>
                </a:solidFill>
                <a:latin typeface="Lato"/>
                <a:ea typeface="Lato"/>
                <a:cs typeface="Lato"/>
                <a:sym typeface="Lato"/>
              </a:rPr>
              <a:t> </a:t>
            </a:r>
            <a:r>
              <a:rPr lang="en" sz="1300">
                <a:latin typeface="Lato"/>
                <a:ea typeface="Lato"/>
                <a:cs typeface="Lato"/>
                <a:sym typeface="Lato"/>
              </a:rPr>
              <a:t>to check color contrast.</a:t>
            </a:r>
            <a:endParaRPr sz="1300">
              <a:latin typeface="Lato"/>
              <a:ea typeface="Lato"/>
              <a:cs typeface="Lato"/>
              <a:sym typeface="Lato"/>
            </a:endParaRPr>
          </a:p>
          <a:p>
            <a:pPr marL="0" lvl="0" indent="0" algn="l" rtl="0">
              <a:lnSpc>
                <a:spcPct val="115000"/>
              </a:lnSpc>
              <a:spcBef>
                <a:spcPts val="2000"/>
              </a:spcBef>
              <a:spcAft>
                <a:spcPts val="0"/>
              </a:spcAft>
              <a:buNone/>
            </a:pPr>
            <a:r>
              <a:rPr lang="en" sz="1600" b="1">
                <a:solidFill>
                  <a:srgbClr val="38761D"/>
                </a:solidFill>
                <a:latin typeface="Lato"/>
                <a:ea typeface="Lato"/>
                <a:cs typeface="Lato"/>
                <a:sym typeface="Lato"/>
              </a:rPr>
              <a:t>BETTER</a:t>
            </a:r>
            <a:r>
              <a:rPr lang="en" sz="1600">
                <a:solidFill>
                  <a:srgbClr val="1A1A1A"/>
                </a:solidFill>
                <a:latin typeface="Lato"/>
                <a:ea typeface="Lato"/>
                <a:cs typeface="Lato"/>
                <a:sym typeface="Lato"/>
              </a:rPr>
              <a:t>:</a:t>
            </a:r>
            <a:endParaRPr sz="1600">
              <a:solidFill>
                <a:srgbClr val="1A1A1A"/>
              </a:solidFill>
              <a:latin typeface="Lato"/>
              <a:ea typeface="Lato"/>
              <a:cs typeface="Lato"/>
              <a:sym typeface="Lato"/>
            </a:endParaRPr>
          </a:p>
          <a:p>
            <a:pPr marL="0" lvl="0" indent="0" algn="l" rtl="0">
              <a:lnSpc>
                <a:spcPct val="115000"/>
              </a:lnSpc>
              <a:spcBef>
                <a:spcPts val="0"/>
              </a:spcBef>
              <a:spcAft>
                <a:spcPts val="1200"/>
              </a:spcAft>
              <a:buNone/>
            </a:pPr>
            <a:r>
              <a:rPr lang="en" sz="1300">
                <a:solidFill>
                  <a:srgbClr val="1A1A1A"/>
                </a:solidFill>
                <a:latin typeface="Lato"/>
                <a:ea typeface="Lato"/>
                <a:cs typeface="Lato"/>
                <a:sym typeface="Lato"/>
              </a:rPr>
              <a:t>Check color contrast with the</a:t>
            </a:r>
            <a:r>
              <a:rPr lang="en" sz="1300">
                <a:solidFill>
                  <a:srgbClr val="595959"/>
                </a:solidFill>
                <a:latin typeface="Lato"/>
                <a:ea typeface="Lato"/>
                <a:cs typeface="Lato"/>
                <a:sym typeface="Lato"/>
              </a:rPr>
              <a:t> </a:t>
            </a:r>
            <a:br>
              <a:rPr lang="en" sz="1300">
                <a:solidFill>
                  <a:srgbClr val="595959"/>
                </a:solidFill>
                <a:latin typeface="Lato"/>
                <a:ea typeface="Lato"/>
                <a:cs typeface="Lato"/>
                <a:sym typeface="Lato"/>
              </a:rPr>
            </a:br>
            <a:r>
              <a:rPr lang="en" sz="1300" b="1" u="sng">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rPr>
              <a:t>WebAIM Contrast Checker</a:t>
            </a:r>
            <a:r>
              <a:rPr lang="en" sz="1300">
                <a:solidFill>
                  <a:srgbClr val="595959"/>
                </a:solidFill>
                <a:latin typeface="Lato"/>
                <a:ea typeface="Lato"/>
                <a:cs typeface="Lato"/>
                <a:sym typeface="Lato"/>
              </a:rPr>
              <a:t>.</a:t>
            </a:r>
            <a:endParaRPr sz="1800">
              <a:solidFill>
                <a:srgbClr val="595959"/>
              </a:solidFill>
              <a:highlight>
                <a:srgbClr val="FFFFFF"/>
              </a:highlight>
              <a:latin typeface="Lato"/>
              <a:ea typeface="Lato"/>
              <a:cs typeface="Lato"/>
              <a:sym typeface="Lato"/>
            </a:endParaRPr>
          </a:p>
        </p:txBody>
      </p:sp>
      <p:sp>
        <p:nvSpPr>
          <p:cNvPr id="272" name="Google Shape;272;p40"/>
          <p:cNvSpPr txBox="1"/>
          <p:nvPr/>
        </p:nvSpPr>
        <p:spPr>
          <a:xfrm>
            <a:off x="4499250" y="4749850"/>
            <a:ext cx="42720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r>
              <a:rPr lang="en" u="sng">
                <a:solidFill>
                  <a:srgbClr val="1C3678"/>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Writing Helpful Link Text</a:t>
            </a:r>
            <a:endParaRPr>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6. Alternative Text</a:t>
            </a:r>
            <a:endParaRPr/>
          </a:p>
        </p:txBody>
      </p:sp>
      <p:sp>
        <p:nvSpPr>
          <p:cNvPr id="278" name="Google Shape;278;p41"/>
          <p:cNvSpPr txBox="1">
            <a:spLocks noGrp="1"/>
          </p:cNvSpPr>
          <p:nvPr>
            <p:ph type="body" idx="1"/>
          </p:nvPr>
        </p:nvSpPr>
        <p:spPr>
          <a:xfrm>
            <a:off x="311700" y="966300"/>
            <a:ext cx="54183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000"/>
              </a:spcBef>
              <a:spcAft>
                <a:spcPts val="0"/>
              </a:spcAft>
              <a:buSzPts val="2000"/>
              <a:buChar char="●"/>
            </a:pPr>
            <a:r>
              <a:rPr lang="en" sz="2000"/>
              <a:t>Read by screen reader software</a:t>
            </a:r>
            <a:endParaRPr sz="2000"/>
          </a:p>
          <a:p>
            <a:pPr marL="457200" lvl="0" indent="-355600" algn="l" rtl="0">
              <a:lnSpc>
                <a:spcPct val="115000"/>
              </a:lnSpc>
              <a:spcBef>
                <a:spcPts val="1000"/>
              </a:spcBef>
              <a:spcAft>
                <a:spcPts val="0"/>
              </a:spcAft>
              <a:buSzPts val="2000"/>
              <a:buChar char="●"/>
            </a:pPr>
            <a:r>
              <a:rPr lang="en" sz="2000"/>
              <a:t>Describes image and provides context</a:t>
            </a:r>
            <a:endParaRPr sz="2000"/>
          </a:p>
          <a:p>
            <a:pPr marL="457200" lvl="0" indent="-355600" algn="l" rtl="0">
              <a:lnSpc>
                <a:spcPct val="115000"/>
              </a:lnSpc>
              <a:spcBef>
                <a:spcPts val="1000"/>
              </a:spcBef>
              <a:spcAft>
                <a:spcPts val="0"/>
              </a:spcAft>
              <a:buSzPts val="2000"/>
              <a:buChar char="●"/>
            </a:pPr>
            <a:r>
              <a:rPr lang="en" sz="2000"/>
              <a:t>Displayed if image fails to load</a:t>
            </a:r>
            <a:endParaRPr sz="2000"/>
          </a:p>
          <a:p>
            <a:pPr marL="457200" lvl="0" indent="-355600" algn="l" rtl="0">
              <a:lnSpc>
                <a:spcPct val="115000"/>
              </a:lnSpc>
              <a:spcBef>
                <a:spcPts val="1000"/>
              </a:spcBef>
              <a:spcAft>
                <a:spcPts val="0"/>
              </a:spcAft>
              <a:buSzPts val="2000"/>
              <a:buChar char="●"/>
            </a:pPr>
            <a:r>
              <a:rPr lang="en" sz="2000"/>
              <a:t>Indexed by search engines</a:t>
            </a:r>
            <a:endParaRPr sz="2000"/>
          </a:p>
          <a:p>
            <a:pPr marL="457200" lvl="0" indent="-355600" algn="l" rtl="0">
              <a:lnSpc>
                <a:spcPct val="115000"/>
              </a:lnSpc>
              <a:spcBef>
                <a:spcPts val="1000"/>
              </a:spcBef>
              <a:spcAft>
                <a:spcPts val="0"/>
              </a:spcAft>
              <a:buSzPts val="2000"/>
              <a:buChar char="●"/>
            </a:pPr>
            <a:r>
              <a:rPr lang="en" sz="2000"/>
              <a:t>Many users turn off images in emails</a:t>
            </a:r>
            <a:endParaRPr sz="2000"/>
          </a:p>
        </p:txBody>
      </p:sp>
      <p:sp>
        <p:nvSpPr>
          <p:cNvPr id="279" name="Google Shape;279;p41" descr="Frame of a broken image that is not displaying. "/>
          <p:cNvSpPr/>
          <p:nvPr/>
        </p:nvSpPr>
        <p:spPr>
          <a:xfrm>
            <a:off x="5730002" y="1343255"/>
            <a:ext cx="2782500" cy="2457000"/>
          </a:xfrm>
          <a:prstGeom prst="rect">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80" name="Google Shape;280;p41" descr="Image did not load symbol."/>
          <p:cNvPicPr preferRelativeResize="0"/>
          <p:nvPr/>
        </p:nvPicPr>
        <p:blipFill rotWithShape="1">
          <a:blip r:embed="rId3">
            <a:alphaModFix/>
          </a:blip>
          <a:srcRect/>
          <a:stretch/>
        </p:blipFill>
        <p:spPr>
          <a:xfrm>
            <a:off x="5980229" y="1968599"/>
            <a:ext cx="533094" cy="589210"/>
          </a:xfrm>
          <a:prstGeom prst="rect">
            <a:avLst/>
          </a:prstGeom>
          <a:noFill/>
          <a:ln>
            <a:noFill/>
          </a:ln>
        </p:spPr>
      </p:pic>
      <p:sp>
        <p:nvSpPr>
          <p:cNvPr id="281" name="Google Shape;281;p41" descr="Sample caption: Tourists pose for pictures while touching the foot of the John Harvard Statue."/>
          <p:cNvSpPr/>
          <p:nvPr/>
        </p:nvSpPr>
        <p:spPr>
          <a:xfrm>
            <a:off x="5878109" y="2590559"/>
            <a:ext cx="2486400" cy="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ontserrat"/>
                <a:ea typeface="Montserrat"/>
                <a:cs typeface="Montserrat"/>
                <a:sym typeface="Montserrat"/>
              </a:rPr>
              <a:t>Tourists pose for pictures while touching the foot of the John Harvard Statue.</a:t>
            </a:r>
            <a:endParaRPr sz="1400" b="0" i="0" u="none" strike="noStrike" cap="none">
              <a:solidFill>
                <a:srgbClr val="000000"/>
              </a:solidFill>
              <a:latin typeface="Arial"/>
              <a:ea typeface="Arial"/>
              <a:cs typeface="Arial"/>
              <a:sym typeface="Arial"/>
            </a:endParaRPr>
          </a:p>
        </p:txBody>
      </p:sp>
      <p:sp>
        <p:nvSpPr>
          <p:cNvPr id="282" name="Google Shape;28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83" name="Google Shape;283;p41" descr="John Harvard statue."/>
          <p:cNvPicPr preferRelativeResize="0"/>
          <p:nvPr/>
        </p:nvPicPr>
        <p:blipFill rotWithShape="1">
          <a:blip r:embed="rId4">
            <a:alphaModFix/>
          </a:blip>
          <a:srcRect l="11420" r="11412"/>
          <a:stretch/>
        </p:blipFill>
        <p:spPr>
          <a:xfrm>
            <a:off x="5730050" y="1343250"/>
            <a:ext cx="2782501" cy="2457001"/>
          </a:xfrm>
          <a:prstGeom prst="rect">
            <a:avLst/>
          </a:prstGeom>
          <a:noFill/>
          <a:ln w="28575" cap="flat" cmpd="sng">
            <a:solidFill>
              <a:schemeClr val="accent6"/>
            </a:solidFill>
            <a:prstDash val="solid"/>
            <a:round/>
            <a:headEnd type="none" w="sm" len="sm"/>
            <a:tailEnd type="none" w="sm" len="sm"/>
          </a:ln>
        </p:spPr>
      </p:pic>
      <p:sp>
        <p:nvSpPr>
          <p:cNvPr id="284" name="Google Shape;284;p41"/>
          <p:cNvSpPr txBox="1"/>
          <p:nvPr/>
        </p:nvSpPr>
        <p:spPr>
          <a:xfrm>
            <a:off x="4598450" y="4749850"/>
            <a:ext cx="41730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50000"/>
              </a:lnSpc>
              <a:spcBef>
                <a:spcPts val="0"/>
              </a:spcBef>
              <a:spcAft>
                <a:spcPts val="1200"/>
              </a:spcAft>
              <a:buNone/>
            </a:pPr>
            <a:r>
              <a:rPr lang="en" u="sng">
                <a:solidFill>
                  <a:schemeClr val="hlink"/>
                </a:solidFill>
                <a:latin typeface="Montserrat"/>
                <a:ea typeface="Montserrat"/>
                <a:cs typeface="Montserrat"/>
                <a:sym typeface="Montserrat"/>
                <a:hlinkClick r:id="rId5"/>
              </a:rPr>
              <a:t>Writing Good Alt Text to Describe Images</a:t>
            </a:r>
            <a:endParaRPr sz="8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Alt text do’s and don’ts</a:t>
            </a:r>
            <a:endParaRPr/>
          </a:p>
        </p:txBody>
      </p:sp>
      <p:sp>
        <p:nvSpPr>
          <p:cNvPr id="290" name="Google Shape;290;p42"/>
          <p:cNvSpPr txBox="1">
            <a:spLocks noGrp="1"/>
          </p:cNvSpPr>
          <p:nvPr>
            <p:ph type="body" idx="2"/>
          </p:nvPr>
        </p:nvSpPr>
        <p:spPr>
          <a:xfrm>
            <a:off x="4341300" y="966300"/>
            <a:ext cx="4203000" cy="39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2200" b="1">
                <a:solidFill>
                  <a:srgbClr val="434343"/>
                </a:solidFill>
              </a:rPr>
              <a:t>Don’t...</a:t>
            </a:r>
            <a:endParaRPr sz="2200" b="1">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Overthink it</a:t>
            </a:r>
            <a:endParaRPr sz="2000">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Use “image of” or “link to”</a:t>
            </a:r>
            <a:endParaRPr sz="2000">
              <a:solidFill>
                <a:srgbClr val="434343"/>
              </a:solidFill>
            </a:endParaRPr>
          </a:p>
          <a:p>
            <a:pPr marL="457200" lvl="0" indent="-355600" algn="l" rtl="0">
              <a:lnSpc>
                <a:spcPct val="115000"/>
              </a:lnSpc>
              <a:spcBef>
                <a:spcPts val="1000"/>
              </a:spcBef>
              <a:spcAft>
                <a:spcPts val="1000"/>
              </a:spcAft>
              <a:buClr>
                <a:srgbClr val="434343"/>
              </a:buClr>
              <a:buSzPts val="2000"/>
              <a:buChar char="●"/>
            </a:pPr>
            <a:r>
              <a:rPr lang="en" sz="2000">
                <a:solidFill>
                  <a:srgbClr val="434343"/>
                </a:solidFill>
              </a:rPr>
              <a:t>Duplicate text on the page</a:t>
            </a:r>
            <a:endParaRPr sz="2000">
              <a:solidFill>
                <a:srgbClr val="434343"/>
              </a:solidFill>
            </a:endParaRPr>
          </a:p>
        </p:txBody>
      </p:sp>
      <p:sp>
        <p:nvSpPr>
          <p:cNvPr id="291" name="Google Shape;291;p42"/>
          <p:cNvSpPr txBox="1">
            <a:spLocks noGrp="1"/>
          </p:cNvSpPr>
          <p:nvPr>
            <p:ph type="body" idx="1"/>
          </p:nvPr>
        </p:nvSpPr>
        <p:spPr>
          <a:xfrm>
            <a:off x="311700" y="966300"/>
            <a:ext cx="4029600" cy="391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solidFill>
                  <a:srgbClr val="434343"/>
                </a:solidFill>
              </a:rPr>
              <a:t>Do...</a:t>
            </a:r>
            <a:endParaRPr sz="2200" b="1">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Keep it simple, helpful &amp; descriptive</a:t>
            </a:r>
            <a:endParaRPr sz="2000">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Mention if it’s a logo, illustration, painting etc.</a:t>
            </a:r>
            <a:endParaRPr sz="2000">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Alt=“” when decorative</a:t>
            </a:r>
            <a:endParaRPr sz="2000">
              <a:solidFill>
                <a:srgbClr val="434343"/>
              </a:solidFill>
            </a:endParaRPr>
          </a:p>
          <a:p>
            <a:pPr marL="457200" lvl="0" indent="-355600" algn="l" rtl="0">
              <a:lnSpc>
                <a:spcPct val="115000"/>
              </a:lnSpc>
              <a:spcBef>
                <a:spcPts val="1000"/>
              </a:spcBef>
              <a:spcAft>
                <a:spcPts val="1000"/>
              </a:spcAft>
              <a:buClr>
                <a:srgbClr val="434343"/>
              </a:buClr>
              <a:buSzPts val="2000"/>
              <a:buChar char="●"/>
            </a:pPr>
            <a:r>
              <a:rPr lang="en" sz="2000">
                <a:solidFill>
                  <a:srgbClr val="434343"/>
                </a:solidFill>
              </a:rPr>
              <a:t>End with a period.</a:t>
            </a:r>
            <a:endParaRPr sz="2000">
              <a:solidFill>
                <a:srgbClr val="434343"/>
              </a:solidFill>
            </a:endParaRPr>
          </a:p>
        </p:txBody>
      </p:sp>
      <p:sp>
        <p:nvSpPr>
          <p:cNvPr id="292" name="Google Shape;29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latin typeface="Proxima Nova"/>
                <a:ea typeface="Proxima Nova"/>
                <a:cs typeface="Proxima Nova"/>
                <a:sym typeface="Proxima Nova"/>
              </a:rPr>
              <a:t>18</a:t>
            </a:fld>
            <a:endParaRPr>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400"/>
              <a:buNone/>
            </a:pPr>
            <a:r>
              <a:rPr lang="en"/>
              <a:t>Activity</a:t>
            </a:r>
            <a:endParaRPr/>
          </a:p>
        </p:txBody>
      </p:sp>
      <p:sp>
        <p:nvSpPr>
          <p:cNvPr id="298" name="Google Shape;298;p43"/>
          <p:cNvSpPr txBox="1">
            <a:spLocks noGrp="1"/>
          </p:cNvSpPr>
          <p:nvPr>
            <p:ph type="subTitle" idx="1"/>
          </p:nvPr>
        </p:nvSpPr>
        <p:spPr>
          <a:xfrm>
            <a:off x="2390275" y="3853875"/>
            <a:ext cx="6331500" cy="6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2000">
                <a:solidFill>
                  <a:srgbClr val="434343"/>
                </a:solidFill>
              </a:rPr>
              <a:t>Writing alt text for images</a:t>
            </a:r>
            <a:endParaRPr sz="2000">
              <a:solidFill>
                <a:srgbClr val="434343"/>
              </a:solidFill>
            </a:endParaRPr>
          </a:p>
        </p:txBody>
      </p:sp>
      <p:sp>
        <p:nvSpPr>
          <p:cNvPr id="299" name="Google Shape;299;p4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Clr>
                <a:schemeClr val="dk2"/>
              </a:buClr>
              <a:buSzPts val="1100"/>
              <a:buFont typeface="Arial"/>
              <a:buNone/>
            </a:pPr>
            <a:r>
              <a:rPr lang="en" sz="2600">
                <a:solidFill>
                  <a:schemeClr val="lt1"/>
                </a:solidFill>
              </a:rPr>
              <a:t>After today’s session, you’ll be prepared to</a:t>
            </a:r>
            <a:endParaRPr>
              <a:solidFill>
                <a:schemeClr val="lt1"/>
              </a:solidFill>
            </a:endParaRPr>
          </a:p>
        </p:txBody>
      </p:sp>
      <p:sp>
        <p:nvSpPr>
          <p:cNvPr id="149" name="Google Shape;14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50" name="Google Shape;150;p26"/>
          <p:cNvSpPr txBox="1"/>
          <p:nvPr/>
        </p:nvSpPr>
        <p:spPr>
          <a:xfrm>
            <a:off x="299500" y="1196850"/>
            <a:ext cx="8354400" cy="31848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rgbClr val="434343"/>
              </a:buClr>
              <a:buSzPts val="2300"/>
              <a:buFont typeface="Lato"/>
              <a:buChar char="●"/>
            </a:pPr>
            <a:r>
              <a:rPr lang="en" sz="2300">
                <a:solidFill>
                  <a:srgbClr val="434343"/>
                </a:solidFill>
                <a:latin typeface="Lato"/>
                <a:ea typeface="Lato"/>
                <a:cs typeface="Lato"/>
                <a:sym typeface="Lato"/>
              </a:rPr>
              <a:t>Describe what digital accessibility is</a:t>
            </a:r>
            <a:endParaRPr sz="2300">
              <a:solidFill>
                <a:srgbClr val="434343"/>
              </a:solidFill>
              <a:latin typeface="Lato"/>
              <a:ea typeface="Lato"/>
              <a:cs typeface="Lato"/>
              <a:sym typeface="Lato"/>
            </a:endParaRPr>
          </a:p>
          <a:p>
            <a:pPr marL="457200" lvl="0" indent="-374650" algn="l" rtl="0">
              <a:lnSpc>
                <a:spcPct val="115000"/>
              </a:lnSpc>
              <a:spcBef>
                <a:spcPts val="1000"/>
              </a:spcBef>
              <a:spcAft>
                <a:spcPts val="0"/>
              </a:spcAft>
              <a:buClr>
                <a:srgbClr val="434343"/>
              </a:buClr>
              <a:buSzPts val="2300"/>
              <a:buFont typeface="Lato"/>
              <a:buChar char="●"/>
            </a:pPr>
            <a:r>
              <a:rPr lang="en" sz="2300">
                <a:solidFill>
                  <a:srgbClr val="434343"/>
                </a:solidFill>
                <a:latin typeface="Lato"/>
                <a:ea typeface="Lato"/>
                <a:cs typeface="Lato"/>
                <a:sym typeface="Lato"/>
              </a:rPr>
              <a:t>Recall key components of Harvard’s accessibility policy and standards</a:t>
            </a:r>
            <a:endParaRPr sz="2300">
              <a:solidFill>
                <a:srgbClr val="434343"/>
              </a:solidFill>
              <a:latin typeface="Lato"/>
              <a:ea typeface="Lato"/>
              <a:cs typeface="Lato"/>
              <a:sym typeface="Lato"/>
            </a:endParaRPr>
          </a:p>
          <a:p>
            <a:pPr marL="457200" lvl="0" indent="-374650" algn="l" rtl="0">
              <a:lnSpc>
                <a:spcPct val="115000"/>
              </a:lnSpc>
              <a:spcBef>
                <a:spcPts val="1000"/>
              </a:spcBef>
              <a:spcAft>
                <a:spcPts val="0"/>
              </a:spcAft>
              <a:buClr>
                <a:srgbClr val="434343"/>
              </a:buClr>
              <a:buSzPts val="2300"/>
              <a:buFont typeface="Lato"/>
              <a:buChar char="●"/>
            </a:pPr>
            <a:r>
              <a:rPr lang="en" sz="2300">
                <a:solidFill>
                  <a:srgbClr val="434343"/>
                </a:solidFill>
                <a:latin typeface="Lato"/>
                <a:ea typeface="Lato"/>
                <a:cs typeface="Lato"/>
                <a:sym typeface="Lato"/>
              </a:rPr>
              <a:t>Recognize how barriers affect people with disabilities</a:t>
            </a:r>
            <a:endParaRPr sz="2300">
              <a:solidFill>
                <a:srgbClr val="434343"/>
              </a:solidFill>
              <a:latin typeface="Lato"/>
              <a:ea typeface="Lato"/>
              <a:cs typeface="Lato"/>
              <a:sym typeface="Lato"/>
            </a:endParaRPr>
          </a:p>
          <a:p>
            <a:pPr marL="457200" lvl="0" indent="-374650" algn="l" rtl="0">
              <a:lnSpc>
                <a:spcPct val="115000"/>
              </a:lnSpc>
              <a:spcBef>
                <a:spcPts val="1000"/>
              </a:spcBef>
              <a:spcAft>
                <a:spcPts val="0"/>
              </a:spcAft>
              <a:buClr>
                <a:srgbClr val="434343"/>
              </a:buClr>
              <a:buSzPts val="2300"/>
              <a:buFont typeface="Lato"/>
              <a:buChar char="●"/>
            </a:pPr>
            <a:r>
              <a:rPr lang="en" sz="2300">
                <a:solidFill>
                  <a:srgbClr val="434343"/>
                </a:solidFill>
                <a:latin typeface="Lato"/>
                <a:ea typeface="Lato"/>
                <a:cs typeface="Lato"/>
                <a:sym typeface="Lato"/>
              </a:rPr>
              <a:t>Apply essential skills for web, docs, and communications</a:t>
            </a:r>
            <a:endParaRPr sz="2300">
              <a:solidFill>
                <a:srgbClr val="434343"/>
              </a:solidFill>
              <a:latin typeface="Lato"/>
              <a:ea typeface="Lato"/>
              <a:cs typeface="Lato"/>
              <a:sym typeface="Lato"/>
            </a:endParaRPr>
          </a:p>
          <a:p>
            <a:pPr marL="457200" lvl="0" indent="-374650" algn="l" rtl="0">
              <a:lnSpc>
                <a:spcPct val="115000"/>
              </a:lnSpc>
              <a:spcBef>
                <a:spcPts val="1000"/>
              </a:spcBef>
              <a:spcAft>
                <a:spcPts val="1000"/>
              </a:spcAft>
              <a:buClr>
                <a:srgbClr val="434343"/>
              </a:buClr>
              <a:buSzPts val="2300"/>
              <a:buFont typeface="Lato"/>
              <a:buChar char="●"/>
            </a:pPr>
            <a:r>
              <a:rPr lang="en" sz="2300">
                <a:solidFill>
                  <a:srgbClr val="434343"/>
                </a:solidFill>
                <a:latin typeface="Lato"/>
                <a:ea typeface="Lato"/>
                <a:cs typeface="Lato"/>
                <a:sym typeface="Lato"/>
              </a:rPr>
              <a:t>Integrate accessibility into your planning processes</a:t>
            </a:r>
            <a:endParaRPr sz="2300">
              <a:solidFill>
                <a:srgbClr val="434343"/>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What should the alt text be? </a:t>
            </a:r>
            <a:endParaRPr/>
          </a:p>
        </p:txBody>
      </p:sp>
      <p:pic>
        <p:nvPicPr>
          <p:cNvPr id="305" name="Google Shape;305;p44" descr="Photo shows a person running up the grey-colored Harvard Stadium steps in sunny weather. The stadium is mostly empty, with one other person on the lower level walkway area of the stadium."/>
          <p:cNvPicPr preferRelativeResize="0"/>
          <p:nvPr/>
        </p:nvPicPr>
        <p:blipFill rotWithShape="1">
          <a:blip r:embed="rId3">
            <a:alphaModFix/>
          </a:blip>
          <a:srcRect/>
          <a:stretch/>
        </p:blipFill>
        <p:spPr>
          <a:xfrm>
            <a:off x="1903515" y="991259"/>
            <a:ext cx="5507938" cy="3671958"/>
          </a:xfrm>
          <a:prstGeom prst="rect">
            <a:avLst/>
          </a:prstGeom>
          <a:noFill/>
          <a:ln>
            <a:noFill/>
          </a:ln>
        </p:spPr>
      </p:pic>
      <p:sp>
        <p:nvSpPr>
          <p:cNvPr id="306" name="Google Shape;30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5"/>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Alt text changes with context </a:t>
            </a:r>
            <a:endParaRPr/>
          </a:p>
        </p:txBody>
      </p:sp>
      <p:pic>
        <p:nvPicPr>
          <p:cNvPr id="312" name="Google Shape;312;p45" descr="Photo shows a person running up the grey-colored Harvard Stadium steps in sunny weather. The stadium is mostly empty, with one other person on the lower level walkway area of the stadium."/>
          <p:cNvPicPr preferRelativeResize="0"/>
          <p:nvPr/>
        </p:nvPicPr>
        <p:blipFill rotWithShape="1">
          <a:blip r:embed="rId3">
            <a:alphaModFix/>
          </a:blip>
          <a:srcRect/>
          <a:stretch/>
        </p:blipFill>
        <p:spPr>
          <a:xfrm>
            <a:off x="5164807" y="1337226"/>
            <a:ext cx="3703567" cy="2469045"/>
          </a:xfrm>
          <a:prstGeom prst="rect">
            <a:avLst/>
          </a:prstGeom>
          <a:noFill/>
          <a:ln>
            <a:noFill/>
          </a:ln>
        </p:spPr>
      </p:pic>
      <p:sp>
        <p:nvSpPr>
          <p:cNvPr id="313" name="Google Shape;313;p45"/>
          <p:cNvSpPr txBox="1">
            <a:spLocks noGrp="1"/>
          </p:cNvSpPr>
          <p:nvPr>
            <p:ph type="body" idx="1"/>
          </p:nvPr>
        </p:nvSpPr>
        <p:spPr>
          <a:xfrm>
            <a:off x="311700" y="966300"/>
            <a:ext cx="48531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Char char="●"/>
            </a:pPr>
            <a:r>
              <a:rPr lang="en" sz="2000" b="1">
                <a:solidFill>
                  <a:srgbClr val="434343"/>
                </a:solidFill>
              </a:rPr>
              <a:t>No context:</a:t>
            </a:r>
            <a:br>
              <a:rPr lang="en" sz="2000" b="1">
                <a:solidFill>
                  <a:srgbClr val="434343"/>
                </a:solidFill>
              </a:rPr>
            </a:br>
            <a:r>
              <a:rPr lang="en" sz="2000">
                <a:solidFill>
                  <a:srgbClr val="434343"/>
                </a:solidFill>
              </a:rPr>
              <a:t>A mostly empty stadium.</a:t>
            </a:r>
            <a:endParaRPr sz="2000">
              <a:solidFill>
                <a:srgbClr val="434343"/>
              </a:solidFill>
            </a:endParaRPr>
          </a:p>
          <a:p>
            <a:pPr marL="457200" lvl="0" indent="-355600" algn="l" rtl="0">
              <a:spcBef>
                <a:spcPts val="2000"/>
              </a:spcBef>
              <a:spcAft>
                <a:spcPts val="0"/>
              </a:spcAft>
              <a:buClr>
                <a:srgbClr val="434343"/>
              </a:buClr>
              <a:buSzPts val="2000"/>
              <a:buChar char="●"/>
            </a:pPr>
            <a:r>
              <a:rPr lang="en" sz="2000" b="1">
                <a:solidFill>
                  <a:srgbClr val="434343"/>
                </a:solidFill>
              </a:rPr>
              <a:t>Recent  turnout for track tryouts:</a:t>
            </a:r>
            <a:br>
              <a:rPr lang="en" sz="2000">
                <a:solidFill>
                  <a:srgbClr val="434343"/>
                </a:solidFill>
              </a:rPr>
            </a:br>
            <a:r>
              <a:rPr lang="en" sz="2000">
                <a:solidFill>
                  <a:srgbClr val="434343"/>
                </a:solidFill>
              </a:rPr>
              <a:t>Harvard Stadium with two lone runners bounding up the steps.</a:t>
            </a:r>
            <a:endParaRPr sz="2000">
              <a:solidFill>
                <a:srgbClr val="434343"/>
              </a:solidFill>
            </a:endParaRPr>
          </a:p>
          <a:p>
            <a:pPr marL="457200" lvl="0" indent="-355600" algn="l" rtl="0">
              <a:spcBef>
                <a:spcPts val="2000"/>
              </a:spcBef>
              <a:spcAft>
                <a:spcPts val="0"/>
              </a:spcAft>
              <a:buClr>
                <a:srgbClr val="434343"/>
              </a:buClr>
              <a:buSzPts val="2000"/>
              <a:buChar char="●"/>
            </a:pPr>
            <a:r>
              <a:rPr lang="en" sz="2000" b="1">
                <a:solidFill>
                  <a:srgbClr val="434343"/>
                </a:solidFill>
              </a:rPr>
              <a:t>Renovation projects:</a:t>
            </a:r>
            <a:br>
              <a:rPr lang="en" sz="2000">
                <a:solidFill>
                  <a:srgbClr val="434343"/>
                </a:solidFill>
              </a:rPr>
            </a:br>
            <a:r>
              <a:rPr lang="en" sz="2000">
                <a:solidFill>
                  <a:srgbClr val="434343"/>
                </a:solidFill>
              </a:rPr>
              <a:t>Harvard Stadium with cracked concrete pillars.</a:t>
            </a:r>
            <a:endParaRPr sz="2000">
              <a:solidFill>
                <a:srgbClr val="434343"/>
              </a:solidFill>
            </a:endParaRPr>
          </a:p>
        </p:txBody>
      </p:sp>
      <p:sp>
        <p:nvSpPr>
          <p:cNvPr id="314" name="Google Shape;314;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7. Three forms of media alternatives</a:t>
            </a:r>
            <a:endParaRPr/>
          </a:p>
        </p:txBody>
      </p:sp>
      <p:pic>
        <p:nvPicPr>
          <p:cNvPr id="320" name="Google Shape;320;p46" descr="Closed Captioning Symbol."/>
          <p:cNvPicPr preferRelativeResize="0"/>
          <p:nvPr/>
        </p:nvPicPr>
        <p:blipFill rotWithShape="1">
          <a:blip r:embed="rId3">
            <a:alphaModFix/>
          </a:blip>
          <a:srcRect/>
          <a:stretch/>
        </p:blipFill>
        <p:spPr>
          <a:xfrm>
            <a:off x="1071400" y="1181301"/>
            <a:ext cx="912388" cy="685800"/>
          </a:xfrm>
          <a:prstGeom prst="rect">
            <a:avLst/>
          </a:prstGeom>
          <a:noFill/>
          <a:ln>
            <a:noFill/>
          </a:ln>
        </p:spPr>
      </p:pic>
      <p:sp>
        <p:nvSpPr>
          <p:cNvPr id="321" name="Google Shape;321;p46"/>
          <p:cNvSpPr txBox="1">
            <a:spLocks noGrp="1"/>
          </p:cNvSpPr>
          <p:nvPr>
            <p:ph type="body" idx="1"/>
          </p:nvPr>
        </p:nvSpPr>
        <p:spPr>
          <a:xfrm>
            <a:off x="311700" y="2106425"/>
            <a:ext cx="2431800" cy="270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34343"/>
                </a:solidFill>
              </a:rPr>
              <a:t>Captions</a:t>
            </a:r>
            <a:endParaRPr b="1">
              <a:solidFill>
                <a:srgbClr val="434343"/>
              </a:solidFill>
            </a:endParaRPr>
          </a:p>
          <a:p>
            <a:pPr marL="0" lvl="0" indent="0" algn="ctr" rtl="0">
              <a:spcBef>
                <a:spcPts val="1600"/>
              </a:spcBef>
              <a:spcAft>
                <a:spcPts val="1600"/>
              </a:spcAft>
              <a:buNone/>
            </a:pPr>
            <a:r>
              <a:rPr lang="en">
                <a:solidFill>
                  <a:srgbClr val="434343"/>
                </a:solidFill>
              </a:rPr>
              <a:t>Synchronized text of the audio material provided on screen with the video</a:t>
            </a:r>
            <a:endParaRPr>
              <a:solidFill>
                <a:srgbClr val="434343"/>
              </a:solidFill>
            </a:endParaRPr>
          </a:p>
        </p:txBody>
      </p:sp>
      <p:pic>
        <p:nvPicPr>
          <p:cNvPr id="322" name="Google Shape;322;p46" descr="Icon of a document with text. "/>
          <p:cNvPicPr preferRelativeResize="0"/>
          <p:nvPr/>
        </p:nvPicPr>
        <p:blipFill>
          <a:blip r:embed="rId4">
            <a:alphaModFix/>
          </a:blip>
          <a:stretch>
            <a:fillRect/>
          </a:stretch>
        </p:blipFill>
        <p:spPr>
          <a:xfrm>
            <a:off x="4115422" y="1123663"/>
            <a:ext cx="625214" cy="801075"/>
          </a:xfrm>
          <a:prstGeom prst="rect">
            <a:avLst/>
          </a:prstGeom>
          <a:noFill/>
          <a:ln>
            <a:noFill/>
          </a:ln>
        </p:spPr>
      </p:pic>
      <p:sp>
        <p:nvSpPr>
          <p:cNvPr id="323" name="Google Shape;323;p46"/>
          <p:cNvSpPr txBox="1">
            <a:spLocks noGrp="1"/>
          </p:cNvSpPr>
          <p:nvPr>
            <p:ph type="body" idx="2"/>
          </p:nvPr>
        </p:nvSpPr>
        <p:spPr>
          <a:xfrm>
            <a:off x="3212125" y="2106425"/>
            <a:ext cx="2431800" cy="270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34343"/>
                </a:solidFill>
              </a:rPr>
              <a:t>Transcripts</a:t>
            </a:r>
            <a:endParaRPr b="1">
              <a:solidFill>
                <a:srgbClr val="434343"/>
              </a:solidFill>
            </a:endParaRPr>
          </a:p>
          <a:p>
            <a:pPr marL="0" lvl="0" indent="0" algn="ctr" rtl="0">
              <a:spcBef>
                <a:spcPts val="1600"/>
              </a:spcBef>
              <a:spcAft>
                <a:spcPts val="1600"/>
              </a:spcAft>
              <a:buNone/>
            </a:pPr>
            <a:r>
              <a:rPr lang="en">
                <a:solidFill>
                  <a:srgbClr val="434343"/>
                </a:solidFill>
              </a:rPr>
              <a:t>Non-synchronized text of the audio material provided adjacent to the video or audio file </a:t>
            </a:r>
            <a:endParaRPr>
              <a:solidFill>
                <a:srgbClr val="434343"/>
              </a:solidFill>
            </a:endParaRPr>
          </a:p>
        </p:txBody>
      </p:sp>
      <p:pic>
        <p:nvPicPr>
          <p:cNvPr id="324" name="Google Shape;324;p46" descr="Icon of headphones. "/>
          <p:cNvPicPr preferRelativeResize="0"/>
          <p:nvPr/>
        </p:nvPicPr>
        <p:blipFill>
          <a:blip r:embed="rId5">
            <a:alphaModFix/>
          </a:blip>
          <a:stretch>
            <a:fillRect/>
          </a:stretch>
        </p:blipFill>
        <p:spPr>
          <a:xfrm>
            <a:off x="6820124" y="1064732"/>
            <a:ext cx="1016650" cy="918956"/>
          </a:xfrm>
          <a:prstGeom prst="rect">
            <a:avLst/>
          </a:prstGeom>
          <a:noFill/>
          <a:ln>
            <a:noFill/>
          </a:ln>
        </p:spPr>
      </p:pic>
      <p:sp>
        <p:nvSpPr>
          <p:cNvPr id="325" name="Google Shape;325;p46"/>
          <p:cNvSpPr txBox="1">
            <a:spLocks noGrp="1"/>
          </p:cNvSpPr>
          <p:nvPr>
            <p:ph type="body" idx="3"/>
          </p:nvPr>
        </p:nvSpPr>
        <p:spPr>
          <a:xfrm>
            <a:off x="6112550" y="2106425"/>
            <a:ext cx="2431800" cy="23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34343"/>
                </a:solidFill>
              </a:rPr>
              <a:t>Audio Description</a:t>
            </a:r>
            <a:endParaRPr b="1">
              <a:solidFill>
                <a:srgbClr val="434343"/>
              </a:solidFill>
            </a:endParaRPr>
          </a:p>
          <a:p>
            <a:pPr marL="0" lvl="0" indent="0" algn="ctr" rtl="0">
              <a:spcBef>
                <a:spcPts val="1600"/>
              </a:spcBef>
              <a:spcAft>
                <a:spcPts val="1600"/>
              </a:spcAft>
              <a:buNone/>
            </a:pPr>
            <a:r>
              <a:rPr lang="en">
                <a:solidFill>
                  <a:srgbClr val="434343"/>
                </a:solidFill>
              </a:rPr>
              <a:t>A separate spoken audio track of what is visually happening in a video</a:t>
            </a:r>
            <a:endParaRPr>
              <a:solidFill>
                <a:srgbClr val="434343"/>
              </a:solidFill>
            </a:endParaRPr>
          </a:p>
        </p:txBody>
      </p:sp>
      <p:sp>
        <p:nvSpPr>
          <p:cNvPr id="326" name="Google Shape;32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Lato"/>
                <a:ea typeface="Lato"/>
                <a:cs typeface="Lato"/>
                <a:sym typeface="Lato"/>
              </a:rPr>
              <a:t>22</a:t>
            </a:fld>
            <a:endParaRPr>
              <a:solidFill>
                <a:schemeClr val="dk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490250" y="1676100"/>
            <a:ext cx="8201700" cy="179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Accessible Documents</a:t>
            </a:r>
            <a:endParaRPr/>
          </a:p>
        </p:txBody>
      </p:sp>
      <p:sp>
        <p:nvSpPr>
          <p:cNvPr id="332" name="Google Shape;33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Lato"/>
                <a:ea typeface="Lato"/>
                <a:cs typeface="Lato"/>
                <a:sym typeface="Lato"/>
              </a:rPr>
              <a:t>23</a:t>
            </a:fld>
            <a:endParaRPr>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Accessible Documents</a:t>
            </a:r>
            <a:endParaRPr/>
          </a:p>
        </p:txBody>
      </p:sp>
      <p:sp>
        <p:nvSpPr>
          <p:cNvPr id="338" name="Google Shape;338;p48"/>
          <p:cNvSpPr txBox="1">
            <a:spLocks noGrp="1"/>
          </p:cNvSpPr>
          <p:nvPr>
            <p:ph type="body" idx="1"/>
          </p:nvPr>
        </p:nvSpPr>
        <p:spPr>
          <a:xfrm>
            <a:off x="311700" y="966300"/>
            <a:ext cx="5438400" cy="37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a:solidFill>
                  <a:srgbClr val="434343"/>
                </a:solidFill>
              </a:rPr>
              <a:t>DAP includes documents posted on websites. </a:t>
            </a:r>
            <a:endParaRPr sz="2000">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Apply 7 essentials when creating or cleaning up source docs</a:t>
            </a:r>
            <a:endParaRPr sz="2000">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Use document accessibility checkers</a:t>
            </a:r>
            <a:endParaRPr sz="2000">
              <a:solidFill>
                <a:srgbClr val="434343"/>
              </a:solidFill>
            </a:endParaRPr>
          </a:p>
          <a:p>
            <a:pPr marL="914400" lvl="1" indent="-355600" algn="l" rtl="0">
              <a:lnSpc>
                <a:spcPct val="115000"/>
              </a:lnSpc>
              <a:spcBef>
                <a:spcPts val="0"/>
              </a:spcBef>
              <a:spcAft>
                <a:spcPts val="0"/>
              </a:spcAft>
              <a:buClr>
                <a:srgbClr val="434343"/>
              </a:buClr>
              <a:buSzPts val="2000"/>
              <a:buChar char="○"/>
            </a:pPr>
            <a:r>
              <a:rPr lang="en" sz="2000">
                <a:solidFill>
                  <a:srgbClr val="434343"/>
                </a:solidFill>
              </a:rPr>
              <a:t>Microsoft Office</a:t>
            </a:r>
            <a:endParaRPr sz="2000">
              <a:solidFill>
                <a:srgbClr val="434343"/>
              </a:solidFill>
            </a:endParaRPr>
          </a:p>
          <a:p>
            <a:pPr marL="914400" lvl="1" indent="-355600" algn="l" rtl="0">
              <a:lnSpc>
                <a:spcPct val="115000"/>
              </a:lnSpc>
              <a:spcBef>
                <a:spcPts val="0"/>
              </a:spcBef>
              <a:spcAft>
                <a:spcPts val="0"/>
              </a:spcAft>
              <a:buClr>
                <a:srgbClr val="434343"/>
              </a:buClr>
              <a:buSzPts val="2000"/>
              <a:buChar char="○"/>
            </a:pPr>
            <a:r>
              <a:rPr lang="en" sz="2000">
                <a:solidFill>
                  <a:srgbClr val="434343"/>
                </a:solidFill>
              </a:rPr>
              <a:t>Google Docs (Grackle)</a:t>
            </a:r>
            <a:endParaRPr sz="2000">
              <a:solidFill>
                <a:srgbClr val="434343"/>
              </a:solidFill>
            </a:endParaRPr>
          </a:p>
          <a:p>
            <a:pPr marL="914400" lvl="1" indent="-355600" algn="l" rtl="0">
              <a:lnSpc>
                <a:spcPct val="115000"/>
              </a:lnSpc>
              <a:spcBef>
                <a:spcPts val="0"/>
              </a:spcBef>
              <a:spcAft>
                <a:spcPts val="0"/>
              </a:spcAft>
              <a:buClr>
                <a:srgbClr val="434343"/>
              </a:buClr>
              <a:buSzPts val="2000"/>
              <a:buChar char="○"/>
            </a:pPr>
            <a:r>
              <a:rPr lang="en" sz="2000">
                <a:solidFill>
                  <a:srgbClr val="434343"/>
                </a:solidFill>
              </a:rPr>
              <a:t>Adobe Acrobat (PDF)</a:t>
            </a:r>
            <a:endParaRPr sz="2000">
              <a:solidFill>
                <a:srgbClr val="434343"/>
              </a:solidFill>
            </a:endParaRPr>
          </a:p>
        </p:txBody>
      </p:sp>
      <p:sp>
        <p:nvSpPr>
          <p:cNvPr id="339" name="Google Shape;33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340" name="Google Shape;340;p48" descr="Computer screen containing Grackle icons."/>
          <p:cNvPicPr preferRelativeResize="0"/>
          <p:nvPr/>
        </p:nvPicPr>
        <p:blipFill rotWithShape="1">
          <a:blip r:embed="rId3">
            <a:alphaModFix/>
          </a:blip>
          <a:srcRect l="5437" r="10514" b="5320"/>
          <a:stretch/>
        </p:blipFill>
        <p:spPr>
          <a:xfrm>
            <a:off x="5750075" y="1330024"/>
            <a:ext cx="3095774" cy="2997350"/>
          </a:xfrm>
          <a:prstGeom prst="rect">
            <a:avLst/>
          </a:prstGeom>
          <a:noFill/>
          <a:ln>
            <a:noFill/>
          </a:ln>
        </p:spPr>
      </p:pic>
      <p:pic>
        <p:nvPicPr>
          <p:cNvPr id="341" name="Google Shape;341;p48" descr="Google Docs icon."/>
          <p:cNvPicPr preferRelativeResize="0"/>
          <p:nvPr/>
        </p:nvPicPr>
        <p:blipFill rotWithShape="1">
          <a:blip r:embed="rId4">
            <a:alphaModFix/>
          </a:blip>
          <a:srcRect l="16666" t="7855" r="17819" b="9370"/>
          <a:stretch/>
        </p:blipFill>
        <p:spPr>
          <a:xfrm>
            <a:off x="6171198" y="1736505"/>
            <a:ext cx="608592" cy="822867"/>
          </a:xfrm>
          <a:prstGeom prst="rect">
            <a:avLst/>
          </a:prstGeom>
          <a:noFill/>
          <a:ln>
            <a:noFill/>
          </a:ln>
        </p:spPr>
      </p:pic>
      <p:pic>
        <p:nvPicPr>
          <p:cNvPr id="342" name="Google Shape;342;p48" descr="Google Slides icon."/>
          <p:cNvPicPr preferRelativeResize="0"/>
          <p:nvPr/>
        </p:nvPicPr>
        <p:blipFill rotWithShape="1">
          <a:blip r:embed="rId5">
            <a:alphaModFix/>
          </a:blip>
          <a:srcRect l="13332" t="10927" r="21154" b="11300"/>
          <a:stretch/>
        </p:blipFill>
        <p:spPr>
          <a:xfrm>
            <a:off x="7324639" y="1761351"/>
            <a:ext cx="608611" cy="773159"/>
          </a:xfrm>
          <a:prstGeom prst="rect">
            <a:avLst/>
          </a:prstGeom>
          <a:noFill/>
          <a:ln>
            <a:noFill/>
          </a:ln>
        </p:spPr>
      </p:pic>
      <p:pic>
        <p:nvPicPr>
          <p:cNvPr id="343" name="Google Shape;343;p48" descr="Microsoft Word Icon."/>
          <p:cNvPicPr preferRelativeResize="0"/>
          <p:nvPr/>
        </p:nvPicPr>
        <p:blipFill rotWithShape="1">
          <a:blip r:embed="rId6">
            <a:alphaModFix/>
          </a:blip>
          <a:srcRect/>
          <a:stretch/>
        </p:blipFill>
        <p:spPr>
          <a:xfrm>
            <a:off x="7871511" y="2474687"/>
            <a:ext cx="608601" cy="596092"/>
          </a:xfrm>
          <a:prstGeom prst="rect">
            <a:avLst/>
          </a:prstGeom>
          <a:noFill/>
          <a:ln>
            <a:noFill/>
          </a:ln>
        </p:spPr>
      </p:pic>
      <p:pic>
        <p:nvPicPr>
          <p:cNvPr id="344" name="Google Shape;344;p48" descr="PowerPoint Icon."/>
          <p:cNvPicPr preferRelativeResize="0"/>
          <p:nvPr/>
        </p:nvPicPr>
        <p:blipFill>
          <a:blip r:embed="rId7">
            <a:alphaModFix/>
          </a:blip>
          <a:stretch>
            <a:fillRect/>
          </a:stretch>
        </p:blipFill>
        <p:spPr>
          <a:xfrm>
            <a:off x="6777636" y="2418677"/>
            <a:ext cx="608603" cy="6409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9"/>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Accessible PDFs</a:t>
            </a:r>
            <a:endParaRPr/>
          </a:p>
        </p:txBody>
      </p:sp>
      <p:sp>
        <p:nvSpPr>
          <p:cNvPr id="350" name="Google Shape;350;p49"/>
          <p:cNvSpPr txBox="1">
            <a:spLocks noGrp="1"/>
          </p:cNvSpPr>
          <p:nvPr>
            <p:ph type="body" idx="1"/>
          </p:nvPr>
        </p:nvSpPr>
        <p:spPr>
          <a:xfrm>
            <a:off x="311700" y="966300"/>
            <a:ext cx="6165300" cy="3740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Char char="●"/>
            </a:pPr>
            <a:r>
              <a:rPr lang="en" sz="2000">
                <a:solidFill>
                  <a:srgbClr val="434343"/>
                </a:solidFill>
              </a:rPr>
              <a:t>Convert accessible source files (Word, InDesign)</a:t>
            </a:r>
            <a:endParaRPr sz="2000">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 sz="2000">
                <a:solidFill>
                  <a:srgbClr val="434343"/>
                </a:solidFill>
              </a:rPr>
              <a:t>Avoid export options for print (print to PDF)</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Use Acrobat Accessibility Full Check</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Verify and fix remaining issues</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Check tags and reading order</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Publish and share your PDF</a:t>
            </a:r>
            <a:endParaRPr sz="2000">
              <a:solidFill>
                <a:srgbClr val="434343"/>
              </a:solidFill>
            </a:endParaRPr>
          </a:p>
        </p:txBody>
      </p:sp>
      <p:sp>
        <p:nvSpPr>
          <p:cNvPr id="351" name="Google Shape;35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52" name="Google Shape;352;p49" descr="PDF document icon."/>
          <p:cNvPicPr preferRelativeResize="0"/>
          <p:nvPr/>
        </p:nvPicPr>
        <p:blipFill>
          <a:blip r:embed="rId3">
            <a:alphaModFix/>
          </a:blip>
          <a:stretch>
            <a:fillRect/>
          </a:stretch>
        </p:blipFill>
        <p:spPr>
          <a:xfrm>
            <a:off x="6666399" y="1429925"/>
            <a:ext cx="1859500" cy="22836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0"/>
          <p:cNvSpPr txBox="1">
            <a:spLocks noGrp="1"/>
          </p:cNvSpPr>
          <p:nvPr>
            <p:ph type="title"/>
          </p:nvPr>
        </p:nvSpPr>
        <p:spPr>
          <a:xfrm>
            <a:off x="490250" y="1676100"/>
            <a:ext cx="8201700" cy="179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Getting Started</a:t>
            </a:r>
            <a:endParaRPr/>
          </a:p>
        </p:txBody>
      </p:sp>
      <p:sp>
        <p:nvSpPr>
          <p:cNvPr id="358" name="Google Shape;358;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Lato"/>
                <a:ea typeface="Lato"/>
                <a:cs typeface="Lato"/>
                <a:sym typeface="Lato"/>
              </a:rPr>
              <a:t>26</a:t>
            </a:fld>
            <a:endParaRPr>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How do I get started?</a:t>
            </a:r>
            <a:endParaRPr/>
          </a:p>
        </p:txBody>
      </p:sp>
      <p:sp>
        <p:nvSpPr>
          <p:cNvPr id="364" name="Google Shape;364;p51"/>
          <p:cNvSpPr txBox="1">
            <a:spLocks noGrp="1"/>
          </p:cNvSpPr>
          <p:nvPr>
            <p:ph type="body" idx="1"/>
          </p:nvPr>
        </p:nvSpPr>
        <p:spPr>
          <a:xfrm>
            <a:off x="1218600" y="966300"/>
            <a:ext cx="7613700" cy="3799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434343"/>
              </a:buClr>
              <a:buSzPts val="2200"/>
              <a:buAutoNum type="arabicPeriod"/>
            </a:pPr>
            <a:r>
              <a:rPr lang="en" sz="2200">
                <a:solidFill>
                  <a:srgbClr val="434343"/>
                </a:solidFill>
              </a:rPr>
              <a:t>Integrate a11y essentials into your process</a:t>
            </a:r>
            <a:endParaRPr sz="2200">
              <a:solidFill>
                <a:srgbClr val="434343"/>
              </a:solidFill>
            </a:endParaRPr>
          </a:p>
          <a:p>
            <a:pPr marL="1771650" lvl="0" indent="-368300" algn="l" rtl="0">
              <a:spcBef>
                <a:spcPts val="5500"/>
              </a:spcBef>
              <a:spcAft>
                <a:spcPts val="0"/>
              </a:spcAft>
              <a:buClr>
                <a:srgbClr val="434343"/>
              </a:buClr>
              <a:buSzPts val="2200"/>
              <a:buAutoNum type="arabicPeriod"/>
            </a:pPr>
            <a:r>
              <a:rPr lang="en" sz="2200">
                <a:solidFill>
                  <a:srgbClr val="434343"/>
                </a:solidFill>
              </a:rPr>
              <a:t>Assess your site’s a11y</a:t>
            </a:r>
            <a:endParaRPr sz="2200">
              <a:solidFill>
                <a:srgbClr val="434343"/>
              </a:solidFill>
            </a:endParaRPr>
          </a:p>
          <a:p>
            <a:pPr marL="2571750" lvl="0" indent="-368300" algn="l" rtl="0">
              <a:spcBef>
                <a:spcPts val="5500"/>
              </a:spcBef>
              <a:spcAft>
                <a:spcPts val="0"/>
              </a:spcAft>
              <a:buClr>
                <a:srgbClr val="434343"/>
              </a:buClr>
              <a:buSzPts val="2200"/>
              <a:buAutoNum type="arabicPeriod"/>
            </a:pPr>
            <a:r>
              <a:rPr lang="en" sz="2200">
                <a:solidFill>
                  <a:srgbClr val="434343"/>
                </a:solidFill>
              </a:rPr>
              <a:t>Prioritize what to fix</a:t>
            </a:r>
            <a:endParaRPr sz="2200">
              <a:solidFill>
                <a:srgbClr val="434343"/>
              </a:solidFill>
            </a:endParaRPr>
          </a:p>
          <a:p>
            <a:pPr marL="3314700" lvl="0" indent="-368300" algn="l" rtl="0">
              <a:spcBef>
                <a:spcPts val="5500"/>
              </a:spcBef>
              <a:spcAft>
                <a:spcPts val="5500"/>
              </a:spcAft>
              <a:buClr>
                <a:srgbClr val="434343"/>
              </a:buClr>
              <a:buSzPts val="2200"/>
              <a:buAutoNum type="arabicPeriod"/>
            </a:pPr>
            <a:r>
              <a:rPr lang="en" sz="2200">
                <a:solidFill>
                  <a:srgbClr val="434343"/>
                </a:solidFill>
              </a:rPr>
              <a:t>Take small steps now</a:t>
            </a:r>
            <a:endParaRPr sz="2200">
              <a:solidFill>
                <a:srgbClr val="434343"/>
              </a:solidFill>
            </a:endParaRPr>
          </a:p>
        </p:txBody>
      </p:sp>
      <p:sp>
        <p:nvSpPr>
          <p:cNvPr id="365" name="Google Shape;365;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366" name="Google Shape;366;p51" descr="website icon."/>
          <p:cNvPicPr preferRelativeResize="0"/>
          <p:nvPr/>
        </p:nvPicPr>
        <p:blipFill>
          <a:blip r:embed="rId3">
            <a:alphaModFix/>
          </a:blip>
          <a:stretch>
            <a:fillRect/>
          </a:stretch>
        </p:blipFill>
        <p:spPr>
          <a:xfrm>
            <a:off x="1218600" y="1880700"/>
            <a:ext cx="914400" cy="914400"/>
          </a:xfrm>
          <a:prstGeom prst="rect">
            <a:avLst/>
          </a:prstGeom>
          <a:noFill/>
          <a:ln>
            <a:noFill/>
          </a:ln>
        </p:spPr>
      </p:pic>
      <p:pic>
        <p:nvPicPr>
          <p:cNvPr id="367" name="Google Shape;367;p51" descr="priority icon."/>
          <p:cNvPicPr preferRelativeResize="0"/>
          <p:nvPr/>
        </p:nvPicPr>
        <p:blipFill>
          <a:blip r:embed="rId4">
            <a:alphaModFix/>
          </a:blip>
          <a:stretch>
            <a:fillRect/>
          </a:stretch>
        </p:blipFill>
        <p:spPr>
          <a:xfrm>
            <a:off x="2133000" y="2795100"/>
            <a:ext cx="914400" cy="914400"/>
          </a:xfrm>
          <a:prstGeom prst="rect">
            <a:avLst/>
          </a:prstGeom>
          <a:noFill/>
          <a:ln>
            <a:noFill/>
          </a:ln>
        </p:spPr>
      </p:pic>
      <p:pic>
        <p:nvPicPr>
          <p:cNvPr id="368" name="Google Shape;368;p51" descr="Process icon."/>
          <p:cNvPicPr preferRelativeResize="0"/>
          <p:nvPr/>
        </p:nvPicPr>
        <p:blipFill>
          <a:blip r:embed="rId5">
            <a:alphaModFix/>
          </a:blip>
          <a:stretch>
            <a:fillRect/>
          </a:stretch>
        </p:blipFill>
        <p:spPr>
          <a:xfrm>
            <a:off x="304200" y="966300"/>
            <a:ext cx="914400" cy="914400"/>
          </a:xfrm>
          <a:prstGeom prst="rect">
            <a:avLst/>
          </a:prstGeom>
          <a:noFill/>
          <a:ln>
            <a:noFill/>
          </a:ln>
        </p:spPr>
      </p:pic>
      <p:pic>
        <p:nvPicPr>
          <p:cNvPr id="369" name="Google Shape;369;p51" descr="hiker icon."/>
          <p:cNvPicPr preferRelativeResize="0"/>
          <p:nvPr/>
        </p:nvPicPr>
        <p:blipFill>
          <a:blip r:embed="rId6">
            <a:alphaModFix/>
          </a:blip>
          <a:stretch>
            <a:fillRect/>
          </a:stretch>
        </p:blipFill>
        <p:spPr>
          <a:xfrm>
            <a:off x="3047400" y="3709500"/>
            <a:ext cx="914400" cy="914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457200" lvl="0" indent="-419100" algn="l" rtl="0">
              <a:spcBef>
                <a:spcPts val="0"/>
              </a:spcBef>
              <a:spcAft>
                <a:spcPts val="0"/>
              </a:spcAft>
              <a:buSzPts val="3000"/>
              <a:buAutoNum type="arabicPeriod"/>
            </a:pPr>
            <a:r>
              <a:rPr lang="en"/>
              <a:t>Integrate A11y into your process</a:t>
            </a:r>
            <a:endParaRPr/>
          </a:p>
        </p:txBody>
      </p:sp>
      <p:sp>
        <p:nvSpPr>
          <p:cNvPr id="375" name="Google Shape;375;p52"/>
          <p:cNvSpPr txBox="1">
            <a:spLocks noGrp="1"/>
          </p:cNvSpPr>
          <p:nvPr>
            <p:ph type="body" idx="1"/>
          </p:nvPr>
        </p:nvSpPr>
        <p:spPr>
          <a:xfrm>
            <a:off x="311700" y="966300"/>
            <a:ext cx="7803000" cy="3042000"/>
          </a:xfrm>
          <a:prstGeom prst="rect">
            <a:avLst/>
          </a:prstGeom>
        </p:spPr>
        <p:txBody>
          <a:bodyPr spcFirstLastPara="1" wrap="square" lIns="91425" tIns="91425" rIns="91425" bIns="91425" anchor="t" anchorCtr="0">
            <a:noAutofit/>
          </a:bodyPr>
          <a:lstStyle/>
          <a:p>
            <a:pPr marL="0" lvl="0" indent="0" algn="l" rtl="0">
              <a:spcBef>
                <a:spcPts val="8000"/>
              </a:spcBef>
              <a:spcAft>
                <a:spcPts val="0"/>
              </a:spcAft>
              <a:buNone/>
            </a:pPr>
            <a:r>
              <a:rPr lang="en" sz="2000">
                <a:solidFill>
                  <a:srgbClr val="434343"/>
                </a:solidFill>
              </a:rPr>
              <a:t>Starting with a11y is easier and less expensive than remediation.</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Add alt text to your images</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Consider how you are using color in your content</a:t>
            </a:r>
            <a:endParaRPr sz="2000">
              <a:solidFill>
                <a:srgbClr val="434343"/>
              </a:solidFill>
            </a:endParaRPr>
          </a:p>
          <a:p>
            <a:pPr marL="457200" lvl="0" indent="-355600" algn="l" rtl="0">
              <a:spcBef>
                <a:spcPts val="1000"/>
              </a:spcBef>
              <a:spcAft>
                <a:spcPts val="0"/>
              </a:spcAft>
              <a:buSzPts val="2000"/>
              <a:buChar char="●"/>
            </a:pPr>
            <a:r>
              <a:rPr lang="en" sz="2000">
                <a:solidFill>
                  <a:srgbClr val="434343"/>
                </a:solidFill>
              </a:rPr>
              <a:t>Utilize </a:t>
            </a:r>
            <a:r>
              <a:rPr lang="en" sz="2000" u="sng">
                <a:solidFill>
                  <a:schemeClr val="hlink"/>
                </a:solidFill>
                <a:hlinkClick r:id="rId3"/>
              </a:rPr>
              <a:t>DAS site’s Get Started Guide</a:t>
            </a:r>
            <a:r>
              <a:rPr lang="en" sz="2000"/>
              <a:t> </a:t>
            </a:r>
            <a:endParaRPr sz="2000"/>
          </a:p>
        </p:txBody>
      </p:sp>
      <p:sp>
        <p:nvSpPr>
          <p:cNvPr id="376" name="Google Shape;376;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Lato"/>
                <a:ea typeface="Lato"/>
                <a:cs typeface="Lato"/>
                <a:sym typeface="Lato"/>
              </a:rPr>
              <a:t>28</a:t>
            </a:fld>
            <a:endParaRPr>
              <a:solidFill>
                <a:schemeClr val="dk2"/>
              </a:solidFill>
              <a:latin typeface="Lato"/>
              <a:ea typeface="Lato"/>
              <a:cs typeface="Lato"/>
              <a:sym typeface="Lato"/>
            </a:endParaRPr>
          </a:p>
        </p:txBody>
      </p:sp>
      <p:pic>
        <p:nvPicPr>
          <p:cNvPr id="377" name="Google Shape;377;p52" descr="process icon."/>
          <p:cNvPicPr preferRelativeResize="0"/>
          <p:nvPr/>
        </p:nvPicPr>
        <p:blipFill>
          <a:blip r:embed="rId4">
            <a:alphaModFix/>
          </a:blip>
          <a:stretch>
            <a:fillRect/>
          </a:stretch>
        </p:blipFill>
        <p:spPr>
          <a:xfrm>
            <a:off x="3756000" y="966300"/>
            <a:ext cx="914400" cy="914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3"/>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2. Assess your Site</a:t>
            </a:r>
            <a:endParaRPr/>
          </a:p>
        </p:txBody>
      </p:sp>
      <p:sp>
        <p:nvSpPr>
          <p:cNvPr id="383" name="Google Shape;383;p53"/>
          <p:cNvSpPr txBox="1">
            <a:spLocks noGrp="1"/>
          </p:cNvSpPr>
          <p:nvPr>
            <p:ph type="body" idx="1"/>
          </p:nvPr>
        </p:nvSpPr>
        <p:spPr>
          <a:xfrm>
            <a:off x="301775" y="1880700"/>
            <a:ext cx="3927300" cy="29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434343"/>
                </a:solidFill>
              </a:rPr>
              <a:t>Start with Automated Tools:</a:t>
            </a:r>
            <a:endParaRPr sz="2000" b="1">
              <a:solidFill>
                <a:srgbClr val="434343"/>
              </a:solidFill>
            </a:endParaRPr>
          </a:p>
          <a:p>
            <a:pPr marL="457200" lvl="0" indent="-355600" algn="l" rtl="0">
              <a:lnSpc>
                <a:spcPct val="115000"/>
              </a:lnSpc>
              <a:spcBef>
                <a:spcPts val="1600"/>
              </a:spcBef>
              <a:spcAft>
                <a:spcPts val="0"/>
              </a:spcAft>
              <a:buSzPts val="2000"/>
              <a:buChar char="●"/>
            </a:pPr>
            <a:r>
              <a:rPr lang="en" sz="2000" u="sng">
                <a:solidFill>
                  <a:schemeClr val="hlink"/>
                </a:solidFill>
                <a:hlinkClick r:id="rId3"/>
              </a:rPr>
              <a:t>WAVE browser extension</a:t>
            </a:r>
            <a:endParaRPr sz="2000"/>
          </a:p>
          <a:p>
            <a:pPr marL="457200" lvl="0" indent="-355600" algn="l" rtl="0">
              <a:lnSpc>
                <a:spcPct val="115000"/>
              </a:lnSpc>
              <a:spcBef>
                <a:spcPts val="1000"/>
              </a:spcBef>
              <a:spcAft>
                <a:spcPts val="0"/>
              </a:spcAft>
              <a:buSzPts val="2000"/>
              <a:buChar char="●"/>
            </a:pPr>
            <a:r>
              <a:rPr lang="en" sz="2000" u="sng">
                <a:solidFill>
                  <a:schemeClr val="hlink"/>
                </a:solidFill>
                <a:hlinkClick r:id="rId4"/>
              </a:rPr>
              <a:t>HeadingsMap extension</a:t>
            </a:r>
            <a:endParaRPr sz="2000"/>
          </a:p>
          <a:p>
            <a:pPr marL="457200" lvl="0" indent="-355600" algn="l" rtl="0">
              <a:lnSpc>
                <a:spcPct val="115000"/>
              </a:lnSpc>
              <a:spcBef>
                <a:spcPts val="1000"/>
              </a:spcBef>
              <a:spcAft>
                <a:spcPts val="0"/>
              </a:spcAft>
              <a:buSzPts val="2000"/>
              <a:buChar char="●"/>
            </a:pPr>
            <a:r>
              <a:rPr lang="en" sz="2000" u="sng">
                <a:solidFill>
                  <a:schemeClr val="hlink"/>
                </a:solidFill>
                <a:hlinkClick r:id="rId5"/>
              </a:rPr>
              <a:t>Sign up for Siteimprove</a:t>
            </a:r>
            <a:endParaRPr sz="2000"/>
          </a:p>
          <a:p>
            <a:pPr marL="914400" lvl="1" indent="-355600" algn="l" rtl="0">
              <a:lnSpc>
                <a:spcPct val="115000"/>
              </a:lnSpc>
              <a:spcBef>
                <a:spcPts val="1000"/>
              </a:spcBef>
              <a:spcAft>
                <a:spcPts val="1000"/>
              </a:spcAft>
              <a:buSzPts val="2000"/>
              <a:buChar char="○"/>
            </a:pPr>
            <a:r>
              <a:rPr lang="en" sz="2000">
                <a:solidFill>
                  <a:srgbClr val="434343"/>
                </a:solidFill>
              </a:rPr>
              <a:t>Download the</a:t>
            </a:r>
            <a:r>
              <a:rPr lang="en" sz="2000">
                <a:uFill>
                  <a:noFill/>
                </a:uFill>
                <a:hlinkClick r:id="rId6"/>
              </a:rPr>
              <a:t> </a:t>
            </a:r>
            <a:r>
              <a:rPr lang="en" sz="2000" u="sng">
                <a:solidFill>
                  <a:schemeClr val="hlink"/>
                </a:solidFill>
                <a:hlinkClick r:id="rId6"/>
              </a:rPr>
              <a:t>Chrome Extension</a:t>
            </a:r>
            <a:endParaRPr sz="2000" b="1"/>
          </a:p>
        </p:txBody>
      </p:sp>
      <p:sp>
        <p:nvSpPr>
          <p:cNvPr id="384" name="Google Shape;38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Lato"/>
                <a:ea typeface="Lato"/>
                <a:cs typeface="Lato"/>
                <a:sym typeface="Lato"/>
              </a:rPr>
              <a:t>29</a:t>
            </a:fld>
            <a:endParaRPr>
              <a:solidFill>
                <a:schemeClr val="dk2"/>
              </a:solidFill>
              <a:latin typeface="Lato"/>
              <a:ea typeface="Lato"/>
              <a:cs typeface="Lato"/>
              <a:sym typeface="Lato"/>
            </a:endParaRPr>
          </a:p>
        </p:txBody>
      </p:sp>
      <p:sp>
        <p:nvSpPr>
          <p:cNvPr id="385" name="Google Shape;385;p53"/>
          <p:cNvSpPr txBox="1">
            <a:spLocks noGrp="1"/>
          </p:cNvSpPr>
          <p:nvPr>
            <p:ph type="body" idx="1"/>
          </p:nvPr>
        </p:nvSpPr>
        <p:spPr>
          <a:xfrm>
            <a:off x="4458350" y="1880700"/>
            <a:ext cx="4408500" cy="22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434343"/>
                </a:solidFill>
              </a:rPr>
              <a:t>Follow up with Manual Testing:</a:t>
            </a:r>
            <a:endParaRPr sz="2000" b="1">
              <a:solidFill>
                <a:srgbClr val="434343"/>
              </a:solidFill>
            </a:endParaRPr>
          </a:p>
          <a:p>
            <a:pPr marL="457200" lvl="0" indent="-355600" algn="l" rtl="0">
              <a:spcBef>
                <a:spcPts val="1600"/>
              </a:spcBef>
              <a:spcAft>
                <a:spcPts val="0"/>
              </a:spcAft>
              <a:buClr>
                <a:srgbClr val="434343"/>
              </a:buClr>
              <a:buSzPts val="2000"/>
              <a:buChar char="●"/>
            </a:pPr>
            <a:r>
              <a:rPr lang="en" sz="2000">
                <a:solidFill>
                  <a:srgbClr val="434343"/>
                </a:solidFill>
              </a:rPr>
              <a:t>Identify common user tasks</a:t>
            </a:r>
            <a:endParaRPr sz="2000">
              <a:solidFill>
                <a:srgbClr val="434343"/>
              </a:solidFill>
            </a:endParaRPr>
          </a:p>
          <a:p>
            <a:pPr marL="457200" lvl="0" indent="-355600" algn="l" rtl="0">
              <a:spcBef>
                <a:spcPts val="1600"/>
              </a:spcBef>
              <a:spcAft>
                <a:spcPts val="0"/>
              </a:spcAft>
              <a:buClr>
                <a:srgbClr val="434343"/>
              </a:buClr>
              <a:buSzPts val="2000"/>
              <a:buChar char="●"/>
            </a:pPr>
            <a:r>
              <a:rPr lang="en" sz="2000">
                <a:solidFill>
                  <a:srgbClr val="434343"/>
                </a:solidFill>
              </a:rPr>
              <a:t>Test those tasks using:</a:t>
            </a:r>
            <a:endParaRPr sz="2000">
              <a:solidFill>
                <a:srgbClr val="434343"/>
              </a:solidFill>
            </a:endParaRPr>
          </a:p>
          <a:p>
            <a:pPr marL="685800" marR="58032" lvl="1" indent="-355600" algn="l" rtl="0">
              <a:spcBef>
                <a:spcPts val="1600"/>
              </a:spcBef>
              <a:spcAft>
                <a:spcPts val="0"/>
              </a:spcAft>
              <a:buClr>
                <a:srgbClr val="434343"/>
              </a:buClr>
              <a:buSzPts val="2000"/>
              <a:buChar char="○"/>
            </a:pPr>
            <a:r>
              <a:rPr lang="en" sz="2000">
                <a:solidFill>
                  <a:srgbClr val="434343"/>
                </a:solidFill>
              </a:rPr>
              <a:t>Only the keyboard </a:t>
            </a:r>
            <a:endParaRPr sz="2000">
              <a:solidFill>
                <a:srgbClr val="434343"/>
              </a:solidFill>
            </a:endParaRPr>
          </a:p>
          <a:p>
            <a:pPr marL="685800" marR="58032" lvl="1" indent="-355600" algn="l" rtl="0">
              <a:spcBef>
                <a:spcPts val="1600"/>
              </a:spcBef>
              <a:spcAft>
                <a:spcPts val="1600"/>
              </a:spcAft>
              <a:buClr>
                <a:srgbClr val="434343"/>
              </a:buClr>
              <a:buSzPts val="2000"/>
              <a:buChar char="○"/>
            </a:pPr>
            <a:r>
              <a:rPr lang="en" sz="2000">
                <a:solidFill>
                  <a:srgbClr val="434343"/>
                </a:solidFill>
              </a:rPr>
              <a:t>Screen readers like NVDA and VoiceOver</a:t>
            </a:r>
            <a:endParaRPr sz="2000">
              <a:solidFill>
                <a:srgbClr val="434343"/>
              </a:solidFill>
            </a:endParaRPr>
          </a:p>
        </p:txBody>
      </p:sp>
      <p:pic>
        <p:nvPicPr>
          <p:cNvPr id="386" name="Google Shape;386;p53" descr="website icon."/>
          <p:cNvPicPr preferRelativeResize="0"/>
          <p:nvPr/>
        </p:nvPicPr>
        <p:blipFill>
          <a:blip r:embed="rId7">
            <a:alphaModFix/>
          </a:blip>
          <a:stretch>
            <a:fillRect/>
          </a:stretch>
        </p:blipFill>
        <p:spPr>
          <a:xfrm>
            <a:off x="3771900" y="966300"/>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490250" y="1676100"/>
            <a:ext cx="8201700" cy="179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a:t>Accessibility Overview</a:t>
            </a:r>
            <a:endParaRPr/>
          </a:p>
        </p:txBody>
      </p:sp>
      <p:sp>
        <p:nvSpPr>
          <p:cNvPr id="156" name="Google Shape;15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Lato"/>
                <a:ea typeface="Lato"/>
                <a:cs typeface="Lato"/>
                <a:sym typeface="Lato"/>
              </a:rPr>
              <a:t>3</a:t>
            </a:fld>
            <a:endParaRPr>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3. Prioritize what to fix</a:t>
            </a:r>
            <a:endParaRPr/>
          </a:p>
        </p:txBody>
      </p:sp>
      <p:sp>
        <p:nvSpPr>
          <p:cNvPr id="392" name="Google Shape;392;p54"/>
          <p:cNvSpPr txBox="1">
            <a:spLocks noGrp="1"/>
          </p:cNvSpPr>
          <p:nvPr>
            <p:ph type="body" idx="1"/>
          </p:nvPr>
        </p:nvSpPr>
        <p:spPr>
          <a:xfrm>
            <a:off x="311700" y="1880700"/>
            <a:ext cx="4718100" cy="2611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Char char="●"/>
            </a:pPr>
            <a:r>
              <a:rPr lang="en" sz="2000">
                <a:solidFill>
                  <a:srgbClr val="434343"/>
                </a:solidFill>
              </a:rPr>
              <a:t>Review findings from testing</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Use prioritization matrix</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Fix high impact + low effort issues</a:t>
            </a:r>
            <a:endParaRPr sz="2000">
              <a:solidFill>
                <a:srgbClr val="434343"/>
              </a:solidFill>
            </a:endParaRPr>
          </a:p>
          <a:p>
            <a:pPr marL="457200" lvl="0" indent="-355600" algn="l" rtl="0">
              <a:spcBef>
                <a:spcPts val="1000"/>
              </a:spcBef>
              <a:spcAft>
                <a:spcPts val="1000"/>
              </a:spcAft>
              <a:buClr>
                <a:srgbClr val="434343"/>
              </a:buClr>
              <a:buSzPts val="2000"/>
              <a:buChar char="●"/>
            </a:pPr>
            <a:r>
              <a:rPr lang="en" sz="2000">
                <a:solidFill>
                  <a:srgbClr val="434343"/>
                </a:solidFill>
              </a:rPr>
              <a:t>Low-hanging fruit…</a:t>
            </a:r>
            <a:endParaRPr sz="1800">
              <a:solidFill>
                <a:srgbClr val="434343"/>
              </a:solidFill>
            </a:endParaRPr>
          </a:p>
        </p:txBody>
      </p:sp>
      <p:pic>
        <p:nvPicPr>
          <p:cNvPr id="393" name="Google Shape;393;p54" descr="Basic Prioritization Matrix. "/>
          <p:cNvPicPr preferRelativeResize="0"/>
          <p:nvPr/>
        </p:nvPicPr>
        <p:blipFill rotWithShape="1">
          <a:blip r:embed="rId3">
            <a:alphaModFix/>
          </a:blip>
          <a:srcRect l="6652" r="13007"/>
          <a:stretch/>
        </p:blipFill>
        <p:spPr>
          <a:xfrm>
            <a:off x="4984625" y="909450"/>
            <a:ext cx="3417701" cy="3081425"/>
          </a:xfrm>
          <a:prstGeom prst="rect">
            <a:avLst/>
          </a:prstGeom>
          <a:noFill/>
          <a:ln>
            <a:noFill/>
          </a:ln>
        </p:spPr>
      </p:pic>
      <p:sp>
        <p:nvSpPr>
          <p:cNvPr id="394" name="Google Shape;394;p54"/>
          <p:cNvSpPr txBox="1"/>
          <p:nvPr/>
        </p:nvSpPr>
        <p:spPr>
          <a:xfrm>
            <a:off x="6888225" y="4214525"/>
            <a:ext cx="1514100" cy="2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latin typeface="Lato"/>
                <a:ea typeface="Lato"/>
                <a:cs typeface="Lato"/>
                <a:sym typeface="Lato"/>
                <a:hlinkClick r:id="rId4"/>
              </a:rPr>
              <a:t>Image credit: NN Group</a:t>
            </a:r>
            <a:endParaRPr sz="1000">
              <a:latin typeface="Lato"/>
              <a:ea typeface="Lato"/>
              <a:cs typeface="Lato"/>
              <a:sym typeface="Lato"/>
            </a:endParaRPr>
          </a:p>
        </p:txBody>
      </p:sp>
      <p:sp>
        <p:nvSpPr>
          <p:cNvPr id="395" name="Google Shape;395;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396" name="Google Shape;396;p54" descr="priority icon."/>
          <p:cNvPicPr preferRelativeResize="0"/>
          <p:nvPr/>
        </p:nvPicPr>
        <p:blipFill>
          <a:blip r:embed="rId5">
            <a:alphaModFix/>
          </a:blip>
          <a:stretch>
            <a:fillRect/>
          </a:stretch>
        </p:blipFill>
        <p:spPr>
          <a:xfrm>
            <a:off x="3771900" y="966300"/>
            <a:ext cx="914400" cy="91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5"/>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4. Start small, start now</a:t>
            </a:r>
            <a:endParaRPr/>
          </a:p>
        </p:txBody>
      </p:sp>
      <p:sp>
        <p:nvSpPr>
          <p:cNvPr id="402" name="Google Shape;402;p55"/>
          <p:cNvSpPr txBox="1">
            <a:spLocks noGrp="1"/>
          </p:cNvSpPr>
          <p:nvPr>
            <p:ph type="body" idx="1"/>
          </p:nvPr>
        </p:nvSpPr>
        <p:spPr>
          <a:xfrm>
            <a:off x="311700" y="1880700"/>
            <a:ext cx="8520600" cy="1806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Char char="●"/>
            </a:pPr>
            <a:r>
              <a:rPr lang="en" sz="2000">
                <a:solidFill>
                  <a:srgbClr val="434343"/>
                </a:solidFill>
              </a:rPr>
              <a:t>Check a11y the next time you create a web page or doc</a:t>
            </a:r>
            <a:endParaRPr sz="2000">
              <a:solidFill>
                <a:srgbClr val="434343"/>
              </a:solidFill>
            </a:endParaRPr>
          </a:p>
          <a:p>
            <a:pPr marL="457200" lvl="0" indent="-355600" algn="l" rtl="0">
              <a:spcBef>
                <a:spcPts val="1600"/>
              </a:spcBef>
              <a:spcAft>
                <a:spcPts val="0"/>
              </a:spcAft>
              <a:buSzPts val="2000"/>
              <a:buChar char="●"/>
            </a:pPr>
            <a:r>
              <a:rPr lang="en" sz="2000" u="sng">
                <a:solidFill>
                  <a:schemeClr val="hlink"/>
                </a:solidFill>
                <a:hlinkClick r:id="rId3"/>
              </a:rPr>
              <a:t>Caption your videos</a:t>
            </a:r>
            <a:endParaRPr sz="2000"/>
          </a:p>
          <a:p>
            <a:pPr marL="457200" lvl="0" indent="-355600" algn="l" rtl="0">
              <a:spcBef>
                <a:spcPts val="1600"/>
              </a:spcBef>
              <a:spcAft>
                <a:spcPts val="0"/>
              </a:spcAft>
              <a:buSzPts val="2000"/>
              <a:buChar char="●"/>
            </a:pPr>
            <a:r>
              <a:rPr lang="en" sz="2000">
                <a:solidFill>
                  <a:srgbClr val="434343"/>
                </a:solidFill>
              </a:rPr>
              <a:t>Attend DAS</a:t>
            </a:r>
            <a:r>
              <a:rPr lang="en" sz="2000"/>
              <a:t> </a:t>
            </a:r>
            <a:r>
              <a:rPr lang="en" sz="2000" u="sng">
                <a:solidFill>
                  <a:schemeClr val="hlink"/>
                </a:solidFill>
                <a:hlinkClick r:id="rId4"/>
              </a:rPr>
              <a:t>Office Hours</a:t>
            </a:r>
            <a:endParaRPr sz="2000"/>
          </a:p>
          <a:p>
            <a:pPr marL="457200" lvl="0" indent="-355600" algn="l" rtl="0">
              <a:spcBef>
                <a:spcPts val="1600"/>
              </a:spcBef>
              <a:spcAft>
                <a:spcPts val="0"/>
              </a:spcAft>
              <a:buSzPts val="2000"/>
              <a:buChar char="●"/>
            </a:pPr>
            <a:r>
              <a:rPr lang="en" sz="2000">
                <a:solidFill>
                  <a:srgbClr val="434343"/>
                </a:solidFill>
              </a:rPr>
              <a:t>Sign up for</a:t>
            </a:r>
            <a:r>
              <a:rPr lang="en" sz="2000"/>
              <a:t> </a:t>
            </a:r>
            <a:r>
              <a:rPr lang="en" sz="2000" u="sng">
                <a:solidFill>
                  <a:schemeClr val="hlink"/>
                </a:solidFill>
                <a:hlinkClick r:id="rId5"/>
              </a:rPr>
              <a:t>DAS trainings</a:t>
            </a:r>
            <a:endParaRPr sz="2000"/>
          </a:p>
          <a:p>
            <a:pPr marL="457200" lvl="0" indent="-355600" algn="l" rtl="0">
              <a:spcBef>
                <a:spcPts val="1600"/>
              </a:spcBef>
              <a:spcAft>
                <a:spcPts val="1600"/>
              </a:spcAft>
              <a:buSzPts val="2000"/>
              <a:buChar char="●"/>
            </a:pPr>
            <a:r>
              <a:rPr lang="en" sz="2000">
                <a:solidFill>
                  <a:srgbClr val="434343"/>
                </a:solidFill>
              </a:rPr>
              <a:t>Contact DAS anytime:</a:t>
            </a:r>
            <a:r>
              <a:rPr lang="en" sz="2000"/>
              <a:t> </a:t>
            </a:r>
            <a:r>
              <a:rPr lang="en" sz="2000" u="sng">
                <a:solidFill>
                  <a:schemeClr val="hlink"/>
                </a:solidFill>
                <a:hlinkClick r:id="rId6"/>
              </a:rPr>
              <a:t>digitalaccessibility@harvard.edu</a:t>
            </a:r>
            <a:endParaRPr sz="2000"/>
          </a:p>
        </p:txBody>
      </p:sp>
      <p:sp>
        <p:nvSpPr>
          <p:cNvPr id="403" name="Google Shape;403;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Lato"/>
                <a:ea typeface="Lato"/>
                <a:cs typeface="Lato"/>
                <a:sym typeface="Lato"/>
              </a:rPr>
              <a:t>31</a:t>
            </a:fld>
            <a:endParaRPr>
              <a:solidFill>
                <a:schemeClr val="dk2"/>
              </a:solidFill>
              <a:latin typeface="Lato"/>
              <a:ea typeface="Lato"/>
              <a:cs typeface="Lato"/>
              <a:sym typeface="Lato"/>
            </a:endParaRPr>
          </a:p>
        </p:txBody>
      </p:sp>
      <p:pic>
        <p:nvPicPr>
          <p:cNvPr id="404" name="Google Shape;404;p55" descr="hiker icon."/>
          <p:cNvPicPr preferRelativeResize="0"/>
          <p:nvPr/>
        </p:nvPicPr>
        <p:blipFill>
          <a:blip r:embed="rId7">
            <a:alphaModFix/>
          </a:blip>
          <a:stretch>
            <a:fillRect/>
          </a:stretch>
        </p:blipFill>
        <p:spPr>
          <a:xfrm>
            <a:off x="3771900" y="966300"/>
            <a:ext cx="914400"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6"/>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Appendix - Getting started</a:t>
            </a:r>
            <a:endParaRPr/>
          </a:p>
        </p:txBody>
      </p:sp>
      <p:sp>
        <p:nvSpPr>
          <p:cNvPr id="410" name="Google Shape;410;p56"/>
          <p:cNvSpPr txBox="1">
            <a:spLocks noGrp="1"/>
          </p:cNvSpPr>
          <p:nvPr>
            <p:ph type="body" idx="1"/>
          </p:nvPr>
        </p:nvSpPr>
        <p:spPr>
          <a:xfrm>
            <a:off x="311700" y="966300"/>
            <a:ext cx="4029600" cy="391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t>Assess your site</a:t>
            </a:r>
            <a:endParaRPr sz="1200" b="1"/>
          </a:p>
          <a:p>
            <a:pPr marL="457200" lvl="0" indent="-298450" algn="l" rtl="0">
              <a:spcBef>
                <a:spcPts val="800"/>
              </a:spcBef>
              <a:spcAft>
                <a:spcPts val="0"/>
              </a:spcAft>
              <a:buSzPts val="1100"/>
              <a:buChar char="●"/>
            </a:pPr>
            <a:r>
              <a:rPr lang="en" sz="1100" u="sng">
                <a:solidFill>
                  <a:schemeClr val="hlink"/>
                </a:solidFill>
                <a:hlinkClick r:id="rId3"/>
              </a:rPr>
              <a:t>Request a Siteimprove or AMP Account</a:t>
            </a:r>
            <a:endParaRPr sz="1100"/>
          </a:p>
          <a:p>
            <a:pPr marL="457200" lvl="0" indent="0" algn="l" rtl="0">
              <a:lnSpc>
                <a:spcPct val="115000"/>
              </a:lnSpc>
              <a:spcBef>
                <a:spcPts val="400"/>
              </a:spcBef>
              <a:spcAft>
                <a:spcPts val="0"/>
              </a:spcAft>
              <a:buNone/>
            </a:pPr>
            <a:r>
              <a:rPr lang="en" sz="1000"/>
              <a:t>accessibility.huit.harvard.edu/tools</a:t>
            </a:r>
            <a:endParaRPr sz="1000"/>
          </a:p>
          <a:p>
            <a:pPr marL="457200" lvl="0" indent="-298450" algn="l" rtl="0">
              <a:spcBef>
                <a:spcPts val="1000"/>
              </a:spcBef>
              <a:spcAft>
                <a:spcPts val="0"/>
              </a:spcAft>
              <a:buSzPts val="1100"/>
              <a:buChar char="●"/>
            </a:pPr>
            <a:r>
              <a:rPr lang="en" sz="1100" u="sng">
                <a:solidFill>
                  <a:schemeClr val="hlink"/>
                </a:solidFill>
                <a:hlinkClick r:id="rId4"/>
              </a:rPr>
              <a:t>WAVE Browser Extension (Chrome &amp; Firefox)</a:t>
            </a:r>
            <a:endParaRPr sz="1100"/>
          </a:p>
          <a:p>
            <a:pPr marL="457200" lvl="0" indent="0" algn="l" rtl="0">
              <a:spcBef>
                <a:spcPts val="400"/>
              </a:spcBef>
              <a:spcAft>
                <a:spcPts val="0"/>
              </a:spcAft>
              <a:buNone/>
            </a:pPr>
            <a:r>
              <a:rPr lang="en" sz="1000"/>
              <a:t>wave.webaim.org/extension/</a:t>
            </a:r>
            <a:endParaRPr sz="1000"/>
          </a:p>
          <a:p>
            <a:pPr marL="457200" lvl="0" indent="-298450" algn="l" rtl="0">
              <a:lnSpc>
                <a:spcPct val="115000"/>
              </a:lnSpc>
              <a:spcBef>
                <a:spcPts val="1000"/>
              </a:spcBef>
              <a:spcAft>
                <a:spcPts val="0"/>
              </a:spcAft>
              <a:buSzPts val="1100"/>
              <a:buChar char="●"/>
            </a:pPr>
            <a:r>
              <a:rPr lang="en" sz="1100" u="sng">
                <a:solidFill>
                  <a:schemeClr val="hlink"/>
                </a:solidFill>
                <a:hlinkClick r:id="rId5"/>
              </a:rPr>
              <a:t>Easy Checks - A First Review of Web Accessibility</a:t>
            </a:r>
            <a:endParaRPr sz="1100"/>
          </a:p>
          <a:p>
            <a:pPr marL="457200" lvl="0" indent="0" algn="l" rtl="0">
              <a:lnSpc>
                <a:spcPct val="115000"/>
              </a:lnSpc>
              <a:spcBef>
                <a:spcPts val="400"/>
              </a:spcBef>
              <a:spcAft>
                <a:spcPts val="0"/>
              </a:spcAft>
              <a:buNone/>
            </a:pPr>
            <a:r>
              <a:rPr lang="en" sz="1000"/>
              <a:t>w3.org/WAI/test-evaluate/preliminary/</a:t>
            </a:r>
            <a:endParaRPr sz="1000"/>
          </a:p>
          <a:p>
            <a:pPr marL="457200" lvl="0" indent="-298450" algn="l" rtl="0">
              <a:lnSpc>
                <a:spcPct val="115000"/>
              </a:lnSpc>
              <a:spcBef>
                <a:spcPts val="1000"/>
              </a:spcBef>
              <a:spcAft>
                <a:spcPts val="0"/>
              </a:spcAft>
              <a:buSzPts val="1100"/>
              <a:buChar char="●"/>
            </a:pPr>
            <a:r>
              <a:rPr lang="en" sz="1100" u="sng">
                <a:solidFill>
                  <a:schemeClr val="hlink"/>
                </a:solidFill>
                <a:hlinkClick r:id="rId6"/>
              </a:rPr>
              <a:t>PC Users: Using NVDA screen reader</a:t>
            </a:r>
            <a:endParaRPr/>
          </a:p>
          <a:p>
            <a:pPr marL="457200" lvl="0" indent="0" algn="l" rtl="0">
              <a:lnSpc>
                <a:spcPct val="115000"/>
              </a:lnSpc>
              <a:spcBef>
                <a:spcPts val="400"/>
              </a:spcBef>
              <a:spcAft>
                <a:spcPts val="0"/>
              </a:spcAft>
              <a:buNone/>
            </a:pPr>
            <a:r>
              <a:rPr lang="en" sz="1000"/>
              <a:t>webaim.org/articles/nvda/</a:t>
            </a:r>
            <a:endParaRPr sz="1000"/>
          </a:p>
          <a:p>
            <a:pPr marL="457200" lvl="0" indent="-298450" algn="l" rtl="0">
              <a:lnSpc>
                <a:spcPct val="115000"/>
              </a:lnSpc>
              <a:spcBef>
                <a:spcPts val="1000"/>
              </a:spcBef>
              <a:spcAft>
                <a:spcPts val="0"/>
              </a:spcAft>
              <a:buSzPts val="1100"/>
              <a:buChar char="●"/>
            </a:pPr>
            <a:r>
              <a:rPr lang="en" sz="1100" u="sng">
                <a:solidFill>
                  <a:schemeClr val="hlink"/>
                </a:solidFill>
                <a:hlinkClick r:id="rId7"/>
              </a:rPr>
              <a:t>MAC Users: Using Voiceover screen reader </a:t>
            </a:r>
            <a:endParaRPr sz="1100"/>
          </a:p>
          <a:p>
            <a:pPr marL="457200" lvl="0" indent="0" algn="l" rtl="0">
              <a:lnSpc>
                <a:spcPct val="115000"/>
              </a:lnSpc>
              <a:spcBef>
                <a:spcPts val="400"/>
              </a:spcBef>
              <a:spcAft>
                <a:spcPts val="400"/>
              </a:spcAft>
              <a:buNone/>
            </a:pPr>
            <a:r>
              <a:rPr lang="en" sz="1000"/>
              <a:t>webaim.org/articles/voiceover/</a:t>
            </a:r>
            <a:endParaRPr sz="1000"/>
          </a:p>
        </p:txBody>
      </p:sp>
      <p:sp>
        <p:nvSpPr>
          <p:cNvPr id="411" name="Google Shape;411;p56"/>
          <p:cNvSpPr txBox="1">
            <a:spLocks noGrp="1"/>
          </p:cNvSpPr>
          <p:nvPr>
            <p:ph type="body" idx="2"/>
          </p:nvPr>
        </p:nvSpPr>
        <p:spPr>
          <a:xfrm>
            <a:off x="4341300" y="966300"/>
            <a:ext cx="4203000" cy="3913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200" b="1"/>
              <a:t>Prioritize what to fix</a:t>
            </a:r>
            <a:endParaRPr sz="1200" b="1"/>
          </a:p>
          <a:p>
            <a:pPr marL="457200" lvl="0" indent="-298450" algn="l" rtl="0">
              <a:spcBef>
                <a:spcPts val="800"/>
              </a:spcBef>
              <a:spcAft>
                <a:spcPts val="0"/>
              </a:spcAft>
              <a:buSzPts val="1100"/>
              <a:buChar char="●"/>
            </a:pPr>
            <a:r>
              <a:rPr lang="en" sz="1100" u="sng">
                <a:solidFill>
                  <a:schemeClr val="hlink"/>
                </a:solidFill>
                <a:hlinkClick r:id="rId8"/>
              </a:rPr>
              <a:t>Using Prioritization Matrices to Inform UX Decisions</a:t>
            </a:r>
            <a:endParaRPr sz="1100"/>
          </a:p>
          <a:p>
            <a:pPr marL="457200" lvl="0" indent="0" algn="l" rtl="0">
              <a:spcBef>
                <a:spcPts val="400"/>
              </a:spcBef>
              <a:spcAft>
                <a:spcPts val="0"/>
              </a:spcAft>
              <a:buNone/>
            </a:pPr>
            <a:r>
              <a:rPr lang="en" sz="1000"/>
              <a:t>nngroup.com/articles/prioritization-matrices/</a:t>
            </a:r>
            <a:endParaRPr sz="1000"/>
          </a:p>
          <a:p>
            <a:pPr marL="0" lvl="0" indent="0" algn="l" rtl="0">
              <a:spcBef>
                <a:spcPts val="3500"/>
              </a:spcBef>
              <a:spcAft>
                <a:spcPts val="0"/>
              </a:spcAft>
              <a:buNone/>
            </a:pPr>
            <a:r>
              <a:rPr lang="en" sz="1200" b="1"/>
              <a:t>Integrate accessibility into your process</a:t>
            </a:r>
            <a:endParaRPr sz="1200" b="1"/>
          </a:p>
          <a:p>
            <a:pPr marL="457200" lvl="0" indent="-298450" algn="l" rtl="0">
              <a:spcBef>
                <a:spcPts val="800"/>
              </a:spcBef>
              <a:spcAft>
                <a:spcPts val="0"/>
              </a:spcAft>
              <a:buSzPts val="1100"/>
              <a:buChar char="●"/>
            </a:pPr>
            <a:r>
              <a:rPr lang="en" sz="1100" u="sng">
                <a:solidFill>
                  <a:schemeClr val="hlink"/>
                </a:solidFill>
                <a:hlinkClick r:id="rId9"/>
              </a:rPr>
              <a:t>Incorporating accessibility early and throughout</a:t>
            </a:r>
            <a:endParaRPr sz="1100"/>
          </a:p>
          <a:p>
            <a:pPr marL="457200" lvl="0" indent="0" algn="l" rtl="0">
              <a:spcBef>
                <a:spcPts val="400"/>
              </a:spcBef>
              <a:spcAft>
                <a:spcPts val="0"/>
              </a:spcAft>
              <a:buNone/>
            </a:pPr>
            <a:r>
              <a:rPr lang="en" sz="1100"/>
              <a:t>uiaccess.com/accessucd/early.html</a:t>
            </a:r>
            <a:endParaRPr sz="1100"/>
          </a:p>
          <a:p>
            <a:pPr marL="457200" lvl="0" indent="-298450" algn="l" rtl="0">
              <a:spcBef>
                <a:spcPts val="1000"/>
              </a:spcBef>
              <a:spcAft>
                <a:spcPts val="0"/>
              </a:spcAft>
              <a:buSzPts val="1100"/>
              <a:buChar char="●"/>
            </a:pPr>
            <a:r>
              <a:rPr lang="en" sz="1100" u="sng">
                <a:solidFill>
                  <a:schemeClr val="hlink"/>
                </a:solidFill>
                <a:hlinkClick r:id="rId10"/>
              </a:rPr>
              <a:t>Planning for accessibility from the start</a:t>
            </a:r>
            <a:endParaRPr sz="1100"/>
          </a:p>
          <a:p>
            <a:pPr marL="457200" lvl="0" indent="0" algn="l" rtl="0">
              <a:spcBef>
                <a:spcPts val="400"/>
              </a:spcBef>
              <a:spcAft>
                <a:spcPts val="400"/>
              </a:spcAft>
              <a:buNone/>
            </a:pPr>
            <a:r>
              <a:rPr lang="en" sz="1100"/>
              <a:t>accessibility.umn.edu/tutorials/planning-accessibility-start</a:t>
            </a:r>
            <a:endParaRPr sz="1100"/>
          </a:p>
        </p:txBody>
      </p:sp>
      <p:sp>
        <p:nvSpPr>
          <p:cNvPr id="412" name="Google Shape;412;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Lato"/>
                <a:ea typeface="Lato"/>
                <a:cs typeface="Lato"/>
                <a:sym typeface="Lato"/>
              </a:rPr>
              <a:t>32</a:t>
            </a:fld>
            <a:endParaRPr>
              <a:solidFill>
                <a:schemeClr val="dk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7"/>
          <p:cNvSpPr txBox="1">
            <a:spLocks noGrp="1"/>
          </p:cNvSpPr>
          <p:nvPr>
            <p:ph type="title"/>
          </p:nvPr>
        </p:nvSpPr>
        <p:spPr>
          <a:xfrm>
            <a:off x="490250" y="1676100"/>
            <a:ext cx="8201700" cy="1791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
              <a:t>Resources</a:t>
            </a:r>
            <a:endParaRPr/>
          </a:p>
        </p:txBody>
      </p:sp>
      <p:sp>
        <p:nvSpPr>
          <p:cNvPr id="418" name="Google Shape;41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Lato"/>
                <a:ea typeface="Lato"/>
                <a:cs typeface="Lato"/>
                <a:sym typeface="Lato"/>
              </a:rPr>
              <a:t>33</a:t>
            </a:fld>
            <a:endParaRPr>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319500" y="250800"/>
            <a:ext cx="8507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Trainings by Digital Accessibility Services (DAS)</a:t>
            </a:r>
            <a:endParaRPr sz="2900"/>
          </a:p>
        </p:txBody>
      </p:sp>
      <p:sp>
        <p:nvSpPr>
          <p:cNvPr id="424" name="Google Shape;424;p58"/>
          <p:cNvSpPr txBox="1">
            <a:spLocks noGrp="1"/>
          </p:cNvSpPr>
          <p:nvPr>
            <p:ph type="body" idx="4294967295"/>
          </p:nvPr>
        </p:nvSpPr>
        <p:spPr>
          <a:xfrm>
            <a:off x="331150" y="1171750"/>
            <a:ext cx="3774600" cy="30591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182875" rIns="91425" bIns="91425" anchor="t" anchorCtr="0">
            <a:noAutofit/>
          </a:bodyPr>
          <a:lstStyle/>
          <a:p>
            <a:pPr marL="0" lvl="0" indent="0" algn="l" rtl="0">
              <a:lnSpc>
                <a:spcPct val="150000"/>
              </a:lnSpc>
              <a:spcBef>
                <a:spcPts val="0"/>
              </a:spcBef>
              <a:spcAft>
                <a:spcPts val="0"/>
              </a:spcAft>
              <a:buClr>
                <a:schemeClr val="dk2"/>
              </a:buClr>
              <a:buSzPts val="1100"/>
              <a:buFont typeface="Arial"/>
              <a:buNone/>
            </a:pPr>
            <a:r>
              <a:rPr lang="en" sz="1500" b="1">
                <a:solidFill>
                  <a:srgbClr val="000000"/>
                </a:solidFill>
              </a:rPr>
              <a:t>Content</a:t>
            </a:r>
            <a:endParaRPr sz="1500" b="1">
              <a:solidFill>
                <a:srgbClr val="000000"/>
              </a:solidFill>
            </a:endParaRPr>
          </a:p>
          <a:p>
            <a:pPr marL="342900" lvl="0" indent="-184150" algn="l" rtl="0">
              <a:lnSpc>
                <a:spcPct val="100000"/>
              </a:lnSpc>
              <a:spcBef>
                <a:spcPts val="400"/>
              </a:spcBef>
              <a:spcAft>
                <a:spcPts val="0"/>
              </a:spcAft>
              <a:buSzPts val="1100"/>
              <a:buChar char="●"/>
            </a:pPr>
            <a:r>
              <a:rPr lang="en" sz="1200">
                <a:solidFill>
                  <a:schemeClr val="dk2"/>
                </a:solidFill>
              </a:rPr>
              <a:t>Digital Accessibility for Content Creators </a:t>
            </a:r>
            <a:r>
              <a:rPr lang="en" sz="1200"/>
              <a:t>(</a:t>
            </a:r>
            <a:r>
              <a:rPr lang="en" sz="1200" u="sng">
                <a:solidFill>
                  <a:schemeClr val="hlink"/>
                </a:solidFill>
                <a:hlinkClick r:id="rId3"/>
              </a:rPr>
              <a:t>instructor-led</a:t>
            </a:r>
            <a:r>
              <a:rPr lang="en" sz="1200"/>
              <a:t> or </a:t>
            </a:r>
            <a:r>
              <a:rPr lang="en" sz="1200" u="sng">
                <a:solidFill>
                  <a:schemeClr val="hlink"/>
                </a:solidFill>
                <a:hlinkClick r:id="rId4"/>
              </a:rPr>
              <a:t>on-demand</a:t>
            </a:r>
            <a:r>
              <a:rPr lang="en" sz="1200"/>
              <a:t>)</a:t>
            </a:r>
            <a:endParaRPr sz="1200"/>
          </a:p>
          <a:p>
            <a:pPr marL="342900" lvl="0" indent="-184150" algn="l" rtl="0">
              <a:lnSpc>
                <a:spcPct val="200000"/>
              </a:lnSpc>
              <a:spcBef>
                <a:spcPts val="1000"/>
              </a:spcBef>
              <a:spcAft>
                <a:spcPts val="0"/>
              </a:spcAft>
              <a:buSzPts val="1100"/>
              <a:buChar char="●"/>
            </a:pPr>
            <a:r>
              <a:rPr lang="en" sz="1200" u="sng">
                <a:solidFill>
                  <a:schemeClr val="hlink"/>
                </a:solidFill>
                <a:hlinkClick r:id="rId5"/>
              </a:rPr>
              <a:t>Digital Accessibility in Canvas</a:t>
            </a:r>
            <a:endParaRPr sz="1200"/>
          </a:p>
          <a:p>
            <a:pPr marL="342900" lvl="0" indent="-184150" algn="l" rtl="0">
              <a:lnSpc>
                <a:spcPct val="200000"/>
              </a:lnSpc>
              <a:spcBef>
                <a:spcPts val="400"/>
              </a:spcBef>
              <a:spcAft>
                <a:spcPts val="0"/>
              </a:spcAft>
              <a:buSzPts val="1100"/>
              <a:buChar char="●"/>
            </a:pPr>
            <a:r>
              <a:rPr lang="en" sz="1200" u="sng">
                <a:solidFill>
                  <a:schemeClr val="hlink"/>
                </a:solidFill>
                <a:hlinkClick r:id="rId6"/>
              </a:rPr>
              <a:t>Creating Accessible Docs or Slides or PDFs</a:t>
            </a:r>
            <a:endParaRPr sz="1200"/>
          </a:p>
          <a:p>
            <a:pPr marL="342900" lvl="0" indent="-184150" algn="l" rtl="0">
              <a:lnSpc>
                <a:spcPct val="200000"/>
              </a:lnSpc>
              <a:spcBef>
                <a:spcPts val="400"/>
              </a:spcBef>
              <a:spcAft>
                <a:spcPts val="0"/>
              </a:spcAft>
              <a:buSzPts val="1100"/>
              <a:buChar char="●"/>
            </a:pPr>
            <a:r>
              <a:rPr lang="en" sz="1200" u="sng">
                <a:solidFill>
                  <a:schemeClr val="hlink"/>
                </a:solidFill>
                <a:hlinkClick r:id="rId7"/>
              </a:rPr>
              <a:t>Multimedia Accessibility (On-demand course)</a:t>
            </a:r>
            <a:endParaRPr sz="1200"/>
          </a:p>
          <a:p>
            <a:pPr marL="342900" lvl="0" indent="-184150" algn="l" rtl="0">
              <a:lnSpc>
                <a:spcPct val="200000"/>
              </a:lnSpc>
              <a:spcBef>
                <a:spcPts val="400"/>
              </a:spcBef>
              <a:spcAft>
                <a:spcPts val="400"/>
              </a:spcAft>
              <a:buSzPts val="1100"/>
              <a:buChar char="●"/>
            </a:pPr>
            <a:r>
              <a:rPr lang="en" sz="1200" u="sng">
                <a:solidFill>
                  <a:schemeClr val="hlink"/>
                </a:solidFill>
                <a:hlinkClick r:id="rId8"/>
              </a:rPr>
              <a:t>IT Academy: Digital Accessibility Foundations</a:t>
            </a:r>
            <a:endParaRPr sz="1200" strike="sngStrike"/>
          </a:p>
        </p:txBody>
      </p:sp>
      <p:sp>
        <p:nvSpPr>
          <p:cNvPr id="425" name="Google Shape;425;p5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426" name="Google Shape;426;p58"/>
          <p:cNvSpPr txBox="1">
            <a:spLocks noGrp="1"/>
          </p:cNvSpPr>
          <p:nvPr>
            <p:ph type="body" idx="4294967295"/>
          </p:nvPr>
        </p:nvSpPr>
        <p:spPr>
          <a:xfrm>
            <a:off x="4667550" y="1119950"/>
            <a:ext cx="3774600" cy="1597800"/>
          </a:xfrm>
          <a:prstGeom prst="rect">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2"/>
              </a:buClr>
              <a:buSzPts val="1100"/>
              <a:buFont typeface="Arial"/>
              <a:buNone/>
            </a:pPr>
            <a:r>
              <a:rPr lang="en" sz="1500" b="1">
                <a:solidFill>
                  <a:srgbClr val="000000"/>
                </a:solidFill>
              </a:rPr>
              <a:t>Testing and Technical Knowledge</a:t>
            </a:r>
            <a:endParaRPr sz="1500" b="1">
              <a:solidFill>
                <a:srgbClr val="000000"/>
              </a:solidFill>
            </a:endParaRPr>
          </a:p>
          <a:p>
            <a:pPr marL="342900" lvl="0" indent="-184150" algn="l" rtl="0">
              <a:lnSpc>
                <a:spcPct val="200000"/>
              </a:lnSpc>
              <a:spcBef>
                <a:spcPts val="400"/>
              </a:spcBef>
              <a:spcAft>
                <a:spcPts val="0"/>
              </a:spcAft>
              <a:buSzPts val="1100"/>
              <a:buChar char="●"/>
            </a:pPr>
            <a:r>
              <a:rPr lang="en" sz="1200" u="sng">
                <a:solidFill>
                  <a:schemeClr val="hlink"/>
                </a:solidFill>
                <a:hlinkClick r:id="rId9"/>
              </a:rPr>
              <a:t>Testing for Digital Accessibility</a:t>
            </a:r>
            <a:endParaRPr sz="1200"/>
          </a:p>
          <a:p>
            <a:pPr marL="342900" lvl="0" indent="-184150" algn="l" rtl="0">
              <a:lnSpc>
                <a:spcPct val="200000"/>
              </a:lnSpc>
              <a:spcBef>
                <a:spcPts val="400"/>
              </a:spcBef>
              <a:spcAft>
                <a:spcPts val="0"/>
              </a:spcAft>
              <a:buSzPts val="1100"/>
              <a:buChar char="●"/>
            </a:pPr>
            <a:r>
              <a:rPr lang="en" sz="1200" u="sng">
                <a:solidFill>
                  <a:schemeClr val="hlink"/>
                </a:solidFill>
                <a:hlinkClick r:id="rId10"/>
              </a:rPr>
              <a:t>Measuring Accessibility with Siteimprove</a:t>
            </a:r>
            <a:endParaRPr sz="1200"/>
          </a:p>
          <a:p>
            <a:pPr marL="342900" lvl="0" indent="-184150" algn="l" rtl="0">
              <a:lnSpc>
                <a:spcPct val="200000"/>
              </a:lnSpc>
              <a:spcBef>
                <a:spcPts val="400"/>
              </a:spcBef>
              <a:spcAft>
                <a:spcPts val="400"/>
              </a:spcAft>
              <a:buSzPts val="1100"/>
              <a:buChar char="●"/>
            </a:pPr>
            <a:r>
              <a:rPr lang="en" sz="1200" u="sng">
                <a:solidFill>
                  <a:schemeClr val="hlink"/>
                </a:solidFill>
                <a:hlinkClick r:id="rId11"/>
              </a:rPr>
              <a:t>Web Accessibility in HTML and CSS</a:t>
            </a:r>
            <a:endParaRPr sz="1200" strike="sngStrike"/>
          </a:p>
        </p:txBody>
      </p:sp>
      <p:sp>
        <p:nvSpPr>
          <p:cNvPr id="427" name="Google Shape;427;p58"/>
          <p:cNvSpPr txBox="1">
            <a:spLocks noGrp="1"/>
          </p:cNvSpPr>
          <p:nvPr>
            <p:ph type="body" idx="4294967295"/>
          </p:nvPr>
        </p:nvSpPr>
        <p:spPr>
          <a:xfrm>
            <a:off x="4667550" y="3026375"/>
            <a:ext cx="3774600" cy="1204500"/>
          </a:xfrm>
          <a:prstGeom prst="rect">
            <a:avLst/>
          </a:prstGeom>
          <a:solidFill>
            <a:srgbClr val="EFEFEF"/>
          </a:solidFill>
          <a:ln w="9525"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b="1">
                <a:solidFill>
                  <a:srgbClr val="000000"/>
                </a:solidFill>
              </a:rPr>
              <a:t>Procurement and Policy</a:t>
            </a:r>
            <a:endParaRPr sz="1500" b="1">
              <a:solidFill>
                <a:srgbClr val="000000"/>
              </a:solidFill>
            </a:endParaRPr>
          </a:p>
          <a:p>
            <a:pPr marL="342900" lvl="0" indent="-190500" algn="l" rtl="0">
              <a:lnSpc>
                <a:spcPct val="200000"/>
              </a:lnSpc>
              <a:spcBef>
                <a:spcPts val="400"/>
              </a:spcBef>
              <a:spcAft>
                <a:spcPts val="0"/>
              </a:spcAft>
              <a:buSzPts val="1200"/>
              <a:buChar char="●"/>
            </a:pPr>
            <a:r>
              <a:rPr lang="en" sz="1200" u="sng">
                <a:solidFill>
                  <a:schemeClr val="hlink"/>
                </a:solidFill>
                <a:hlinkClick r:id="rId12"/>
              </a:rPr>
              <a:t>Accessible Technology Procurement </a:t>
            </a:r>
            <a:endParaRPr sz="1200"/>
          </a:p>
          <a:p>
            <a:pPr marL="342900" lvl="0" indent="-190500" algn="l" rtl="0">
              <a:lnSpc>
                <a:spcPct val="200000"/>
              </a:lnSpc>
              <a:spcBef>
                <a:spcPts val="400"/>
              </a:spcBef>
              <a:spcAft>
                <a:spcPts val="400"/>
              </a:spcAft>
              <a:buSzPts val="1200"/>
              <a:buChar char="●"/>
            </a:pPr>
            <a:r>
              <a:rPr lang="en" sz="1200" u="sng">
                <a:solidFill>
                  <a:schemeClr val="hlink"/>
                </a:solidFill>
                <a:hlinkClick r:id="rId13"/>
              </a:rPr>
              <a:t>Intro to Digital Accessibility and Harvard Policy</a:t>
            </a:r>
            <a:endParaRPr sz="1200" strike="sngStrike"/>
          </a:p>
        </p:txBody>
      </p:sp>
      <p:sp>
        <p:nvSpPr>
          <p:cNvPr id="428" name="Google Shape;428;p58"/>
          <p:cNvSpPr/>
          <p:nvPr/>
        </p:nvSpPr>
        <p:spPr>
          <a:xfrm>
            <a:off x="8115600" y="3083648"/>
            <a:ext cx="548700" cy="599400"/>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29" name="Google Shape;429;p58"/>
          <p:cNvPicPr preferRelativeResize="0"/>
          <p:nvPr/>
        </p:nvPicPr>
        <p:blipFill>
          <a:blip r:embed="rId14">
            <a:alphaModFix/>
          </a:blip>
          <a:stretch>
            <a:fillRect/>
          </a:stretch>
        </p:blipFill>
        <p:spPr>
          <a:xfrm>
            <a:off x="8144438" y="3137850"/>
            <a:ext cx="491025" cy="491000"/>
          </a:xfrm>
          <a:prstGeom prst="rect">
            <a:avLst/>
          </a:prstGeom>
          <a:noFill/>
          <a:ln>
            <a:noFill/>
          </a:ln>
        </p:spPr>
      </p:pic>
      <p:sp>
        <p:nvSpPr>
          <p:cNvPr id="430" name="Google Shape;430;p58"/>
          <p:cNvSpPr/>
          <p:nvPr/>
        </p:nvSpPr>
        <p:spPr>
          <a:xfrm>
            <a:off x="8173800" y="1199598"/>
            <a:ext cx="548700" cy="599400"/>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31" name="Google Shape;431;p58"/>
          <p:cNvPicPr preferRelativeResize="0"/>
          <p:nvPr/>
        </p:nvPicPr>
        <p:blipFill>
          <a:blip r:embed="rId15">
            <a:alphaModFix/>
          </a:blip>
          <a:stretch>
            <a:fillRect/>
          </a:stretch>
        </p:blipFill>
        <p:spPr>
          <a:xfrm>
            <a:off x="8231500" y="1291100"/>
            <a:ext cx="491000" cy="491000"/>
          </a:xfrm>
          <a:prstGeom prst="rect">
            <a:avLst/>
          </a:prstGeom>
          <a:noFill/>
          <a:ln>
            <a:noFill/>
          </a:ln>
        </p:spPr>
      </p:pic>
      <p:sp>
        <p:nvSpPr>
          <p:cNvPr id="432" name="Google Shape;432;p58"/>
          <p:cNvSpPr/>
          <p:nvPr/>
        </p:nvSpPr>
        <p:spPr>
          <a:xfrm>
            <a:off x="3666825" y="1276600"/>
            <a:ext cx="687600" cy="599400"/>
          </a:xfrm>
          <a:prstGeom prst="rect">
            <a:avLst/>
          </a:prstGeom>
          <a:solidFill>
            <a:schemeClr val="lt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33" name="Google Shape;433;p58"/>
          <p:cNvPicPr preferRelativeResize="0"/>
          <p:nvPr/>
        </p:nvPicPr>
        <p:blipFill>
          <a:blip r:embed="rId16">
            <a:alphaModFix/>
          </a:blip>
          <a:stretch>
            <a:fillRect/>
          </a:stretch>
        </p:blipFill>
        <p:spPr>
          <a:xfrm>
            <a:off x="3729625" y="1276600"/>
            <a:ext cx="599400" cy="599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9"/>
          <p:cNvSpPr txBox="1">
            <a:spLocks noGrp="1"/>
          </p:cNvSpPr>
          <p:nvPr>
            <p:ph type="title"/>
          </p:nvPr>
        </p:nvSpPr>
        <p:spPr>
          <a:xfrm>
            <a:off x="319500" y="250800"/>
            <a:ext cx="7599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Stop by our virtual Office Hours!</a:t>
            </a:r>
            <a:endParaRPr/>
          </a:p>
        </p:txBody>
      </p:sp>
      <p:sp>
        <p:nvSpPr>
          <p:cNvPr id="439" name="Google Shape;439;p59"/>
          <p:cNvSpPr txBox="1">
            <a:spLocks noGrp="1"/>
          </p:cNvSpPr>
          <p:nvPr>
            <p:ph type="body" idx="1"/>
          </p:nvPr>
        </p:nvSpPr>
        <p:spPr>
          <a:xfrm>
            <a:off x="319500" y="1237200"/>
            <a:ext cx="4807200" cy="280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Offered on the 2nd and 4th Fridays of each month from 10am-12pm.</a:t>
            </a:r>
            <a:endParaRPr sz="1800"/>
          </a:p>
          <a:p>
            <a:pPr marL="457200" lvl="0" indent="-342900" algn="l" rtl="0">
              <a:spcBef>
                <a:spcPts val="1600"/>
              </a:spcBef>
              <a:spcAft>
                <a:spcPts val="0"/>
              </a:spcAft>
              <a:buSzPts val="1800"/>
              <a:buChar char="●"/>
            </a:pPr>
            <a:r>
              <a:rPr lang="en" sz="1800"/>
              <a:t>Bring your accessibility questions, or just stop by to say hello! 👋</a:t>
            </a:r>
            <a:endParaRPr sz="1800"/>
          </a:p>
          <a:p>
            <a:pPr marL="0" lvl="0" indent="0" algn="l" rtl="0">
              <a:spcBef>
                <a:spcPts val="1600"/>
              </a:spcBef>
              <a:spcAft>
                <a:spcPts val="1600"/>
              </a:spcAft>
              <a:buNone/>
            </a:pPr>
            <a:r>
              <a:rPr lang="en" sz="1700" u="sng">
                <a:solidFill>
                  <a:schemeClr val="hlink"/>
                </a:solidFill>
                <a:hlinkClick r:id="rId3"/>
              </a:rPr>
              <a:t>accessibility.huit.harvard.edu/das-office-hours</a:t>
            </a:r>
            <a:r>
              <a:rPr lang="en" sz="1700"/>
              <a:t> </a:t>
            </a:r>
            <a:endParaRPr sz="1700"/>
          </a:p>
        </p:txBody>
      </p:sp>
      <p:pic>
        <p:nvPicPr>
          <p:cNvPr id="440" name="Google Shape;440;p59" descr="Person at desk provides collective virtual chat."/>
          <p:cNvPicPr preferRelativeResize="0"/>
          <p:nvPr/>
        </p:nvPicPr>
        <p:blipFill rotWithShape="1">
          <a:blip r:embed="rId4">
            <a:alphaModFix/>
          </a:blip>
          <a:srcRect l="8452" t="6970" r="10739" b="4116"/>
          <a:stretch/>
        </p:blipFill>
        <p:spPr>
          <a:xfrm>
            <a:off x="5093075" y="1349312"/>
            <a:ext cx="3739223" cy="2444874"/>
          </a:xfrm>
          <a:prstGeom prst="rect">
            <a:avLst/>
          </a:prstGeom>
          <a:noFill/>
          <a:ln>
            <a:noFill/>
          </a:ln>
        </p:spPr>
      </p:pic>
      <p:sp>
        <p:nvSpPr>
          <p:cNvPr id="441" name="Google Shape;441;p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0"/>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Need an accessible doc fast?</a:t>
            </a:r>
            <a:endParaRPr/>
          </a:p>
        </p:txBody>
      </p:sp>
      <p:sp>
        <p:nvSpPr>
          <p:cNvPr id="447" name="Google Shape;447;p60"/>
          <p:cNvSpPr txBox="1">
            <a:spLocks noGrp="1"/>
          </p:cNvSpPr>
          <p:nvPr>
            <p:ph type="body" idx="1"/>
          </p:nvPr>
        </p:nvSpPr>
        <p:spPr>
          <a:xfrm>
            <a:off x="311700" y="1152469"/>
            <a:ext cx="55359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SzPts val="1800"/>
              <a:buNone/>
            </a:pPr>
            <a:r>
              <a:rPr lang="en" sz="1600">
                <a:solidFill>
                  <a:srgbClr val="3E3E3E"/>
                </a:solidFill>
              </a:rPr>
              <a:t>Submit to Harvard's preferred remediation vendor, AbleDocs!</a:t>
            </a:r>
            <a:endParaRPr sz="1600">
              <a:solidFill>
                <a:srgbClr val="3E3E3E"/>
              </a:solidFill>
            </a:endParaRPr>
          </a:p>
          <a:p>
            <a:pPr marL="457200" lvl="0" indent="-330200" algn="l" rtl="0">
              <a:lnSpc>
                <a:spcPct val="150000"/>
              </a:lnSpc>
              <a:spcBef>
                <a:spcPts val="1200"/>
              </a:spcBef>
              <a:spcAft>
                <a:spcPts val="0"/>
              </a:spcAft>
              <a:buClr>
                <a:srgbClr val="3E3E3E"/>
              </a:buClr>
              <a:buSzPts val="1600"/>
              <a:buChar char="•"/>
            </a:pPr>
            <a:r>
              <a:rPr lang="en" sz="1600">
                <a:solidFill>
                  <a:srgbClr val="3E3E3E"/>
                </a:solidFill>
              </a:rPr>
              <a:t>Quotes are </a:t>
            </a:r>
            <a:r>
              <a:rPr lang="en" sz="1600"/>
              <a:t>provided before remediation work begins</a:t>
            </a:r>
            <a:endParaRPr sz="1600">
              <a:solidFill>
                <a:srgbClr val="3E3E3E"/>
              </a:solidFill>
            </a:endParaRPr>
          </a:p>
          <a:p>
            <a:pPr marL="457200" lvl="0" indent="-330200" algn="l" rtl="0">
              <a:lnSpc>
                <a:spcPct val="150000"/>
              </a:lnSpc>
              <a:spcBef>
                <a:spcPts val="0"/>
              </a:spcBef>
              <a:spcAft>
                <a:spcPts val="0"/>
              </a:spcAft>
              <a:buClr>
                <a:srgbClr val="3E3E3E"/>
              </a:buClr>
              <a:buSzPts val="1600"/>
              <a:buChar char="•"/>
            </a:pPr>
            <a:r>
              <a:rPr lang="en" sz="1600">
                <a:solidFill>
                  <a:srgbClr val="3E3E3E"/>
                </a:solidFill>
              </a:rPr>
              <a:t>For any cost questions, contact DAS to explore other remediation options</a:t>
            </a:r>
            <a:endParaRPr sz="1600">
              <a:solidFill>
                <a:srgbClr val="3E3E3E"/>
              </a:solidFill>
            </a:endParaRPr>
          </a:p>
          <a:p>
            <a:pPr marL="457200" lvl="0" indent="-330200" algn="l" rtl="0">
              <a:lnSpc>
                <a:spcPct val="150000"/>
              </a:lnSpc>
              <a:spcBef>
                <a:spcPts val="0"/>
              </a:spcBef>
              <a:spcAft>
                <a:spcPts val="0"/>
              </a:spcAft>
              <a:buClr>
                <a:srgbClr val="3E3E3E"/>
              </a:buClr>
              <a:buSzPts val="1600"/>
              <a:buChar char="•"/>
            </a:pPr>
            <a:r>
              <a:rPr lang="en" sz="1600">
                <a:solidFill>
                  <a:srgbClr val="3E3E3E"/>
                </a:solidFill>
              </a:rPr>
              <a:t>Vendor will add accessible tags to the PDF </a:t>
            </a:r>
            <a:endParaRPr sz="1600">
              <a:solidFill>
                <a:srgbClr val="3E3E3E"/>
              </a:solidFill>
            </a:endParaRPr>
          </a:p>
          <a:p>
            <a:pPr marL="457200" lvl="0" indent="-330200" algn="l" rtl="0">
              <a:lnSpc>
                <a:spcPct val="150000"/>
              </a:lnSpc>
              <a:spcBef>
                <a:spcPts val="0"/>
              </a:spcBef>
              <a:spcAft>
                <a:spcPts val="0"/>
              </a:spcAft>
              <a:buClr>
                <a:srgbClr val="3E3E3E"/>
              </a:buClr>
              <a:buSzPts val="1600"/>
              <a:buChar char="•"/>
            </a:pPr>
            <a:r>
              <a:rPr lang="en" sz="1600">
                <a:solidFill>
                  <a:srgbClr val="3E3E3E"/>
                </a:solidFill>
              </a:rPr>
              <a:t>Vendor will not fix color contrast or color alone for meaning issues. </a:t>
            </a:r>
            <a:endParaRPr sz="1600">
              <a:solidFill>
                <a:srgbClr val="3E3E3E"/>
              </a:solidFill>
            </a:endParaRPr>
          </a:p>
        </p:txBody>
      </p:sp>
      <p:pic>
        <p:nvPicPr>
          <p:cNvPr id="448" name="Google Shape;448;p60" descr="Harvard AbleDocs portal."/>
          <p:cNvPicPr preferRelativeResize="0"/>
          <p:nvPr/>
        </p:nvPicPr>
        <p:blipFill rotWithShape="1">
          <a:blip r:embed="rId3">
            <a:alphaModFix/>
          </a:blip>
          <a:srcRect l="62278" b="51458"/>
          <a:stretch/>
        </p:blipFill>
        <p:spPr>
          <a:xfrm>
            <a:off x="7574275" y="1143000"/>
            <a:ext cx="1116175" cy="895150"/>
          </a:xfrm>
          <a:prstGeom prst="rect">
            <a:avLst/>
          </a:prstGeom>
          <a:noFill/>
          <a:ln w="19050" cap="flat" cmpd="sng">
            <a:solidFill>
              <a:schemeClr val="dk2"/>
            </a:solidFill>
            <a:prstDash val="solid"/>
            <a:round/>
            <a:headEnd type="none" w="sm" len="sm"/>
            <a:tailEnd type="none" w="sm" len="sm"/>
          </a:ln>
        </p:spPr>
      </p:pic>
      <p:sp>
        <p:nvSpPr>
          <p:cNvPr id="449" name="Google Shape;449;p60"/>
          <p:cNvSpPr txBox="1"/>
          <p:nvPr/>
        </p:nvSpPr>
        <p:spPr>
          <a:xfrm>
            <a:off x="6225450" y="1095525"/>
            <a:ext cx="2607000" cy="3416400"/>
          </a:xfrm>
          <a:prstGeom prst="rect">
            <a:avLst/>
          </a:prstGeom>
          <a:noFill/>
          <a:ln>
            <a:noFill/>
          </a:ln>
        </p:spPr>
        <p:txBody>
          <a:bodyPr spcFirstLastPara="1" wrap="square" lIns="91425" tIns="91425" rIns="91425" bIns="91425" anchor="t" anchorCtr="0">
            <a:noAutofit/>
          </a:bodyPr>
          <a:lstStyle/>
          <a:p>
            <a:pPr marL="0" marR="1397000" lvl="0" indent="0" algn="ctr" rtl="0">
              <a:lnSpc>
                <a:spcPct val="150000"/>
              </a:lnSpc>
              <a:spcBef>
                <a:spcPts val="1200"/>
              </a:spcBef>
              <a:spcAft>
                <a:spcPts val="0"/>
              </a:spcAft>
              <a:buNone/>
            </a:pPr>
            <a:r>
              <a:rPr lang="en" sz="1600" b="1" u="sng">
                <a:solidFill>
                  <a:srgbClr val="268285"/>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Submit to AbleDocs </a:t>
            </a:r>
            <a:endParaRPr sz="1600" b="1" u="sng">
              <a:solidFill>
                <a:srgbClr val="268285"/>
              </a:solidFill>
              <a:latin typeface="Montserrat"/>
              <a:ea typeface="Montserrat"/>
              <a:cs typeface="Montserrat"/>
              <a:sym typeface="Montserrat"/>
            </a:endParaRPr>
          </a:p>
          <a:p>
            <a:pPr marL="0" lvl="0" indent="0" algn="l" rtl="0">
              <a:lnSpc>
                <a:spcPct val="150000"/>
              </a:lnSpc>
              <a:spcBef>
                <a:spcPts val="2400"/>
              </a:spcBef>
              <a:spcAft>
                <a:spcPts val="0"/>
              </a:spcAft>
              <a:buNone/>
            </a:pPr>
            <a:r>
              <a:rPr lang="en" sz="1300" b="1">
                <a:latin typeface="Montserrat"/>
                <a:ea typeface="Montserrat"/>
                <a:cs typeface="Montserrat"/>
                <a:sym typeface="Montserrat"/>
              </a:rPr>
              <a:t>Simple documents</a:t>
            </a:r>
            <a:endParaRPr sz="1300" b="1">
              <a:latin typeface="Montserrat"/>
              <a:ea typeface="Montserrat"/>
              <a:cs typeface="Montserrat"/>
              <a:sym typeface="Montserrat"/>
            </a:endParaRPr>
          </a:p>
          <a:p>
            <a:pPr marL="457200" lvl="0" indent="-311150" algn="l" rtl="0">
              <a:lnSpc>
                <a:spcPct val="150000"/>
              </a:lnSpc>
              <a:spcBef>
                <a:spcPts val="0"/>
              </a:spcBef>
              <a:spcAft>
                <a:spcPts val="0"/>
              </a:spcAft>
              <a:buSzPts val="1300"/>
              <a:buFont typeface="Montserrat"/>
              <a:buChar char="●"/>
            </a:pPr>
            <a:r>
              <a:rPr lang="en" sz="1300">
                <a:latin typeface="Montserrat"/>
                <a:ea typeface="Montserrat"/>
                <a:cs typeface="Montserrat"/>
                <a:sym typeface="Montserrat"/>
              </a:rPr>
              <a:t>starts at $5/page </a:t>
            </a:r>
            <a:endParaRPr sz="1300">
              <a:latin typeface="Montserrat"/>
              <a:ea typeface="Montserrat"/>
              <a:cs typeface="Montserrat"/>
              <a:sym typeface="Montserrat"/>
            </a:endParaRPr>
          </a:p>
          <a:p>
            <a:pPr marL="457200" lvl="0" indent="-311150" algn="l" rtl="0">
              <a:lnSpc>
                <a:spcPct val="150000"/>
              </a:lnSpc>
              <a:spcBef>
                <a:spcPts val="0"/>
              </a:spcBef>
              <a:spcAft>
                <a:spcPts val="0"/>
              </a:spcAft>
              <a:buSzPts val="1300"/>
              <a:buFont typeface="Montserrat"/>
              <a:buChar char="●"/>
            </a:pPr>
            <a:r>
              <a:rPr lang="en" sz="1300">
                <a:latin typeface="Montserrat"/>
                <a:ea typeface="Montserrat"/>
                <a:cs typeface="Montserrat"/>
                <a:sym typeface="Montserrat"/>
              </a:rPr>
              <a:t>$25 minimum charge</a:t>
            </a:r>
            <a:endParaRPr sz="1300">
              <a:latin typeface="Montserrat"/>
              <a:ea typeface="Montserrat"/>
              <a:cs typeface="Montserrat"/>
              <a:sym typeface="Montserrat"/>
            </a:endParaRPr>
          </a:p>
          <a:p>
            <a:pPr marL="0" lvl="0" indent="0" algn="l" rtl="0">
              <a:lnSpc>
                <a:spcPct val="150000"/>
              </a:lnSpc>
              <a:spcBef>
                <a:spcPts val="1000"/>
              </a:spcBef>
              <a:spcAft>
                <a:spcPts val="0"/>
              </a:spcAft>
              <a:buNone/>
            </a:pPr>
            <a:r>
              <a:rPr lang="en" sz="1300" b="1">
                <a:latin typeface="Montserrat"/>
                <a:ea typeface="Montserrat"/>
                <a:cs typeface="Montserrat"/>
                <a:sym typeface="Montserrat"/>
              </a:rPr>
              <a:t>Complex documents </a:t>
            </a:r>
            <a:endParaRPr sz="1300" b="1">
              <a:latin typeface="Montserrat"/>
              <a:ea typeface="Montserrat"/>
              <a:cs typeface="Montserrat"/>
              <a:sym typeface="Montserrat"/>
            </a:endParaRPr>
          </a:p>
          <a:p>
            <a:pPr marL="457200" lvl="0" indent="-311150" algn="l" rtl="0">
              <a:lnSpc>
                <a:spcPct val="150000"/>
              </a:lnSpc>
              <a:spcBef>
                <a:spcPts val="0"/>
              </a:spcBef>
              <a:spcAft>
                <a:spcPts val="0"/>
              </a:spcAft>
              <a:buSzPts val="1300"/>
              <a:buFont typeface="Montserrat"/>
              <a:buChar char="●"/>
            </a:pPr>
            <a:r>
              <a:rPr lang="en" sz="1300">
                <a:latin typeface="Montserrat"/>
                <a:ea typeface="Montserrat"/>
                <a:cs typeface="Montserrat"/>
                <a:sym typeface="Montserrat"/>
              </a:rPr>
              <a:t>$12/page</a:t>
            </a:r>
            <a:endParaRPr sz="1300">
              <a:solidFill>
                <a:schemeClr val="dk2"/>
              </a:solidFill>
              <a:latin typeface="Montserrat"/>
              <a:ea typeface="Montserrat"/>
              <a:cs typeface="Montserrat"/>
              <a:sym typeface="Montserrat"/>
            </a:endParaRPr>
          </a:p>
          <a:p>
            <a:pPr marL="0" lvl="0" indent="0" algn="l" rtl="0">
              <a:lnSpc>
                <a:spcPct val="150000"/>
              </a:lnSpc>
              <a:spcBef>
                <a:spcPts val="1000"/>
              </a:spcBef>
              <a:spcAft>
                <a:spcPts val="0"/>
              </a:spcAft>
              <a:buNone/>
            </a:pPr>
            <a:r>
              <a:rPr lang="en" sz="1300" b="1">
                <a:solidFill>
                  <a:schemeClr val="dk2"/>
                </a:solidFill>
                <a:latin typeface="Montserrat"/>
                <a:ea typeface="Montserrat"/>
                <a:cs typeface="Montserrat"/>
                <a:sym typeface="Montserrat"/>
              </a:rPr>
              <a:t>Fillable/OCR documents </a:t>
            </a:r>
            <a:endParaRPr sz="1300" b="1">
              <a:solidFill>
                <a:schemeClr val="dk2"/>
              </a:solidFill>
              <a:latin typeface="Montserrat"/>
              <a:ea typeface="Montserrat"/>
              <a:cs typeface="Montserrat"/>
              <a:sym typeface="Montserrat"/>
            </a:endParaRPr>
          </a:p>
          <a:p>
            <a:pPr marL="457200" lvl="0" indent="-311150" algn="l" rtl="0">
              <a:lnSpc>
                <a:spcPct val="150000"/>
              </a:lnSpc>
              <a:spcBef>
                <a:spcPts val="0"/>
              </a:spcBef>
              <a:spcAft>
                <a:spcPts val="0"/>
              </a:spcAft>
              <a:buClr>
                <a:schemeClr val="dk2"/>
              </a:buClr>
              <a:buSzPts val="1300"/>
              <a:buFont typeface="Montserrat"/>
              <a:buChar char="●"/>
            </a:pPr>
            <a:r>
              <a:rPr lang="en" sz="1300">
                <a:solidFill>
                  <a:schemeClr val="dk2"/>
                </a:solidFill>
                <a:latin typeface="Montserrat"/>
                <a:ea typeface="Montserrat"/>
                <a:cs typeface="Montserrat"/>
                <a:sym typeface="Montserrat"/>
              </a:rPr>
              <a:t>$55/page</a:t>
            </a:r>
            <a:endParaRPr sz="1300">
              <a:solidFill>
                <a:schemeClr val="dk2"/>
              </a:solidFill>
              <a:latin typeface="Montserrat"/>
              <a:ea typeface="Montserrat"/>
              <a:cs typeface="Montserrat"/>
              <a:sym typeface="Montserrat"/>
            </a:endParaRPr>
          </a:p>
        </p:txBody>
      </p:sp>
      <p:sp>
        <p:nvSpPr>
          <p:cNvPr id="450" name="Google Shape;450;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1"/>
          <p:cNvSpPr txBox="1">
            <a:spLocks noGrp="1"/>
          </p:cNvSpPr>
          <p:nvPr>
            <p:ph type="title"/>
          </p:nvPr>
        </p:nvSpPr>
        <p:spPr>
          <a:xfrm>
            <a:off x="319500" y="250800"/>
            <a:ext cx="7599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Useful Accessibility Resources</a:t>
            </a:r>
            <a:endParaRPr/>
          </a:p>
        </p:txBody>
      </p:sp>
      <p:sp>
        <p:nvSpPr>
          <p:cNvPr id="456" name="Google Shape;456;p61"/>
          <p:cNvSpPr txBox="1">
            <a:spLocks noGrp="1"/>
          </p:cNvSpPr>
          <p:nvPr>
            <p:ph type="body" idx="1"/>
          </p:nvPr>
        </p:nvSpPr>
        <p:spPr>
          <a:xfrm>
            <a:off x="319500" y="1313400"/>
            <a:ext cx="8037600" cy="280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2500"/>
              </a:spcBef>
              <a:spcAft>
                <a:spcPts val="0"/>
              </a:spcAft>
              <a:buClr>
                <a:schemeClr val="dk1"/>
              </a:buClr>
              <a:buSzPts val="800"/>
              <a:buFont typeface="Arial"/>
              <a:buNone/>
            </a:pPr>
            <a:r>
              <a:rPr lang="en" sz="1300" b="1"/>
              <a:t>Microsoft Word Programs </a:t>
            </a:r>
            <a:endParaRPr sz="1300" b="1"/>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3">
                  <a:extLst>
                    <a:ext uri="{A12FA001-AC4F-418D-AE19-62706E023703}">
                      <ahyp:hlinkClr xmlns:ahyp="http://schemas.microsoft.com/office/drawing/2018/hyperlinkcolor" val="tx"/>
                    </a:ext>
                  </a:extLst>
                </a:hlinkClick>
              </a:rPr>
              <a:t>Using the Accessibility Checker</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4">
                  <a:extLst>
                    <a:ext uri="{A12FA001-AC4F-418D-AE19-62706E023703}">
                      <ahyp:hlinkClr xmlns:ahyp="http://schemas.microsoft.com/office/drawing/2018/hyperlinkcolor" val="tx"/>
                    </a:ext>
                  </a:extLst>
                </a:hlinkClick>
              </a:rPr>
              <a:t>Make Accessible Word Documents (Microsoft)</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5">
                  <a:extLst>
                    <a:ext uri="{A12FA001-AC4F-418D-AE19-62706E023703}">
                      <ahyp:hlinkClr xmlns:ahyp="http://schemas.microsoft.com/office/drawing/2018/hyperlinkcolor" val="tx"/>
                    </a:ext>
                  </a:extLst>
                </a:hlinkClick>
              </a:rPr>
              <a:t>Accessible Word templates (Microsoft)</a:t>
            </a:r>
            <a:endParaRPr sz="1300" b="1">
              <a:solidFill>
                <a:srgbClr val="1155CC"/>
              </a:solidFill>
            </a:endParaRPr>
          </a:p>
          <a:p>
            <a:pPr marL="0" lvl="0" indent="0" algn="l" rtl="0">
              <a:lnSpc>
                <a:spcPct val="150000"/>
              </a:lnSpc>
              <a:spcBef>
                <a:spcPts val="2500"/>
              </a:spcBef>
              <a:spcAft>
                <a:spcPts val="0"/>
              </a:spcAft>
              <a:buClr>
                <a:schemeClr val="dk1"/>
              </a:buClr>
              <a:buSzPts val="800"/>
              <a:buFont typeface="Arial"/>
              <a:buNone/>
            </a:pPr>
            <a:r>
              <a:rPr lang="en" sz="1300" b="1"/>
              <a:t>Google Programs</a:t>
            </a:r>
            <a:endParaRPr sz="1300" b="1"/>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6">
                  <a:extLst>
                    <a:ext uri="{A12FA001-AC4F-418D-AE19-62706E023703}">
                      <ahyp:hlinkClr xmlns:ahyp="http://schemas.microsoft.com/office/drawing/2018/hyperlinkcolor" val="tx"/>
                    </a:ext>
                  </a:extLst>
                </a:hlinkClick>
              </a:rPr>
              <a:t>Make your doc or slides more accessible</a:t>
            </a:r>
            <a:r>
              <a:rPr lang="en" sz="1300">
                <a:solidFill>
                  <a:srgbClr val="1155CC"/>
                </a:solidFill>
              </a:rPr>
              <a:t> </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7">
                  <a:extLst>
                    <a:ext uri="{A12FA001-AC4F-418D-AE19-62706E023703}">
                      <ahyp:hlinkClr xmlns:ahyp="http://schemas.microsoft.com/office/drawing/2018/hyperlinkcolor" val="tx"/>
                    </a:ext>
                  </a:extLst>
                </a:hlinkClick>
              </a:rPr>
              <a:t>Create Accessible Docs using Grackle</a:t>
            </a:r>
            <a:endParaRPr sz="1300" b="1">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8">
                  <a:extLst>
                    <a:ext uri="{A12FA001-AC4F-418D-AE19-62706E023703}">
                      <ahyp:hlinkClr xmlns:ahyp="http://schemas.microsoft.com/office/drawing/2018/hyperlinkcolor" val="tx"/>
                    </a:ext>
                  </a:extLst>
                </a:hlinkClick>
              </a:rPr>
              <a:t>How to Open Grackle</a:t>
            </a:r>
            <a:r>
              <a:rPr lang="en" sz="1300">
                <a:solidFill>
                  <a:srgbClr val="1155CC"/>
                </a:solidFill>
              </a:rPr>
              <a:t> </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9">
                  <a:extLst>
                    <a:ext uri="{A12FA001-AC4F-418D-AE19-62706E023703}">
                      <ahyp:hlinkClr xmlns:ahyp="http://schemas.microsoft.com/office/drawing/2018/hyperlinkcolor" val="tx"/>
                    </a:ext>
                  </a:extLst>
                </a:hlinkClick>
              </a:rPr>
              <a:t>Try Grackle in a Walkthrough Document</a:t>
            </a:r>
            <a:r>
              <a:rPr lang="en" sz="1300">
                <a:solidFill>
                  <a:srgbClr val="1155CC"/>
                </a:solidFill>
              </a:rPr>
              <a:t> 	</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0">
                  <a:extLst>
                    <a:ext uri="{A12FA001-AC4F-418D-AE19-62706E023703}">
                      <ahyp:hlinkClr xmlns:ahyp="http://schemas.microsoft.com/office/drawing/2018/hyperlinkcolor" val="tx"/>
                    </a:ext>
                  </a:extLst>
                </a:hlinkClick>
              </a:rPr>
              <a:t>Grackle Video Library</a:t>
            </a:r>
            <a:r>
              <a:rPr lang="en" sz="1300">
                <a:solidFill>
                  <a:srgbClr val="1155CC"/>
                </a:solidFill>
              </a:rPr>
              <a:t> </a:t>
            </a:r>
            <a:endParaRPr sz="1300">
              <a:solidFill>
                <a:srgbClr val="1155CC"/>
              </a:solidFill>
            </a:endParaRPr>
          </a:p>
        </p:txBody>
      </p:sp>
      <p:sp>
        <p:nvSpPr>
          <p:cNvPr id="457" name="Google Shape;457;p61"/>
          <p:cNvSpPr txBox="1">
            <a:spLocks noGrp="1"/>
          </p:cNvSpPr>
          <p:nvPr>
            <p:ph type="body" idx="1"/>
          </p:nvPr>
        </p:nvSpPr>
        <p:spPr>
          <a:xfrm>
            <a:off x="4834050" y="1234313"/>
            <a:ext cx="4059300" cy="3416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00" b="1">
                <a:solidFill>
                  <a:srgbClr val="3E3E3E"/>
                </a:solidFill>
              </a:rPr>
              <a:t>Digital Accessibility Services</a:t>
            </a:r>
            <a:endParaRPr sz="1300" b="1">
              <a:solidFill>
                <a:srgbClr val="3E3E3E"/>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1">
                  <a:extLst>
                    <a:ext uri="{A12FA001-AC4F-418D-AE19-62706E023703}">
                      <ahyp:hlinkClr xmlns:ahyp="http://schemas.microsoft.com/office/drawing/2018/hyperlinkcolor" val="tx"/>
                    </a:ext>
                  </a:extLst>
                </a:hlinkClick>
              </a:rPr>
              <a:t>Training Offerings</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2">
                  <a:extLst>
                    <a:ext uri="{A12FA001-AC4F-418D-AE19-62706E023703}">
                      <ahyp:hlinkClr xmlns:ahyp="http://schemas.microsoft.com/office/drawing/2018/hyperlinkcolor" val="tx"/>
                    </a:ext>
                  </a:extLst>
                </a:hlinkClick>
              </a:rPr>
              <a:t>Guidance on Creating Accessible Google Docs</a:t>
            </a:r>
            <a:r>
              <a:rPr lang="en" sz="1300">
                <a:solidFill>
                  <a:srgbClr val="1155CC"/>
                </a:solidFill>
              </a:rPr>
              <a:t> </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3">
                  <a:extLst>
                    <a:ext uri="{A12FA001-AC4F-418D-AE19-62706E023703}">
                      <ahyp:hlinkClr xmlns:ahyp="http://schemas.microsoft.com/office/drawing/2018/hyperlinkcolor" val="tx"/>
                    </a:ext>
                  </a:extLst>
                </a:hlinkClick>
              </a:rPr>
              <a:t>Attend an Upcoming Office Hours</a:t>
            </a:r>
            <a:endParaRPr sz="1300">
              <a:solidFill>
                <a:srgbClr val="1155CC"/>
              </a:solidFill>
            </a:endParaRPr>
          </a:p>
          <a:p>
            <a:pPr marL="0" lvl="0" indent="0" algn="l" rtl="0">
              <a:lnSpc>
                <a:spcPct val="150000"/>
              </a:lnSpc>
              <a:spcBef>
                <a:spcPts val="1600"/>
              </a:spcBef>
              <a:spcAft>
                <a:spcPts val="0"/>
              </a:spcAft>
              <a:buNone/>
            </a:pPr>
            <a:r>
              <a:rPr lang="en" sz="1300" b="1"/>
              <a:t>PDF</a:t>
            </a:r>
            <a:endParaRPr sz="1300" b="1"/>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4">
                  <a:extLst>
                    <a:ext uri="{A12FA001-AC4F-418D-AE19-62706E023703}">
                      <ahyp:hlinkClr xmlns:ahyp="http://schemas.microsoft.com/office/drawing/2018/hyperlinkcolor" val="tx"/>
                    </a:ext>
                  </a:extLst>
                </a:hlinkClick>
              </a:rPr>
              <a:t>Adobe Acrobat Accessibility</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5">
                  <a:extLst>
                    <a:ext uri="{A12FA001-AC4F-418D-AE19-62706E023703}">
                      <ahyp:hlinkClr xmlns:ahyp="http://schemas.microsoft.com/office/drawing/2018/hyperlinkcolor" val="tx"/>
                    </a:ext>
                  </a:extLst>
                </a:hlinkClick>
              </a:rPr>
              <a:t>InDesign Accessibility  </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6">
                  <a:extLst>
                    <a:ext uri="{A12FA001-AC4F-418D-AE19-62706E023703}">
                      <ahyp:hlinkClr xmlns:ahyp="http://schemas.microsoft.com/office/drawing/2018/hyperlinkcolor" val="tx"/>
                    </a:ext>
                  </a:extLst>
                </a:hlinkClick>
              </a:rPr>
              <a:t>PDF Accessibility (video) from 508.gov</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7">
                  <a:extLst>
                    <a:ext uri="{A12FA001-AC4F-418D-AE19-62706E023703}">
                      <ahyp:hlinkClr xmlns:ahyp="http://schemas.microsoft.com/office/drawing/2018/hyperlinkcolor" val="tx"/>
                    </a:ext>
                  </a:extLst>
                </a:hlinkClick>
              </a:rPr>
              <a:t>Adobe Overview of Accessible PDFs</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7">
                  <a:extLst>
                    <a:ext uri="{A12FA001-AC4F-418D-AE19-62706E023703}">
                      <ahyp:hlinkClr xmlns:ahyp="http://schemas.microsoft.com/office/drawing/2018/hyperlinkcolor" val="tx"/>
                    </a:ext>
                  </a:extLst>
                </a:hlinkClick>
              </a:rPr>
              <a:t>PDF Reading Order</a:t>
            </a:r>
            <a:endParaRPr sz="1300">
              <a:solidFill>
                <a:srgbClr val="1155CC"/>
              </a:solidFill>
            </a:endParaRPr>
          </a:p>
          <a:p>
            <a:pPr marL="342900" lvl="0" indent="-247650" algn="l" rtl="0">
              <a:lnSpc>
                <a:spcPct val="150000"/>
              </a:lnSpc>
              <a:spcBef>
                <a:spcPts val="0"/>
              </a:spcBef>
              <a:spcAft>
                <a:spcPts val="0"/>
              </a:spcAft>
              <a:buClr>
                <a:srgbClr val="1155CC"/>
              </a:buClr>
              <a:buSzPts val="1300"/>
              <a:buChar char="●"/>
            </a:pPr>
            <a:r>
              <a:rPr lang="en" sz="1300" u="sng">
                <a:solidFill>
                  <a:srgbClr val="1155CC"/>
                </a:solidFill>
                <a:hlinkClick r:id="rId18">
                  <a:extLst>
                    <a:ext uri="{A12FA001-AC4F-418D-AE19-62706E023703}">
                      <ahyp:hlinkClr xmlns:ahyp="http://schemas.microsoft.com/office/drawing/2018/hyperlinkcolor" val="tx"/>
                    </a:ext>
                  </a:extLst>
                </a:hlinkClick>
              </a:rPr>
              <a:t>How to Tag Footnotes and Endnotes.</a:t>
            </a:r>
            <a:endParaRPr sz="1300" b="1">
              <a:solidFill>
                <a:srgbClr val="1155CC"/>
              </a:solidFill>
            </a:endParaRPr>
          </a:p>
        </p:txBody>
      </p:sp>
      <p:sp>
        <p:nvSpPr>
          <p:cNvPr id="458" name="Google Shape;458;p6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Questions?</a:t>
            </a:r>
            <a:endParaRPr/>
          </a:p>
        </p:txBody>
      </p:sp>
      <p:sp>
        <p:nvSpPr>
          <p:cNvPr id="464" name="Google Shape;464;p6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latin typeface="Lato"/>
                <a:ea typeface="Lato"/>
                <a:cs typeface="Lato"/>
                <a:sym typeface="Lato"/>
              </a:rPr>
              <a:t>38</a:t>
            </a:fld>
            <a:endParaRPr>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What is digital accessibility?</a:t>
            </a:r>
            <a:endParaRPr/>
          </a:p>
        </p:txBody>
      </p:sp>
      <p:sp>
        <p:nvSpPr>
          <p:cNvPr id="162" name="Google Shape;16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63" name="Google Shape;163;p28"/>
          <p:cNvSpPr txBox="1"/>
          <p:nvPr/>
        </p:nvSpPr>
        <p:spPr>
          <a:xfrm>
            <a:off x="1075975" y="1106350"/>
            <a:ext cx="6194100" cy="2351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200">
                <a:solidFill>
                  <a:srgbClr val="434343"/>
                </a:solidFill>
                <a:latin typeface="Lato"/>
                <a:ea typeface="Lato"/>
                <a:cs typeface="Lato"/>
                <a:sym typeface="Lato"/>
              </a:rPr>
              <a:t>Making electronic content available to and usable by everyone - </a:t>
            </a:r>
            <a:r>
              <a:rPr lang="en" sz="2200" i="1">
                <a:solidFill>
                  <a:srgbClr val="434343"/>
                </a:solidFill>
                <a:latin typeface="Montserrat SemiBold"/>
                <a:ea typeface="Montserrat SemiBold"/>
                <a:cs typeface="Montserrat SemiBold"/>
                <a:sym typeface="Montserrat SemiBold"/>
              </a:rPr>
              <a:t>at the same time, with the same ease of use</a:t>
            </a:r>
            <a:r>
              <a:rPr lang="en" sz="2200">
                <a:solidFill>
                  <a:srgbClr val="434343"/>
                </a:solidFill>
                <a:latin typeface="Lato"/>
                <a:ea typeface="Lato"/>
                <a:cs typeface="Lato"/>
                <a:sym typeface="Lato"/>
              </a:rPr>
              <a:t> - including and especially people with disabilities.</a:t>
            </a:r>
            <a:endParaRPr sz="2200">
              <a:solidFill>
                <a:srgbClr val="434343"/>
              </a:solidFill>
              <a:latin typeface="Lato"/>
              <a:ea typeface="Lato"/>
              <a:cs typeface="Lato"/>
              <a:sym typeface="Lato"/>
            </a:endParaRPr>
          </a:p>
          <a:p>
            <a:pPr marL="0" lvl="0" indent="0" algn="l" rtl="0">
              <a:lnSpc>
                <a:spcPct val="150000"/>
              </a:lnSpc>
              <a:spcBef>
                <a:spcPts val="1200"/>
              </a:spcBef>
              <a:spcAft>
                <a:spcPts val="1200"/>
              </a:spcAft>
              <a:buNone/>
            </a:pPr>
            <a:r>
              <a:rPr lang="en" sz="2200">
                <a:solidFill>
                  <a:srgbClr val="434343"/>
                </a:solidFill>
                <a:latin typeface="Lato"/>
                <a:ea typeface="Lato"/>
                <a:cs typeface="Lato"/>
                <a:sym typeface="Lato"/>
              </a:rPr>
              <a:t>A11y = Accessibility</a:t>
            </a:r>
            <a:endParaRPr sz="2200">
              <a:solidFill>
                <a:srgbClr val="434343"/>
              </a:solidFill>
              <a:latin typeface="Lato"/>
              <a:ea typeface="Lato"/>
              <a:cs typeface="Lato"/>
              <a:sym typeface="Lato"/>
            </a:endParaRPr>
          </a:p>
        </p:txBody>
      </p:sp>
      <p:pic>
        <p:nvPicPr>
          <p:cNvPr id="164" name="Google Shape;164;p28" descr="Icons for touch, sight, accessibility, cognition, and hearing."/>
          <p:cNvPicPr preferRelativeResize="0"/>
          <p:nvPr/>
        </p:nvPicPr>
        <p:blipFill>
          <a:blip r:embed="rId3">
            <a:alphaModFix/>
          </a:blip>
          <a:stretch>
            <a:fillRect/>
          </a:stretch>
        </p:blipFill>
        <p:spPr>
          <a:xfrm>
            <a:off x="4471425" y="2781275"/>
            <a:ext cx="3849549" cy="159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Harvard’s Standards: WCAG</a:t>
            </a:r>
            <a:endParaRPr/>
          </a:p>
        </p:txBody>
      </p:sp>
      <p:sp>
        <p:nvSpPr>
          <p:cNvPr id="170" name="Google Shape;170;p29"/>
          <p:cNvSpPr txBox="1">
            <a:spLocks noGrp="1"/>
          </p:cNvSpPr>
          <p:nvPr>
            <p:ph type="body" idx="1"/>
          </p:nvPr>
        </p:nvSpPr>
        <p:spPr>
          <a:xfrm>
            <a:off x="311700" y="966300"/>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Char char="●"/>
            </a:pPr>
            <a:r>
              <a:rPr lang="en" sz="2000" b="1">
                <a:solidFill>
                  <a:srgbClr val="434343"/>
                </a:solidFill>
              </a:rPr>
              <a:t>Web Content Accessibility Guidelines (WCAG) 2.1</a:t>
            </a:r>
            <a:r>
              <a:rPr lang="en" sz="2000">
                <a:solidFill>
                  <a:srgbClr val="434343"/>
                </a:solidFill>
              </a:rPr>
              <a:t> </a:t>
            </a:r>
            <a:endParaRPr sz="2000">
              <a:solidFill>
                <a:srgbClr val="434343"/>
              </a:solidFill>
            </a:endParaRPr>
          </a:p>
          <a:p>
            <a:pPr marL="457200" lvl="0" indent="-355600" algn="l" rtl="0">
              <a:lnSpc>
                <a:spcPct val="115000"/>
              </a:lnSpc>
              <a:spcBef>
                <a:spcPts val="1600"/>
              </a:spcBef>
              <a:spcAft>
                <a:spcPts val="0"/>
              </a:spcAft>
              <a:buClr>
                <a:srgbClr val="434343"/>
              </a:buClr>
              <a:buSzPts val="2000"/>
              <a:buChar char="●"/>
            </a:pPr>
            <a:r>
              <a:rPr lang="en" sz="2000">
                <a:solidFill>
                  <a:srgbClr val="434343"/>
                </a:solidFill>
              </a:rPr>
              <a:t>Acronym often said like “Wuh-Cag”</a:t>
            </a:r>
            <a:endParaRPr sz="2000">
              <a:solidFill>
                <a:srgbClr val="434343"/>
              </a:solidFill>
            </a:endParaRPr>
          </a:p>
          <a:p>
            <a:pPr marL="457200" lvl="0" indent="-355600" algn="l" rtl="0">
              <a:lnSpc>
                <a:spcPct val="115000"/>
              </a:lnSpc>
              <a:spcBef>
                <a:spcPts val="1600"/>
              </a:spcBef>
              <a:spcAft>
                <a:spcPts val="0"/>
              </a:spcAft>
              <a:buClr>
                <a:srgbClr val="434343"/>
              </a:buClr>
              <a:buSzPts val="2000"/>
              <a:buChar char="●"/>
            </a:pPr>
            <a:r>
              <a:rPr lang="en" sz="2000">
                <a:solidFill>
                  <a:srgbClr val="434343"/>
                </a:solidFill>
              </a:rPr>
              <a:t>Internationally recognized</a:t>
            </a:r>
            <a:endParaRPr sz="2000">
              <a:solidFill>
                <a:srgbClr val="434343"/>
              </a:solidFill>
            </a:endParaRPr>
          </a:p>
          <a:p>
            <a:pPr marL="457200" lvl="0" indent="-355600" algn="l" rtl="0">
              <a:lnSpc>
                <a:spcPct val="115000"/>
              </a:lnSpc>
              <a:spcBef>
                <a:spcPts val="1600"/>
              </a:spcBef>
              <a:spcAft>
                <a:spcPts val="0"/>
              </a:spcAft>
              <a:buClr>
                <a:srgbClr val="434343"/>
              </a:buClr>
              <a:buSzPts val="2000"/>
              <a:buChar char="●"/>
            </a:pPr>
            <a:r>
              <a:rPr lang="en" sz="2000">
                <a:solidFill>
                  <a:srgbClr val="434343"/>
                </a:solidFill>
              </a:rPr>
              <a:t>4 principles: </a:t>
            </a:r>
            <a:r>
              <a:rPr lang="en" sz="2000" b="1">
                <a:solidFill>
                  <a:srgbClr val="434343"/>
                </a:solidFill>
              </a:rPr>
              <a:t>P</a:t>
            </a:r>
            <a:r>
              <a:rPr lang="en" sz="2000">
                <a:solidFill>
                  <a:srgbClr val="434343"/>
                </a:solidFill>
              </a:rPr>
              <a:t>erceivable, </a:t>
            </a:r>
            <a:r>
              <a:rPr lang="en" sz="2000" b="1">
                <a:solidFill>
                  <a:srgbClr val="434343"/>
                </a:solidFill>
              </a:rPr>
              <a:t>O</a:t>
            </a:r>
            <a:r>
              <a:rPr lang="en" sz="2000">
                <a:solidFill>
                  <a:srgbClr val="434343"/>
                </a:solidFill>
              </a:rPr>
              <a:t>perable, </a:t>
            </a:r>
            <a:r>
              <a:rPr lang="en" sz="2000" b="1">
                <a:solidFill>
                  <a:srgbClr val="434343"/>
                </a:solidFill>
              </a:rPr>
              <a:t>U</a:t>
            </a:r>
            <a:r>
              <a:rPr lang="en" sz="2000">
                <a:solidFill>
                  <a:srgbClr val="434343"/>
                </a:solidFill>
              </a:rPr>
              <a:t>nderstandable, </a:t>
            </a:r>
            <a:r>
              <a:rPr lang="en" sz="2000" b="1">
                <a:solidFill>
                  <a:srgbClr val="434343"/>
                </a:solidFill>
              </a:rPr>
              <a:t>R</a:t>
            </a:r>
            <a:r>
              <a:rPr lang="en" sz="2000">
                <a:solidFill>
                  <a:srgbClr val="434343"/>
                </a:solidFill>
              </a:rPr>
              <a:t>obust (POUR)</a:t>
            </a:r>
            <a:endParaRPr sz="2000">
              <a:solidFill>
                <a:srgbClr val="434343"/>
              </a:solidFill>
            </a:endParaRPr>
          </a:p>
          <a:p>
            <a:pPr marL="457200" lvl="0" indent="-355600" algn="l" rtl="0">
              <a:lnSpc>
                <a:spcPct val="115000"/>
              </a:lnSpc>
              <a:spcBef>
                <a:spcPts val="1600"/>
              </a:spcBef>
              <a:spcAft>
                <a:spcPts val="1600"/>
              </a:spcAft>
              <a:buClr>
                <a:srgbClr val="434343"/>
              </a:buClr>
              <a:buSzPts val="2000"/>
              <a:buChar char="●"/>
            </a:pPr>
            <a:r>
              <a:rPr lang="en" sz="2000">
                <a:solidFill>
                  <a:srgbClr val="434343"/>
                </a:solidFill>
              </a:rPr>
              <a:t>3 cumulative levels of compliance, A → AA → AAA</a:t>
            </a:r>
            <a:endParaRPr sz="2000">
              <a:solidFill>
                <a:srgbClr val="434343"/>
              </a:solidFill>
            </a:endParaRPr>
          </a:p>
        </p:txBody>
      </p:sp>
      <p:sp>
        <p:nvSpPr>
          <p:cNvPr id="171" name="Google Shape;17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Digital Accessibility Policy Highlights</a:t>
            </a:r>
            <a:endParaRPr/>
          </a:p>
        </p:txBody>
      </p:sp>
      <p:sp>
        <p:nvSpPr>
          <p:cNvPr id="177" name="Google Shape;177;p30"/>
          <p:cNvSpPr txBox="1">
            <a:spLocks noGrp="1"/>
          </p:cNvSpPr>
          <p:nvPr>
            <p:ph type="body" idx="1"/>
          </p:nvPr>
        </p:nvSpPr>
        <p:spPr>
          <a:xfrm>
            <a:off x="311700" y="966300"/>
            <a:ext cx="85206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000" u="sng">
                <a:solidFill>
                  <a:schemeClr val="hlink"/>
                </a:solidFill>
                <a:hlinkClick r:id="rId3"/>
              </a:rPr>
              <a:t>Harvard University Digital Accessibility Policy</a:t>
            </a:r>
            <a:r>
              <a:rPr lang="en" sz="2000">
                <a:solidFill>
                  <a:srgbClr val="000000"/>
                </a:solidFill>
              </a:rPr>
              <a:t>: effective June 1, 2023</a:t>
            </a:r>
            <a:endParaRPr sz="2000">
              <a:solidFill>
                <a:srgbClr val="000000"/>
              </a:solidFill>
            </a:endParaRPr>
          </a:p>
          <a:p>
            <a:pPr marL="457200" lvl="0" indent="-355600" algn="l" rtl="0">
              <a:lnSpc>
                <a:spcPct val="125000"/>
              </a:lnSpc>
              <a:spcBef>
                <a:spcPts val="0"/>
              </a:spcBef>
              <a:spcAft>
                <a:spcPts val="0"/>
              </a:spcAft>
              <a:buClr>
                <a:srgbClr val="000000"/>
              </a:buClr>
              <a:buSzPts val="2000"/>
              <a:buChar char="●"/>
            </a:pPr>
            <a:r>
              <a:rPr lang="en" sz="2000">
                <a:solidFill>
                  <a:srgbClr val="000000"/>
                </a:solidFill>
              </a:rPr>
              <a:t>The Policy applies to new </a:t>
            </a:r>
            <a:endParaRPr sz="2000">
              <a:solidFill>
                <a:srgbClr val="000000"/>
              </a:solidFill>
            </a:endParaRPr>
          </a:p>
          <a:p>
            <a:pPr marL="914400" lvl="1" indent="-355600" algn="l" rtl="0">
              <a:lnSpc>
                <a:spcPct val="125000"/>
              </a:lnSpc>
              <a:spcBef>
                <a:spcPts val="0"/>
              </a:spcBef>
              <a:spcAft>
                <a:spcPts val="0"/>
              </a:spcAft>
              <a:buClr>
                <a:srgbClr val="000000"/>
              </a:buClr>
              <a:buSzPts val="2000"/>
              <a:buChar char="○"/>
            </a:pPr>
            <a:r>
              <a:rPr lang="en" sz="2000">
                <a:solidFill>
                  <a:srgbClr val="000000"/>
                </a:solidFill>
              </a:rPr>
              <a:t>digital content created or substantially revised </a:t>
            </a:r>
            <a:endParaRPr sz="2000">
              <a:solidFill>
                <a:srgbClr val="000000"/>
              </a:solidFill>
            </a:endParaRPr>
          </a:p>
          <a:p>
            <a:pPr marL="914400" lvl="1" indent="-355600" algn="l" rtl="0">
              <a:lnSpc>
                <a:spcPct val="125000"/>
              </a:lnSpc>
              <a:spcBef>
                <a:spcPts val="0"/>
              </a:spcBef>
              <a:spcAft>
                <a:spcPts val="0"/>
              </a:spcAft>
              <a:buClr>
                <a:srgbClr val="000000"/>
              </a:buClr>
              <a:buSzPts val="2000"/>
              <a:buChar char="○"/>
            </a:pPr>
            <a:r>
              <a:rPr lang="en" sz="2000">
                <a:solidFill>
                  <a:srgbClr val="000000"/>
                </a:solidFill>
              </a:rPr>
              <a:t>technology purchased or developed</a:t>
            </a:r>
            <a:endParaRPr sz="2000">
              <a:solidFill>
                <a:srgbClr val="000000"/>
              </a:solidFill>
            </a:endParaRPr>
          </a:p>
          <a:p>
            <a:pPr marL="457200" lvl="0" indent="-355600" algn="l" rtl="0">
              <a:lnSpc>
                <a:spcPct val="125000"/>
              </a:lnSpc>
              <a:spcBef>
                <a:spcPts val="0"/>
              </a:spcBef>
              <a:spcAft>
                <a:spcPts val="0"/>
              </a:spcAft>
              <a:buClr>
                <a:srgbClr val="000000"/>
              </a:buClr>
              <a:buSzPts val="2000"/>
              <a:buChar char="●"/>
            </a:pPr>
            <a:r>
              <a:rPr lang="en" sz="2000">
                <a:solidFill>
                  <a:srgbClr val="000000"/>
                </a:solidFill>
              </a:rPr>
              <a:t>The Policy covers</a:t>
            </a:r>
            <a:endParaRPr sz="2000">
              <a:solidFill>
                <a:srgbClr val="000000"/>
              </a:solidFill>
            </a:endParaRPr>
          </a:p>
          <a:p>
            <a:pPr marL="914400" lvl="1" indent="-355600" algn="l" rtl="0">
              <a:lnSpc>
                <a:spcPct val="125000"/>
              </a:lnSpc>
              <a:spcBef>
                <a:spcPts val="0"/>
              </a:spcBef>
              <a:spcAft>
                <a:spcPts val="0"/>
              </a:spcAft>
              <a:buClr>
                <a:srgbClr val="000000"/>
              </a:buClr>
              <a:buSzPts val="2000"/>
              <a:buChar char="○"/>
            </a:pPr>
            <a:r>
              <a:rPr lang="en" sz="2000">
                <a:solidFill>
                  <a:srgbClr val="000000"/>
                </a:solidFill>
              </a:rPr>
              <a:t>public-facing content and technologies (websites, social channels)</a:t>
            </a:r>
            <a:endParaRPr sz="2000">
              <a:solidFill>
                <a:srgbClr val="000000"/>
              </a:solidFill>
            </a:endParaRPr>
          </a:p>
          <a:p>
            <a:pPr marL="914400" lvl="1" indent="-355600" algn="l" rtl="0">
              <a:lnSpc>
                <a:spcPct val="125000"/>
              </a:lnSpc>
              <a:spcBef>
                <a:spcPts val="0"/>
              </a:spcBef>
              <a:spcAft>
                <a:spcPts val="0"/>
              </a:spcAft>
              <a:buClr>
                <a:srgbClr val="000000"/>
              </a:buClr>
              <a:buSzPts val="2000"/>
              <a:buChar char="○"/>
            </a:pPr>
            <a:r>
              <a:rPr lang="en" sz="2000">
                <a:solidFill>
                  <a:srgbClr val="000000"/>
                </a:solidFill>
              </a:rPr>
              <a:t>password-protected content and technologies (LMS, apps, etc.)</a:t>
            </a:r>
            <a:endParaRPr sz="2000">
              <a:solidFill>
                <a:srgbClr val="000000"/>
              </a:solidFill>
            </a:endParaRPr>
          </a:p>
          <a:p>
            <a:pPr marL="457200" lvl="0" indent="-355600" algn="l" rtl="0">
              <a:lnSpc>
                <a:spcPct val="125000"/>
              </a:lnSpc>
              <a:spcBef>
                <a:spcPts val="0"/>
              </a:spcBef>
              <a:spcAft>
                <a:spcPts val="0"/>
              </a:spcAft>
              <a:buClr>
                <a:srgbClr val="000000"/>
              </a:buClr>
              <a:buSzPts val="2000"/>
              <a:buChar char="●"/>
            </a:pPr>
            <a:r>
              <a:rPr lang="en" sz="2000">
                <a:solidFill>
                  <a:srgbClr val="000000"/>
                </a:solidFill>
                <a:latin typeface="Arial"/>
                <a:ea typeface="Arial"/>
                <a:cs typeface="Arial"/>
                <a:sym typeface="Arial"/>
              </a:rPr>
              <a:t>Should aim to meet WCAG 2.1 AA standards</a:t>
            </a:r>
            <a:endParaRPr sz="2000">
              <a:solidFill>
                <a:srgbClr val="000000"/>
              </a:solidFill>
              <a:latin typeface="Arial"/>
              <a:ea typeface="Arial"/>
              <a:cs typeface="Arial"/>
              <a:sym typeface="Arial"/>
            </a:endParaRPr>
          </a:p>
          <a:p>
            <a:pPr marL="0" lvl="0" indent="0" algn="l" rtl="0">
              <a:spcBef>
                <a:spcPts val="0"/>
              </a:spcBef>
              <a:spcAft>
                <a:spcPts val="0"/>
              </a:spcAft>
              <a:buNone/>
            </a:pPr>
            <a:endParaRPr sz="2000"/>
          </a:p>
        </p:txBody>
      </p:sp>
      <p:sp>
        <p:nvSpPr>
          <p:cNvPr id="178" name="Google Shape;17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0" y="0"/>
            <a:ext cx="9144000" cy="685800"/>
          </a:xfrm>
          <a:prstGeom prst="rect">
            <a:avLst/>
          </a:prstGeom>
        </p:spPr>
        <p:txBody>
          <a:bodyPr spcFirstLastPara="1" wrap="square" lIns="274300" tIns="91425" rIns="91425" bIns="91425" anchor="t" anchorCtr="0">
            <a:noAutofit/>
          </a:bodyPr>
          <a:lstStyle/>
          <a:p>
            <a:pPr marL="0" lvl="0" indent="0" algn="l" rtl="0">
              <a:spcBef>
                <a:spcPts val="0"/>
              </a:spcBef>
              <a:spcAft>
                <a:spcPts val="0"/>
              </a:spcAft>
              <a:buNone/>
            </a:pPr>
            <a:r>
              <a:rPr lang="en"/>
              <a:t>Digital Accessibility Policy Procedures</a:t>
            </a:r>
            <a:endParaRPr/>
          </a:p>
          <a:p>
            <a:pPr marL="0" lvl="0" indent="0" algn="l" rtl="0">
              <a:spcBef>
                <a:spcPts val="0"/>
              </a:spcBef>
              <a:spcAft>
                <a:spcPts val="0"/>
              </a:spcAft>
              <a:buNone/>
            </a:pPr>
            <a:endParaRPr/>
          </a:p>
        </p:txBody>
      </p:sp>
      <p:sp>
        <p:nvSpPr>
          <p:cNvPr id="184" name="Google Shape;184;p31"/>
          <p:cNvSpPr txBox="1">
            <a:spLocks noGrp="1"/>
          </p:cNvSpPr>
          <p:nvPr>
            <p:ph type="body" idx="1"/>
          </p:nvPr>
        </p:nvSpPr>
        <p:spPr>
          <a:xfrm>
            <a:off x="311700" y="966300"/>
            <a:ext cx="3610800" cy="34164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100" u="sng">
                <a:solidFill>
                  <a:schemeClr val="hlink"/>
                </a:solidFill>
                <a:hlinkClick r:id="rId3"/>
              </a:rPr>
              <a:t>Policy Procedures</a:t>
            </a:r>
            <a:endParaRPr sz="2100" u="sng">
              <a:solidFill>
                <a:schemeClr val="hlink"/>
              </a:solidFill>
            </a:endParaRPr>
          </a:p>
          <a:p>
            <a:pPr marL="0" lvl="0" indent="0" algn="l" rtl="0">
              <a:lnSpc>
                <a:spcPct val="125000"/>
              </a:lnSpc>
              <a:spcBef>
                <a:spcPts val="1000"/>
              </a:spcBef>
              <a:spcAft>
                <a:spcPts val="0"/>
              </a:spcAft>
              <a:buNone/>
            </a:pPr>
            <a:r>
              <a:rPr lang="en" sz="1700">
                <a:solidFill>
                  <a:srgbClr val="000000"/>
                </a:solidFill>
              </a:rPr>
              <a:t>Information and guidance on implementing Harvard's Digital Accessibility Policy, with supporting examples and definitions. </a:t>
            </a:r>
            <a:endParaRPr sz="1700">
              <a:solidFill>
                <a:srgbClr val="000000"/>
              </a:solidFill>
            </a:endParaRPr>
          </a:p>
          <a:p>
            <a:pPr marL="0" lvl="0" indent="0" algn="l" rtl="0">
              <a:spcBef>
                <a:spcPts val="0"/>
              </a:spcBef>
              <a:spcAft>
                <a:spcPts val="1600"/>
              </a:spcAft>
              <a:buNone/>
            </a:pPr>
            <a:endParaRPr/>
          </a:p>
        </p:txBody>
      </p:sp>
      <p:sp>
        <p:nvSpPr>
          <p:cNvPr id="185" name="Google Shape;185;p31"/>
          <p:cNvSpPr txBox="1">
            <a:spLocks noGrp="1"/>
          </p:cNvSpPr>
          <p:nvPr>
            <p:ph type="body" idx="4294967295"/>
          </p:nvPr>
        </p:nvSpPr>
        <p:spPr>
          <a:xfrm>
            <a:off x="4023425" y="1196850"/>
            <a:ext cx="4125300" cy="3231600"/>
          </a:xfrm>
          <a:prstGeom prst="rect">
            <a:avLst/>
          </a:prstGeom>
        </p:spPr>
        <p:txBody>
          <a:bodyPr spcFirstLastPara="1" wrap="square" lIns="91425" tIns="91425" rIns="91425" bIns="91425" anchor="t" anchorCtr="0">
            <a:noAutofit/>
          </a:bodyPr>
          <a:lstStyle/>
          <a:p>
            <a:pPr marL="457200" lvl="0" indent="-317500" algn="l" rtl="0">
              <a:lnSpc>
                <a:spcPct val="125000"/>
              </a:lnSpc>
              <a:spcBef>
                <a:spcPts val="0"/>
              </a:spcBef>
              <a:spcAft>
                <a:spcPts val="0"/>
              </a:spcAft>
              <a:buSzPts val="1400"/>
              <a:buAutoNum type="romanUcPeriod"/>
            </a:pPr>
            <a:r>
              <a:rPr lang="en" sz="1400"/>
              <a:t>Introduction</a:t>
            </a:r>
            <a:endParaRPr sz="1400" u="sng">
              <a:solidFill>
                <a:schemeClr val="hlink"/>
              </a:solidFill>
            </a:endParaRPr>
          </a:p>
          <a:p>
            <a:pPr marL="457200" marR="0" lvl="0" indent="-317500" algn="l" rtl="0">
              <a:lnSpc>
                <a:spcPct val="125000"/>
              </a:lnSpc>
              <a:spcBef>
                <a:spcPts val="0"/>
              </a:spcBef>
              <a:spcAft>
                <a:spcPts val="0"/>
              </a:spcAft>
              <a:buSzPts val="1400"/>
              <a:buAutoNum type="romanUcPeriod"/>
            </a:pPr>
            <a:r>
              <a:rPr lang="en" sz="1400"/>
              <a:t>Policy Requirements</a:t>
            </a:r>
            <a:endParaRPr sz="1400"/>
          </a:p>
          <a:p>
            <a:pPr marL="457200" marR="0" lvl="0" indent="-317500" algn="l" rtl="0">
              <a:lnSpc>
                <a:spcPct val="125000"/>
              </a:lnSpc>
              <a:spcBef>
                <a:spcPts val="0"/>
              </a:spcBef>
              <a:spcAft>
                <a:spcPts val="0"/>
              </a:spcAft>
              <a:buSzPts val="1400"/>
              <a:buAutoNum type="romanUcPeriod"/>
            </a:pPr>
            <a:r>
              <a:rPr lang="en" sz="1400"/>
              <a:t>Websites</a:t>
            </a:r>
            <a:endParaRPr sz="1400"/>
          </a:p>
          <a:p>
            <a:pPr marL="457200" marR="0" lvl="0" indent="-317500" algn="l" rtl="0">
              <a:lnSpc>
                <a:spcPct val="125000"/>
              </a:lnSpc>
              <a:spcBef>
                <a:spcPts val="0"/>
              </a:spcBef>
              <a:spcAft>
                <a:spcPts val="0"/>
              </a:spcAft>
              <a:buSzPts val="1400"/>
              <a:buAutoNum type="romanUcPeriod"/>
            </a:pPr>
            <a:r>
              <a:rPr lang="en" sz="1400"/>
              <a:t>Purchasing &amp; Procurement</a:t>
            </a:r>
            <a:endParaRPr sz="1400"/>
          </a:p>
          <a:p>
            <a:pPr marL="457200" marR="0" lvl="0" indent="-317500" algn="l" rtl="0">
              <a:lnSpc>
                <a:spcPct val="125000"/>
              </a:lnSpc>
              <a:spcBef>
                <a:spcPts val="0"/>
              </a:spcBef>
              <a:spcAft>
                <a:spcPts val="0"/>
              </a:spcAft>
              <a:buSzPts val="1400"/>
              <a:buAutoNum type="romanUcPeriod"/>
            </a:pPr>
            <a:r>
              <a:rPr lang="en" sz="1400"/>
              <a:t>Multimedia Accessibility</a:t>
            </a:r>
            <a:endParaRPr sz="1400"/>
          </a:p>
          <a:p>
            <a:pPr marL="457200" marR="0" lvl="0" indent="-317500" algn="l" rtl="0">
              <a:lnSpc>
                <a:spcPct val="125000"/>
              </a:lnSpc>
              <a:spcBef>
                <a:spcPts val="0"/>
              </a:spcBef>
              <a:spcAft>
                <a:spcPts val="0"/>
              </a:spcAft>
              <a:buSzPts val="1400"/>
              <a:buAutoNum type="romanUcPeriod"/>
            </a:pPr>
            <a:r>
              <a:rPr lang="en" sz="1400"/>
              <a:t>Documents &amp; Internal Communication Tools</a:t>
            </a:r>
            <a:endParaRPr sz="1400"/>
          </a:p>
          <a:p>
            <a:pPr marL="457200" marR="0" lvl="0" indent="-317500" algn="l" rtl="0">
              <a:lnSpc>
                <a:spcPct val="125000"/>
              </a:lnSpc>
              <a:spcBef>
                <a:spcPts val="0"/>
              </a:spcBef>
              <a:spcAft>
                <a:spcPts val="0"/>
              </a:spcAft>
              <a:buSzPts val="1400"/>
              <a:buAutoNum type="romanUcPeriod"/>
            </a:pPr>
            <a:r>
              <a:rPr lang="en" sz="1400"/>
              <a:t>Social Media</a:t>
            </a:r>
            <a:endParaRPr sz="1400"/>
          </a:p>
          <a:p>
            <a:pPr marL="457200" marR="0" lvl="0" indent="-317500" algn="l" rtl="0">
              <a:lnSpc>
                <a:spcPct val="125000"/>
              </a:lnSpc>
              <a:spcBef>
                <a:spcPts val="0"/>
              </a:spcBef>
              <a:spcAft>
                <a:spcPts val="0"/>
              </a:spcAft>
              <a:buSzPts val="1400"/>
              <a:buAutoNum type="romanUcPeriod"/>
            </a:pPr>
            <a:r>
              <a:rPr lang="en" sz="1400"/>
              <a:t>Temporary Exceptions</a:t>
            </a:r>
            <a:endParaRPr sz="1400"/>
          </a:p>
          <a:p>
            <a:pPr marL="457200" marR="0" lvl="0" indent="-317500" algn="l" rtl="0">
              <a:lnSpc>
                <a:spcPct val="125000"/>
              </a:lnSpc>
              <a:spcBef>
                <a:spcPts val="0"/>
              </a:spcBef>
              <a:spcAft>
                <a:spcPts val="0"/>
              </a:spcAft>
              <a:buSzPts val="1400"/>
              <a:buAutoNum type="romanUcPeriod"/>
            </a:pPr>
            <a:r>
              <a:rPr lang="en" sz="1400"/>
              <a:t>Available Assistance</a:t>
            </a:r>
            <a:endParaRPr sz="1400"/>
          </a:p>
          <a:p>
            <a:pPr marL="457200" marR="0" lvl="0" indent="-317500" algn="l" rtl="0">
              <a:lnSpc>
                <a:spcPct val="125000"/>
              </a:lnSpc>
              <a:spcBef>
                <a:spcPts val="0"/>
              </a:spcBef>
              <a:spcAft>
                <a:spcPts val="0"/>
              </a:spcAft>
              <a:buSzPts val="1400"/>
              <a:buAutoNum type="romanUcPeriod"/>
            </a:pPr>
            <a:r>
              <a:rPr lang="en" sz="1400"/>
              <a:t>Policy and Procedures Terms and Phrases</a:t>
            </a:r>
            <a:endParaRPr sz="1400"/>
          </a:p>
        </p:txBody>
      </p:sp>
      <p:sp>
        <p:nvSpPr>
          <p:cNvPr id="186" name="Google Shape;18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How are people affected?</a:t>
            </a:r>
            <a:endParaRPr/>
          </a:p>
        </p:txBody>
      </p:sp>
      <p:sp>
        <p:nvSpPr>
          <p:cNvPr id="192" name="Google Shape;192;p32"/>
          <p:cNvSpPr txBox="1">
            <a:spLocks noGrp="1"/>
          </p:cNvSpPr>
          <p:nvPr>
            <p:ph type="body" idx="1"/>
          </p:nvPr>
        </p:nvSpPr>
        <p:spPr>
          <a:xfrm>
            <a:off x="311700" y="863550"/>
            <a:ext cx="7971600" cy="1532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Char char="●"/>
            </a:pPr>
            <a:r>
              <a:rPr lang="en" sz="2000">
                <a:solidFill>
                  <a:srgbClr val="434343"/>
                </a:solidFill>
              </a:rPr>
              <a:t>Disabilities can alter how we interact with technology</a:t>
            </a:r>
            <a:endParaRPr sz="2000">
              <a:solidFill>
                <a:srgbClr val="434343"/>
              </a:solidFill>
            </a:endParaRPr>
          </a:p>
          <a:p>
            <a:pPr marL="457200" lvl="0" indent="-355600" algn="l" rtl="0">
              <a:spcBef>
                <a:spcPts val="1000"/>
              </a:spcBef>
              <a:spcAft>
                <a:spcPts val="0"/>
              </a:spcAft>
              <a:buClr>
                <a:srgbClr val="434343"/>
              </a:buClr>
              <a:buSzPts val="2000"/>
              <a:buChar char="●"/>
            </a:pPr>
            <a:r>
              <a:rPr lang="en" sz="2000">
                <a:solidFill>
                  <a:srgbClr val="434343"/>
                </a:solidFill>
              </a:rPr>
              <a:t>Each has specific causes and symptoms</a:t>
            </a:r>
            <a:endParaRPr sz="2000">
              <a:solidFill>
                <a:srgbClr val="434343"/>
              </a:solidFill>
            </a:endParaRPr>
          </a:p>
          <a:p>
            <a:pPr marL="457200" lvl="0" indent="-355600" algn="l" rtl="0">
              <a:spcBef>
                <a:spcPts val="1000"/>
              </a:spcBef>
              <a:spcAft>
                <a:spcPts val="1000"/>
              </a:spcAft>
              <a:buClr>
                <a:srgbClr val="434343"/>
              </a:buClr>
              <a:buSzPts val="2000"/>
              <a:buChar char="●"/>
            </a:pPr>
            <a:r>
              <a:rPr lang="en" sz="2000">
                <a:solidFill>
                  <a:srgbClr val="434343"/>
                </a:solidFill>
              </a:rPr>
              <a:t>Vary greatly across different conditions</a:t>
            </a:r>
            <a:endParaRPr sz="2000">
              <a:solidFill>
                <a:srgbClr val="434343"/>
              </a:solidFill>
            </a:endParaRPr>
          </a:p>
        </p:txBody>
      </p:sp>
      <p:pic>
        <p:nvPicPr>
          <p:cNvPr id="193" name="Google Shape;193;p32" descr="Illustration of an eye."/>
          <p:cNvPicPr preferRelativeResize="0"/>
          <p:nvPr/>
        </p:nvPicPr>
        <p:blipFill rotWithShape="1">
          <a:blip r:embed="rId3">
            <a:alphaModFix/>
          </a:blip>
          <a:srcRect/>
          <a:stretch/>
        </p:blipFill>
        <p:spPr>
          <a:xfrm>
            <a:off x="888366" y="2700963"/>
            <a:ext cx="816281" cy="816262"/>
          </a:xfrm>
          <a:prstGeom prst="rect">
            <a:avLst/>
          </a:prstGeom>
          <a:noFill/>
          <a:ln>
            <a:noFill/>
          </a:ln>
        </p:spPr>
      </p:pic>
      <p:sp>
        <p:nvSpPr>
          <p:cNvPr id="194" name="Google Shape;194;p32" descr="Visual: blindness, color blindness, low vision."/>
          <p:cNvSpPr txBox="1"/>
          <p:nvPr/>
        </p:nvSpPr>
        <p:spPr>
          <a:xfrm>
            <a:off x="332150" y="3517226"/>
            <a:ext cx="1928700" cy="1204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800" b="1" i="0" u="none" strike="noStrike" cap="none">
                <a:solidFill>
                  <a:srgbClr val="434343"/>
                </a:solidFill>
                <a:latin typeface="Lato"/>
                <a:ea typeface="Lato"/>
                <a:cs typeface="Lato"/>
                <a:sym typeface="Lato"/>
              </a:rPr>
              <a:t>Visual</a:t>
            </a:r>
            <a:endParaRPr sz="1800" b="1" i="0" u="none" strike="noStrike" cap="none">
              <a:solidFill>
                <a:srgbClr val="434343"/>
              </a:solidFill>
              <a:latin typeface="Lato"/>
              <a:ea typeface="Lato"/>
              <a:cs typeface="Lato"/>
              <a:sym typeface="Lato"/>
            </a:endParaRPr>
          </a:p>
          <a:p>
            <a:pPr marL="0" marR="0" lvl="0" indent="0" algn="ctr" rtl="0">
              <a:lnSpc>
                <a:spcPct val="115000"/>
              </a:lnSpc>
              <a:spcBef>
                <a:spcPts val="1600"/>
              </a:spcBef>
              <a:spcAft>
                <a:spcPts val="1600"/>
              </a:spcAft>
              <a:buClr>
                <a:srgbClr val="000000"/>
              </a:buClr>
              <a:buSzPts val="1400"/>
              <a:buFont typeface="Arial"/>
              <a:buNone/>
            </a:pPr>
            <a:r>
              <a:rPr lang="en" sz="1400" i="0" u="none" strike="noStrike" cap="none">
                <a:solidFill>
                  <a:srgbClr val="434343"/>
                </a:solidFill>
                <a:latin typeface="Lato"/>
                <a:ea typeface="Lato"/>
                <a:cs typeface="Lato"/>
                <a:sym typeface="Lato"/>
              </a:rPr>
              <a:t>blindness, color blindness, low vision</a:t>
            </a:r>
            <a:endParaRPr sz="1400" i="0" u="none" strike="noStrike" cap="none">
              <a:solidFill>
                <a:srgbClr val="434343"/>
              </a:solidFill>
              <a:latin typeface="Lato"/>
              <a:ea typeface="Lato"/>
              <a:cs typeface="Lato"/>
              <a:sym typeface="Lato"/>
            </a:endParaRPr>
          </a:p>
        </p:txBody>
      </p:sp>
      <p:pic>
        <p:nvPicPr>
          <p:cNvPr id="195" name="Google Shape;195;p32" descr="Illustration of an ear."/>
          <p:cNvPicPr preferRelativeResize="0"/>
          <p:nvPr/>
        </p:nvPicPr>
        <p:blipFill rotWithShape="1">
          <a:blip r:embed="rId4">
            <a:alphaModFix/>
          </a:blip>
          <a:srcRect/>
          <a:stretch/>
        </p:blipFill>
        <p:spPr>
          <a:xfrm>
            <a:off x="2921824" y="2700963"/>
            <a:ext cx="816281" cy="816262"/>
          </a:xfrm>
          <a:prstGeom prst="rect">
            <a:avLst/>
          </a:prstGeom>
          <a:noFill/>
          <a:ln>
            <a:noFill/>
          </a:ln>
        </p:spPr>
      </p:pic>
      <p:sp>
        <p:nvSpPr>
          <p:cNvPr id="196" name="Google Shape;196;p32" descr="Auditory: difficulty hearing, deafness."/>
          <p:cNvSpPr txBox="1"/>
          <p:nvPr/>
        </p:nvSpPr>
        <p:spPr>
          <a:xfrm>
            <a:off x="2365625" y="3517225"/>
            <a:ext cx="1928700" cy="1140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800" b="1" i="0" u="none" strike="noStrike" cap="none">
                <a:solidFill>
                  <a:srgbClr val="434343"/>
                </a:solidFill>
                <a:latin typeface="Lato"/>
                <a:ea typeface="Lato"/>
                <a:cs typeface="Lato"/>
                <a:sym typeface="Lato"/>
              </a:rPr>
              <a:t>Auditory</a:t>
            </a:r>
            <a:endParaRPr sz="1800" b="1" i="0" u="none" strike="noStrike" cap="none">
              <a:solidFill>
                <a:srgbClr val="434343"/>
              </a:solidFill>
              <a:latin typeface="Lato"/>
              <a:ea typeface="Lato"/>
              <a:cs typeface="Lato"/>
              <a:sym typeface="Lato"/>
            </a:endParaRPr>
          </a:p>
          <a:p>
            <a:pPr marL="0" marR="0" lvl="0" indent="0" algn="ctr" rtl="0">
              <a:lnSpc>
                <a:spcPct val="115000"/>
              </a:lnSpc>
              <a:spcBef>
                <a:spcPts val="1600"/>
              </a:spcBef>
              <a:spcAft>
                <a:spcPts val="0"/>
              </a:spcAft>
              <a:buClr>
                <a:srgbClr val="000000"/>
              </a:buClr>
              <a:buSzPts val="1400"/>
              <a:buFont typeface="Arial"/>
              <a:buNone/>
            </a:pPr>
            <a:r>
              <a:rPr lang="en" sz="1400" i="0" u="none" strike="noStrike" cap="none">
                <a:solidFill>
                  <a:srgbClr val="434343"/>
                </a:solidFill>
                <a:latin typeface="Lato"/>
                <a:ea typeface="Lato"/>
                <a:cs typeface="Lato"/>
                <a:sym typeface="Lato"/>
              </a:rPr>
              <a:t>difficulty hearing, deafness</a:t>
            </a:r>
            <a:endParaRPr sz="1400" i="0" u="none" strike="noStrike" cap="none">
              <a:solidFill>
                <a:srgbClr val="434343"/>
              </a:solidFill>
              <a:latin typeface="Lato"/>
              <a:ea typeface="Lato"/>
              <a:cs typeface="Lato"/>
              <a:sym typeface="Lato"/>
            </a:endParaRPr>
          </a:p>
        </p:txBody>
      </p:sp>
      <p:pic>
        <p:nvPicPr>
          <p:cNvPr id="197" name="Google Shape;197;p32" descr="Illustration of a hand."/>
          <p:cNvPicPr preferRelativeResize="0"/>
          <p:nvPr/>
        </p:nvPicPr>
        <p:blipFill rotWithShape="1">
          <a:blip r:embed="rId5">
            <a:alphaModFix/>
          </a:blip>
          <a:srcRect/>
          <a:stretch/>
        </p:blipFill>
        <p:spPr>
          <a:xfrm>
            <a:off x="4865933" y="2611644"/>
            <a:ext cx="995000" cy="994939"/>
          </a:xfrm>
          <a:prstGeom prst="rect">
            <a:avLst/>
          </a:prstGeom>
          <a:noFill/>
          <a:ln>
            <a:noFill/>
          </a:ln>
        </p:spPr>
      </p:pic>
      <p:sp>
        <p:nvSpPr>
          <p:cNvPr id="198" name="Google Shape;198;p32" descr="Motor: paralysis, tremors, carpal tunnel syndrome."/>
          <p:cNvSpPr txBox="1"/>
          <p:nvPr/>
        </p:nvSpPr>
        <p:spPr>
          <a:xfrm>
            <a:off x="4399083" y="3517225"/>
            <a:ext cx="1928700" cy="1500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800" b="1" i="0" u="none" strike="noStrike" cap="none">
                <a:solidFill>
                  <a:srgbClr val="434343"/>
                </a:solidFill>
                <a:latin typeface="Lato"/>
                <a:ea typeface="Lato"/>
                <a:cs typeface="Lato"/>
                <a:sym typeface="Lato"/>
              </a:rPr>
              <a:t>Motor</a:t>
            </a:r>
            <a:endParaRPr sz="1800" b="1" i="0" u="none" strike="noStrike" cap="none">
              <a:solidFill>
                <a:srgbClr val="434343"/>
              </a:solidFill>
              <a:latin typeface="Lato"/>
              <a:ea typeface="Lato"/>
              <a:cs typeface="Lato"/>
              <a:sym typeface="Lato"/>
            </a:endParaRPr>
          </a:p>
          <a:p>
            <a:pPr marL="0" marR="0" lvl="0" indent="0" algn="ctr" rtl="0">
              <a:lnSpc>
                <a:spcPct val="115000"/>
              </a:lnSpc>
              <a:spcBef>
                <a:spcPts val="1600"/>
              </a:spcBef>
              <a:spcAft>
                <a:spcPts val="1600"/>
              </a:spcAft>
              <a:buClr>
                <a:srgbClr val="000000"/>
              </a:buClr>
              <a:buSzPts val="1400"/>
              <a:buFont typeface="Arial"/>
              <a:buNone/>
            </a:pPr>
            <a:r>
              <a:rPr lang="en" sz="1400" i="0" u="none" strike="noStrike" cap="none">
                <a:solidFill>
                  <a:srgbClr val="434343"/>
                </a:solidFill>
                <a:latin typeface="Lato"/>
                <a:ea typeface="Lato"/>
                <a:cs typeface="Lato"/>
                <a:sym typeface="Lato"/>
              </a:rPr>
              <a:t>paralysis, tremors, carpal tunnel syndrome</a:t>
            </a:r>
            <a:endParaRPr sz="1400" i="0" u="none" strike="noStrike" cap="none">
              <a:solidFill>
                <a:srgbClr val="434343"/>
              </a:solidFill>
              <a:latin typeface="Lato"/>
              <a:ea typeface="Lato"/>
              <a:cs typeface="Lato"/>
              <a:sym typeface="Lato"/>
            </a:endParaRPr>
          </a:p>
        </p:txBody>
      </p:sp>
      <p:pic>
        <p:nvPicPr>
          <p:cNvPr id="199" name="Google Shape;199;p32" descr="Illustration of a person's head with interlocking gears overlayed. "/>
          <p:cNvPicPr preferRelativeResize="0"/>
          <p:nvPr/>
        </p:nvPicPr>
        <p:blipFill rotWithShape="1">
          <a:blip r:embed="rId6">
            <a:alphaModFix/>
          </a:blip>
          <a:srcRect/>
          <a:stretch/>
        </p:blipFill>
        <p:spPr>
          <a:xfrm>
            <a:off x="7154415" y="2700975"/>
            <a:ext cx="816281" cy="816262"/>
          </a:xfrm>
          <a:prstGeom prst="rect">
            <a:avLst/>
          </a:prstGeom>
          <a:noFill/>
          <a:ln>
            <a:noFill/>
          </a:ln>
        </p:spPr>
      </p:pic>
      <p:sp>
        <p:nvSpPr>
          <p:cNvPr id="200" name="Google Shape;200;p32" descr="Cognitive: memory or attention issues, difficulty interpreting information."/>
          <p:cNvSpPr txBox="1"/>
          <p:nvPr/>
        </p:nvSpPr>
        <p:spPr>
          <a:xfrm>
            <a:off x="6432550" y="3517225"/>
            <a:ext cx="2260200" cy="1450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800" b="1" i="0" u="none" strike="noStrike" cap="none">
                <a:solidFill>
                  <a:srgbClr val="434343"/>
                </a:solidFill>
                <a:latin typeface="Lato"/>
                <a:ea typeface="Lato"/>
                <a:cs typeface="Lato"/>
                <a:sym typeface="Lato"/>
              </a:rPr>
              <a:t>Cognitive</a:t>
            </a:r>
            <a:endParaRPr sz="1800" b="1" i="0" u="none" strike="noStrike" cap="none">
              <a:solidFill>
                <a:srgbClr val="434343"/>
              </a:solidFill>
              <a:latin typeface="Lato"/>
              <a:ea typeface="Lato"/>
              <a:cs typeface="Lato"/>
              <a:sym typeface="Lato"/>
            </a:endParaRPr>
          </a:p>
          <a:p>
            <a:pPr marL="0" marR="0" lvl="0" indent="0" algn="ctr" rtl="0">
              <a:lnSpc>
                <a:spcPct val="115000"/>
              </a:lnSpc>
              <a:spcBef>
                <a:spcPts val="1600"/>
              </a:spcBef>
              <a:spcAft>
                <a:spcPts val="1600"/>
              </a:spcAft>
              <a:buClr>
                <a:srgbClr val="000000"/>
              </a:buClr>
              <a:buSzPts val="1400"/>
              <a:buFont typeface="Arial"/>
              <a:buNone/>
            </a:pPr>
            <a:r>
              <a:rPr lang="en" sz="1400" i="0" u="none" strike="noStrike" cap="none">
                <a:solidFill>
                  <a:srgbClr val="434343"/>
                </a:solidFill>
                <a:latin typeface="Lato"/>
                <a:ea typeface="Lato"/>
                <a:cs typeface="Lato"/>
                <a:sym typeface="Lato"/>
              </a:rPr>
              <a:t>memory or attention issues, difficulty interpreting information</a:t>
            </a:r>
            <a:endParaRPr sz="1400" i="0" u="none" strike="noStrike" cap="none">
              <a:solidFill>
                <a:srgbClr val="434343"/>
              </a:solidFill>
              <a:latin typeface="Lato"/>
              <a:ea typeface="Lato"/>
              <a:cs typeface="Lato"/>
              <a:sym typeface="Lato"/>
            </a:endParaRPr>
          </a:p>
        </p:txBody>
      </p:sp>
      <p:sp>
        <p:nvSpPr>
          <p:cNvPr id="201" name="Google Shape;20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0" y="0"/>
            <a:ext cx="9144000" cy="685800"/>
          </a:xfrm>
          <a:prstGeom prst="rect">
            <a:avLst/>
          </a:prstGeom>
          <a:solidFill>
            <a:schemeClr val="accent1"/>
          </a:solidFill>
          <a:ln>
            <a:noFill/>
          </a:ln>
        </p:spPr>
        <p:txBody>
          <a:bodyPr spcFirstLastPara="1" wrap="square" lIns="274300" tIns="91425" rIns="91425" bIns="91425" anchor="t" anchorCtr="0">
            <a:noAutofit/>
          </a:bodyPr>
          <a:lstStyle/>
          <a:p>
            <a:pPr marL="0" lvl="0" indent="0" algn="l" rtl="0">
              <a:lnSpc>
                <a:spcPct val="100000"/>
              </a:lnSpc>
              <a:spcBef>
                <a:spcPts val="0"/>
              </a:spcBef>
              <a:spcAft>
                <a:spcPts val="0"/>
              </a:spcAft>
              <a:buSzPts val="3000"/>
              <a:buNone/>
            </a:pPr>
            <a:r>
              <a:rPr lang="en"/>
              <a:t>Types of exclusions</a:t>
            </a:r>
            <a:endParaRPr/>
          </a:p>
        </p:txBody>
      </p:sp>
      <p:pic>
        <p:nvPicPr>
          <p:cNvPr id="207" name="Google Shape;207;p33" descr="Touch: One arm, arm injury, new parent.&#10;Hearing: Deaf, ear infection, bartender.&#10;Sight: Blind, cataracts, distracted driver.&#10;Speaking: Non-verbal, laryngitis, heavy accent." title="Comparison examples of exclusions"/>
          <p:cNvPicPr preferRelativeResize="0"/>
          <p:nvPr/>
        </p:nvPicPr>
        <p:blipFill rotWithShape="1">
          <a:blip r:embed="rId3">
            <a:alphaModFix/>
          </a:blip>
          <a:srcRect l="317" r="317"/>
          <a:stretch/>
        </p:blipFill>
        <p:spPr>
          <a:xfrm>
            <a:off x="717395" y="1092138"/>
            <a:ext cx="7023411" cy="3416400"/>
          </a:xfrm>
          <a:prstGeom prst="rect">
            <a:avLst/>
          </a:prstGeom>
          <a:noFill/>
          <a:ln>
            <a:noFill/>
          </a:ln>
        </p:spPr>
      </p:pic>
      <p:sp>
        <p:nvSpPr>
          <p:cNvPr id="208" name="Google Shape;208;p33"/>
          <p:cNvSpPr txBox="1"/>
          <p:nvPr/>
        </p:nvSpPr>
        <p:spPr>
          <a:xfrm>
            <a:off x="5207000" y="4729975"/>
            <a:ext cx="3526500" cy="26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000"/>
              <a:buFont typeface="Arial"/>
              <a:buNone/>
            </a:pPr>
            <a:r>
              <a:rPr lang="en" sz="1200">
                <a:latin typeface="Lato"/>
                <a:ea typeface="Lato"/>
                <a:cs typeface="Lato"/>
                <a:sym typeface="Lato"/>
              </a:rPr>
              <a:t>Image from </a:t>
            </a:r>
            <a:r>
              <a:rPr lang="en" sz="1200" u="sng">
                <a:solidFill>
                  <a:srgbClr val="0277BD"/>
                </a:solidFill>
                <a:latin typeface="Lato"/>
                <a:ea typeface="Lato"/>
                <a:cs typeface="Lato"/>
                <a:sym typeface="Lato"/>
                <a:hlinkClick r:id="rId4">
                  <a:extLst>
                    <a:ext uri="{A12FA001-AC4F-418D-AE19-62706E023703}">
                      <ahyp:hlinkClr xmlns:ahyp="http://schemas.microsoft.com/office/drawing/2018/hyperlinkcolor" val="tx"/>
                    </a:ext>
                  </a:extLst>
                </a:hlinkClick>
              </a:rPr>
              <a:t>https://</a:t>
            </a:r>
            <a:r>
              <a:rPr lang="en" sz="1200" u="sng">
                <a:solidFill>
                  <a:schemeClr val="hlink"/>
                </a:solidFill>
                <a:latin typeface="Lato"/>
                <a:ea typeface="Lato"/>
                <a:cs typeface="Lato"/>
                <a:sym typeface="Lato"/>
                <a:hlinkClick r:id="rId4"/>
              </a:rPr>
              <a:t>www.microsoft.com/design/</a:t>
            </a:r>
            <a:endParaRPr sz="1200">
              <a:latin typeface="Lato"/>
              <a:ea typeface="Lato"/>
              <a:cs typeface="Lato"/>
              <a:sym typeface="Lato"/>
            </a:endParaRPr>
          </a:p>
        </p:txBody>
      </p:sp>
      <p:sp>
        <p:nvSpPr>
          <p:cNvPr id="209" name="Google Shape;20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2869</Words>
  <Application>Microsoft Office PowerPoint</Application>
  <PresentationFormat>On-screen Show (16:9)</PresentationFormat>
  <Paragraphs>418</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Lato</vt:lpstr>
      <vt:lpstr>Montserrat SemiBold</vt:lpstr>
      <vt:lpstr>Montserrat</vt:lpstr>
      <vt:lpstr>Raleway</vt:lpstr>
      <vt:lpstr>Proxima Nova</vt:lpstr>
      <vt:lpstr>Arial</vt:lpstr>
      <vt:lpstr>Swiss</vt:lpstr>
      <vt:lpstr>Digital Accessibility Essentials</vt:lpstr>
      <vt:lpstr>After today’s session, you’ll be prepared to</vt:lpstr>
      <vt:lpstr>Accessibility Overview</vt:lpstr>
      <vt:lpstr>What is digital accessibility?</vt:lpstr>
      <vt:lpstr>Harvard’s Standards: WCAG</vt:lpstr>
      <vt:lpstr>Digital Accessibility Policy Highlights</vt:lpstr>
      <vt:lpstr>Digital Accessibility Policy Procedures </vt:lpstr>
      <vt:lpstr>How are people affected?</vt:lpstr>
      <vt:lpstr>Types of exclusions</vt:lpstr>
      <vt:lpstr>7 Accessibility Essentials</vt:lpstr>
      <vt:lpstr>7 Accessibility Essentials</vt:lpstr>
      <vt:lpstr>1. Headings Are Descriptive</vt:lpstr>
      <vt:lpstr>2. Use Tables for Data, Not Layouts </vt:lpstr>
      <vt:lpstr>3. Intentional Use of Color </vt:lpstr>
      <vt:lpstr>4. Plain language and clear structure </vt:lpstr>
      <vt:lpstr>5. Descriptive link text</vt:lpstr>
      <vt:lpstr>6. Alternative Text</vt:lpstr>
      <vt:lpstr>Alt text do’s and don’ts</vt:lpstr>
      <vt:lpstr>Activity</vt:lpstr>
      <vt:lpstr>What should the alt text be? </vt:lpstr>
      <vt:lpstr>Alt text changes with context </vt:lpstr>
      <vt:lpstr>7. Three forms of media alternatives</vt:lpstr>
      <vt:lpstr>Accessible Documents</vt:lpstr>
      <vt:lpstr>Accessible Documents</vt:lpstr>
      <vt:lpstr>Accessible PDFs</vt:lpstr>
      <vt:lpstr>Getting Started</vt:lpstr>
      <vt:lpstr>How do I get started?</vt:lpstr>
      <vt:lpstr>Integrate A11y into your process</vt:lpstr>
      <vt:lpstr>2. Assess your Site</vt:lpstr>
      <vt:lpstr>3. Prioritize what to fix</vt:lpstr>
      <vt:lpstr>4. Start small, start now</vt:lpstr>
      <vt:lpstr>Appendix - Getting started</vt:lpstr>
      <vt:lpstr>Resources</vt:lpstr>
      <vt:lpstr>Trainings by Digital Accessibility Services (DAS)</vt:lpstr>
      <vt:lpstr>Stop by our virtual Office Hours!</vt:lpstr>
      <vt:lpstr>Need an accessible doc fast?</vt:lpstr>
      <vt:lpstr>Useful Accessibility Resources</vt:lpstr>
      <vt:lpstr>Final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Accessibility Essentials</dc:title>
  <cp:lastModifiedBy>Spear, Jamie</cp:lastModifiedBy>
  <cp:revision>1</cp:revision>
  <dcterms:modified xsi:type="dcterms:W3CDTF">2024-01-26T21:54:47Z</dcterms:modified>
</cp:coreProperties>
</file>