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82" r:id="rId4"/>
    <p:sldId id="257" r:id="rId5"/>
    <p:sldId id="259" r:id="rId6"/>
    <p:sldId id="258" r:id="rId7"/>
    <p:sldId id="278" r:id="rId8"/>
    <p:sldId id="284" r:id="rId9"/>
    <p:sldId id="260" r:id="rId10"/>
    <p:sldId id="276" r:id="rId11"/>
    <p:sldId id="280" r:id="rId12"/>
    <p:sldId id="261" r:id="rId13"/>
    <p:sldId id="262" r:id="rId14"/>
    <p:sldId id="274" r:id="rId15"/>
    <p:sldId id="267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9" autoAdjust="0"/>
  </p:normalViewPr>
  <p:slideViewPr>
    <p:cSldViewPr>
      <p:cViewPr varScale="1">
        <p:scale>
          <a:sx n="102" d="100"/>
          <a:sy n="102" d="100"/>
        </p:scale>
        <p:origin x="89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4964-39C4-40FA-8879-DD761645849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FE259-C2F2-4EEE-8DDD-96803D22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Waiting lines, quality of care, </a:t>
            </a:r>
            <a:r>
              <a:rPr lang="en-US" dirty="0" err="1"/>
              <a:t>drgs</a:t>
            </a:r>
            <a:r>
              <a:rPr lang="en-US" dirty="0"/>
              <a:t>, payment;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FE259-C2F2-4EEE-8DDD-96803D22F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FE259-C2F2-4EEE-8DDD-96803D22F2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80798B5-AEC4-4E2D-9ABF-8A349795E529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32E0D6B-413B-4C1C-A2F4-3525E048C3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153400" cy="1927225"/>
          </a:xfrm>
        </p:spPr>
        <p:txBody>
          <a:bodyPr/>
          <a:lstStyle/>
          <a:p>
            <a:r>
              <a:rPr lang="en-US" b="1" dirty="0"/>
              <a:t>Winter term course on Chile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Diana  Bowser and Thomas Bossert</a:t>
            </a:r>
          </a:p>
          <a:p>
            <a:r>
              <a:rPr lang="en-US" dirty="0"/>
              <a:t>Information Session</a:t>
            </a:r>
          </a:p>
          <a:p>
            <a:r>
              <a:rPr lang="en-US" dirty="0"/>
              <a:t>September 14,  2022</a:t>
            </a:r>
          </a:p>
        </p:txBody>
      </p:sp>
    </p:spTree>
    <p:extLst>
      <p:ext uri="{BB962C8B-B14F-4D97-AF65-F5344CB8AC3E}">
        <p14:creationId xmlns:p14="http://schemas.microsoft.com/office/powerpoint/2010/main" val="288561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tbossert\Pictures\Gallaxy July 2016\Camera\20160111_114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" y="1447800"/>
            <a:ext cx="7543800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74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Recorded Panel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have access to several panel webinars with experts on Chile that the </a:t>
            </a:r>
            <a:r>
              <a:rPr lang="en-US" b="1" dirty="0">
                <a:solidFill>
                  <a:srgbClr val="C00000"/>
                </a:solidFill>
              </a:rPr>
              <a:t>David Rockefeller Center for Latin American Studies</a:t>
            </a:r>
            <a:r>
              <a:rPr lang="en-US" dirty="0"/>
              <a:t> in Santiago and the Petrie-</a:t>
            </a:r>
            <a:r>
              <a:rPr lang="en-US" dirty="0" err="1"/>
              <a:t>Flom</a:t>
            </a:r>
            <a:r>
              <a:rPr lang="en-US" dirty="0"/>
              <a:t> Center in Cambridge have organized on:</a:t>
            </a:r>
          </a:p>
          <a:p>
            <a:endParaRPr lang="en-US" dirty="0"/>
          </a:p>
          <a:p>
            <a:pPr lvl="1"/>
            <a:r>
              <a:rPr lang="en-US" dirty="0"/>
              <a:t>The political situation of protests and the Constitutional reform</a:t>
            </a:r>
          </a:p>
          <a:p>
            <a:pPr lvl="1"/>
            <a:r>
              <a:rPr lang="en-US" dirty="0"/>
              <a:t>The response to Covid-19 in Chile and other Latin American countries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Independent Projects or Practicums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One week of </a:t>
            </a:r>
            <a:r>
              <a:rPr lang="en-US" b="1" dirty="0"/>
              <a:t>independent work </a:t>
            </a:r>
            <a:r>
              <a:rPr lang="en-US" dirty="0"/>
              <a:t>individually or in groups (option of collaborating with Chilean Residents in Family Medicine)</a:t>
            </a:r>
          </a:p>
          <a:p>
            <a:r>
              <a:rPr lang="en-US" dirty="0"/>
              <a:t>Can be used for the </a:t>
            </a:r>
            <a:r>
              <a:rPr lang="en-US" b="1" dirty="0"/>
              <a:t>practicum requirement for MPH </a:t>
            </a:r>
            <a:r>
              <a:rPr lang="en-US" dirty="0"/>
              <a:t>or </a:t>
            </a:r>
            <a:r>
              <a:rPr lang="en-US" b="1" dirty="0"/>
              <a:t>independent study </a:t>
            </a:r>
          </a:p>
          <a:p>
            <a:r>
              <a:rPr lang="en-US" b="1" dirty="0"/>
              <a:t>Many topics </a:t>
            </a:r>
            <a:r>
              <a:rPr lang="en-US" dirty="0"/>
              <a:t>are available: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Social Determinants of Covid infection </a:t>
            </a:r>
            <a:r>
              <a:rPr lang="en-US" dirty="0"/>
              <a:t>rates in Santiago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Impacts of COVID-19 pandemic on the cardiovascular mortality</a:t>
            </a:r>
            <a:r>
              <a:rPr lang="en-US" dirty="0"/>
              <a:t> in Chile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Family medicine </a:t>
            </a:r>
            <a:r>
              <a:rPr lang="en-US" dirty="0"/>
              <a:t>programs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Tobacco</a:t>
            </a:r>
            <a:r>
              <a:rPr lang="en-US" dirty="0"/>
              <a:t> legislation</a:t>
            </a:r>
          </a:p>
          <a:p>
            <a:pPr lvl="1"/>
            <a:r>
              <a:rPr lang="en-US" dirty="0"/>
              <a:t>Recent legislation on </a:t>
            </a:r>
            <a:r>
              <a:rPr lang="en-US" dirty="0">
                <a:solidFill>
                  <a:srgbClr val="C00000"/>
                </a:solidFill>
              </a:rPr>
              <a:t>abortion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Obesity</a:t>
            </a:r>
            <a:r>
              <a:rPr lang="en-US" dirty="0"/>
              <a:t> problems and policies </a:t>
            </a:r>
          </a:p>
          <a:p>
            <a:pPr lvl="1"/>
            <a:r>
              <a:rPr lang="en-US" dirty="0"/>
              <a:t>Evaluation of </a:t>
            </a:r>
            <a:r>
              <a:rPr lang="en-US" dirty="0">
                <a:solidFill>
                  <a:srgbClr val="C00000"/>
                </a:solidFill>
              </a:rPr>
              <a:t>public private </a:t>
            </a:r>
            <a:r>
              <a:rPr lang="en-US" dirty="0"/>
              <a:t>partnerships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Politics</a:t>
            </a:r>
            <a:r>
              <a:rPr lang="en-US" dirty="0"/>
              <a:t> of health policies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Decentralization </a:t>
            </a:r>
            <a:r>
              <a:rPr lang="en-US" dirty="0"/>
              <a:t>and municipal services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Your special interest </a:t>
            </a:r>
            <a:r>
              <a:rPr lang="en-US" dirty="0"/>
              <a:t>applied to Chilean reality</a:t>
            </a:r>
          </a:p>
        </p:txBody>
      </p:sp>
    </p:spTree>
    <p:extLst>
      <p:ext uri="{BB962C8B-B14F-4D97-AF65-F5344CB8AC3E}">
        <p14:creationId xmlns:p14="http://schemas.microsoft.com/office/powerpoint/2010/main" val="1569809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Summer in Winter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in Chile is like July in 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tbossert\Pictures\120CANON\IMG_639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41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62200" y="594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Hiking in the Andes</a:t>
            </a:r>
          </a:p>
        </p:txBody>
      </p:sp>
    </p:spTree>
    <p:extLst>
      <p:ext uri="{BB962C8B-B14F-4D97-AF65-F5344CB8AC3E}">
        <p14:creationId xmlns:p14="http://schemas.microsoft.com/office/powerpoint/2010/main" val="217794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bossert\Pictures\Gallaxy July 2016\Camera\20160108_134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492067" cy="47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9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bossert\Pictures\119CANON\IMG_4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3" y="838200"/>
            <a:ext cx="6578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4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Spanish?  Costs?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Spanish?</a:t>
            </a:r>
          </a:p>
          <a:p>
            <a:pPr lvl="1"/>
            <a:r>
              <a:rPr lang="en-US" b="1" dirty="0"/>
              <a:t>Not a requirement!</a:t>
            </a:r>
          </a:p>
          <a:p>
            <a:pPr lvl="1"/>
            <a:r>
              <a:rPr lang="en-US" dirty="0"/>
              <a:t>Many sessions are in English</a:t>
            </a:r>
          </a:p>
          <a:p>
            <a:pPr lvl="1"/>
            <a:r>
              <a:rPr lang="en-US" dirty="0"/>
              <a:t>Will try to have at least half the class with good Spanish to help in translation and will do sequential translations if needed.</a:t>
            </a:r>
          </a:p>
          <a:p>
            <a:r>
              <a:rPr lang="en-US" b="1" dirty="0"/>
              <a:t>Costs?</a:t>
            </a:r>
          </a:p>
          <a:p>
            <a:pPr lvl="1"/>
            <a:r>
              <a:rPr lang="en-US" dirty="0"/>
              <a:t>Flight – $1000 – 1300 (subsidized at about $200)</a:t>
            </a:r>
          </a:p>
          <a:p>
            <a:pPr lvl="1"/>
            <a:r>
              <a:rPr lang="en-US" dirty="0"/>
              <a:t>Hotel – @ $25-35/ night (2 sharing rooms) (subsidized at $100 per week)</a:t>
            </a:r>
          </a:p>
          <a:p>
            <a:pPr lvl="1"/>
            <a:r>
              <a:rPr lang="en-US" dirty="0"/>
              <a:t>Food – comparable to Boston</a:t>
            </a:r>
          </a:p>
          <a:p>
            <a:pPr lvl="1"/>
            <a:r>
              <a:rPr lang="en-US" dirty="0"/>
              <a:t>$300 deposit used for buses for long trips, one weekly dinner together, and gifts to people who help us a lot </a:t>
            </a:r>
          </a:p>
          <a:p>
            <a:pPr lvl="1"/>
            <a:endParaRPr lang="en-US" dirty="0"/>
          </a:p>
          <a:p>
            <a:r>
              <a:rPr lang="en-US" b="1" dirty="0"/>
              <a:t>Dates:  January 2-18, 2023</a:t>
            </a:r>
          </a:p>
        </p:txBody>
      </p:sp>
    </p:spTree>
    <p:extLst>
      <p:ext uri="{BB962C8B-B14F-4D97-AF65-F5344CB8AC3E}">
        <p14:creationId xmlns:p14="http://schemas.microsoft.com/office/powerpoint/2010/main" val="233735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Health System, Primary Care for Covid-19, Protests, and Constitutional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Chile has been an </a:t>
            </a:r>
            <a:r>
              <a:rPr lang="en-US" b="1" dirty="0">
                <a:solidFill>
                  <a:srgbClr val="C00000"/>
                </a:solidFill>
              </a:rPr>
              <a:t>innovator in reforms of its health system </a:t>
            </a:r>
            <a:r>
              <a:rPr lang="en-US" dirty="0"/>
              <a:t>and is now facing renewed need for reforms in the face of protests and Covid-19</a:t>
            </a:r>
          </a:p>
          <a:p>
            <a:r>
              <a:rPr lang="en-US" dirty="0"/>
              <a:t>Chile adopted positive </a:t>
            </a:r>
            <a:r>
              <a:rPr lang="en-US" b="1" dirty="0">
                <a:solidFill>
                  <a:srgbClr val="C00000"/>
                </a:solidFill>
              </a:rPr>
              <a:t>policies in response to Covid-19, including the most effective vaccination campaign in the Americas.</a:t>
            </a:r>
            <a:endParaRPr lang="en-US" dirty="0"/>
          </a:p>
          <a:p>
            <a:r>
              <a:rPr lang="en-US" dirty="0"/>
              <a:t>Chile shocked the world with the </a:t>
            </a:r>
            <a:r>
              <a:rPr lang="en-US" b="1" dirty="0">
                <a:solidFill>
                  <a:srgbClr val="C00000"/>
                </a:solidFill>
              </a:rPr>
              <a:t>unexpected “social explosion” in October 2019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which was followed by many social protest movements across the Americas.  This led to a process for a new </a:t>
            </a:r>
            <a:r>
              <a:rPr lang="en-US" b="1" dirty="0">
                <a:solidFill>
                  <a:srgbClr val="C00000"/>
                </a:solidFill>
              </a:rPr>
              <a:t>Constitution.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6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3B7E-CB52-42D1-9D7C-AD67335B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After two years of on-line courses, we are returning to in-person field visit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6AECD-4AB6-4E10-B66D-B41DC914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912" y="2438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Similar to the courses for previous years.  This course will be limited to 15 students and will be assisted with a subsidy for flights and per diem and logistics for housing will be arranged by the Santiago office of Harvard’s David Rockefeller Center for Latin American Studies. </a:t>
            </a:r>
          </a:p>
          <a:p>
            <a:r>
              <a:rPr lang="en-US" dirty="0"/>
              <a:t>Up to 15 Chilean residents in Family Medicine from the Catholic University’s medical school will participate in all activities and collaborate with Harvard students on independent work of the last week.</a:t>
            </a:r>
          </a:p>
        </p:txBody>
      </p:sp>
    </p:spTree>
    <p:extLst>
      <p:ext uri="{BB962C8B-B14F-4D97-AF65-F5344CB8AC3E}">
        <p14:creationId xmlns:p14="http://schemas.microsoft.com/office/powerpoint/2010/main" val="354213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b="1" dirty="0"/>
              <a:t>Course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78617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Health system innovations—targeted sessions on Innovative financing and payment</a:t>
            </a:r>
          </a:p>
          <a:p>
            <a:r>
              <a:rPr lang="en-US" dirty="0"/>
              <a:t>Primary Care and Family Medicine</a:t>
            </a:r>
          </a:p>
          <a:p>
            <a:r>
              <a:rPr lang="en-US" dirty="0"/>
              <a:t>Covid-19 </a:t>
            </a:r>
          </a:p>
          <a:p>
            <a:r>
              <a:rPr lang="en-US" dirty="0"/>
              <a:t>Public Private Partnerships</a:t>
            </a:r>
          </a:p>
          <a:p>
            <a:r>
              <a:rPr lang="en-US" dirty="0"/>
              <a:t>Urban and rural services</a:t>
            </a:r>
          </a:p>
          <a:p>
            <a:r>
              <a:rPr lang="en-US" dirty="0"/>
              <a:t>Political context of health system including protests, legislative initiatives and constitutional reform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35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Innovations in Health System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Chile has important innovations to study:</a:t>
            </a:r>
          </a:p>
          <a:p>
            <a:pPr lvl="1"/>
            <a:endParaRPr lang="en-US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Health systems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health reform</a:t>
            </a:r>
            <a:r>
              <a:rPr lang="en-US" sz="2400" b="1" dirty="0"/>
              <a:t> including innovations in payment systems similar to our DRG</a:t>
            </a:r>
            <a:endParaRPr lang="en-US" sz="2400" b="1" dirty="0">
              <a:solidFill>
                <a:srgbClr val="C00000"/>
              </a:solidFill>
            </a:endParaRPr>
          </a:p>
          <a:p>
            <a:pPr marL="274320" lvl="1" indent="0">
              <a:buNone/>
            </a:pPr>
            <a:endParaRPr lang="en-US" sz="2400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Family medicine, public private partnerships</a:t>
            </a:r>
            <a:r>
              <a:rPr lang="en-US" sz="2400" b="1" dirty="0"/>
              <a:t>; hospital and primary care services in both public and private sectors, </a:t>
            </a:r>
          </a:p>
          <a:p>
            <a:pPr lvl="1"/>
            <a:endParaRPr lang="en-US" sz="2400" b="1" dirty="0"/>
          </a:p>
          <a:p>
            <a:pPr lvl="1"/>
            <a:r>
              <a:rPr lang="en-US" sz="2400" b="1" dirty="0"/>
              <a:t>Public and Private </a:t>
            </a:r>
            <a:r>
              <a:rPr lang="en-US" sz="2400" b="1" dirty="0">
                <a:solidFill>
                  <a:srgbClr val="C00000"/>
                </a:solidFill>
              </a:rPr>
              <a:t>Health Insurance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C00000"/>
                </a:solidFill>
              </a:rPr>
              <a:t>Universal Coverage</a:t>
            </a:r>
          </a:p>
          <a:p>
            <a:pPr lvl="1"/>
            <a:endParaRPr lang="en-US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Universal Coverage </a:t>
            </a:r>
            <a:r>
              <a:rPr lang="en-US" sz="2400" b="1" dirty="0"/>
              <a:t>with explicit benefits packages (AUGE or GES—</a:t>
            </a:r>
            <a:r>
              <a:rPr lang="en-US" sz="2400" b="1" dirty="0" err="1"/>
              <a:t>Aceso</a:t>
            </a:r>
            <a:r>
              <a:rPr lang="en-US" sz="2400" b="1" dirty="0"/>
              <a:t> Universal con </a:t>
            </a:r>
            <a:r>
              <a:rPr lang="en-US" sz="2400" b="1" dirty="0" err="1"/>
              <a:t>Garantias</a:t>
            </a:r>
            <a:r>
              <a:rPr lang="en-US" sz="2400" b="1" dirty="0"/>
              <a:t> </a:t>
            </a:r>
            <a:r>
              <a:rPr lang="en-US" sz="2400" b="1" dirty="0" err="1"/>
              <a:t>Explicitas</a:t>
            </a:r>
            <a:r>
              <a:rPr lang="en-US" sz="2400" b="1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Politics of changing policies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including a visit to the </a:t>
            </a:r>
            <a:r>
              <a:rPr lang="en-US" sz="2400" b="1" dirty="0"/>
              <a:t>Congress</a:t>
            </a:r>
            <a:r>
              <a:rPr lang="en-US" sz="2400" dirty="0"/>
              <a:t> in Valparaiso and meeting with the </a:t>
            </a:r>
            <a:r>
              <a:rPr lang="en-US" sz="2400" b="1" dirty="0"/>
              <a:t>Health Commission</a:t>
            </a:r>
            <a:r>
              <a:rPr lang="en-US" sz="2400" dirty="0"/>
              <a:t> members.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3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Innovations in Implementing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Public Private Partnerships </a:t>
            </a:r>
            <a:r>
              <a:rPr lang="en-US" sz="2400" dirty="0"/>
              <a:t>(ANCORA clinics – now a Harvard Business School case)</a:t>
            </a:r>
          </a:p>
          <a:p>
            <a:pPr lvl="1"/>
            <a:endParaRPr lang="en-US" dirty="0"/>
          </a:p>
          <a:p>
            <a:pPr lvl="1"/>
            <a:r>
              <a:rPr lang="en-US" sz="2400" dirty="0"/>
              <a:t>How </a:t>
            </a:r>
            <a:r>
              <a:rPr lang="en-US" sz="2400" b="1" dirty="0">
                <a:solidFill>
                  <a:srgbClr val="C00000"/>
                </a:solidFill>
              </a:rPr>
              <a:t>municipal governments </a:t>
            </a:r>
            <a:r>
              <a:rPr lang="en-US" sz="2400" dirty="0"/>
              <a:t>manage the decentralized </a:t>
            </a:r>
            <a:r>
              <a:rPr lang="en-US" sz="2400" b="1" dirty="0">
                <a:solidFill>
                  <a:srgbClr val="C00000"/>
                </a:solidFill>
              </a:rPr>
              <a:t>primary care systems </a:t>
            </a:r>
            <a:r>
              <a:rPr lang="en-US" sz="2400" dirty="0"/>
              <a:t>in urban and rural settings.</a:t>
            </a:r>
          </a:p>
          <a:p>
            <a:pPr lvl="1"/>
            <a:endParaRPr lang="en-US" sz="2400" dirty="0"/>
          </a:p>
          <a:p>
            <a:pPr marL="457200" lvl="2"/>
            <a:r>
              <a:rPr lang="en-US" sz="2400" dirty="0"/>
              <a:t>Challenges around implementing </a:t>
            </a:r>
            <a:r>
              <a:rPr lang="en-US" sz="2400" b="1" dirty="0">
                <a:solidFill>
                  <a:srgbClr val="C00000"/>
                </a:solidFill>
              </a:rPr>
              <a:t>DRGs</a:t>
            </a:r>
          </a:p>
          <a:p>
            <a:pPr marL="274320" lvl="2" indent="0">
              <a:buNone/>
            </a:pPr>
            <a:endParaRPr lang="en-US" sz="2400" dirty="0"/>
          </a:p>
          <a:p>
            <a:pPr marL="457200" lvl="2"/>
            <a:r>
              <a:rPr lang="en-US" sz="2400" dirty="0"/>
              <a:t>The challenges of implementing a </a:t>
            </a:r>
            <a:r>
              <a:rPr lang="en-US" sz="2400" b="1" dirty="0">
                <a:solidFill>
                  <a:srgbClr val="C00000"/>
                </a:solidFill>
              </a:rPr>
              <a:t>“family medicine”</a:t>
            </a:r>
            <a:r>
              <a:rPr lang="en-US" sz="2400" b="1" dirty="0"/>
              <a:t> approach </a:t>
            </a:r>
            <a:r>
              <a:rPr lang="en-US" sz="2400" dirty="0"/>
              <a:t>in primary care clinics</a:t>
            </a:r>
          </a:p>
          <a:p>
            <a:pPr marL="457200" lvl="2"/>
            <a:endParaRPr lang="en-US" sz="2400" dirty="0"/>
          </a:p>
          <a:p>
            <a:pPr lvl="1"/>
            <a:r>
              <a:rPr lang="en-US" sz="2400" dirty="0"/>
              <a:t>The challenges of both </a:t>
            </a:r>
            <a:r>
              <a:rPr lang="en-US" sz="2400" b="1" dirty="0">
                <a:solidFill>
                  <a:srgbClr val="C00000"/>
                </a:solidFill>
              </a:rPr>
              <a:t>public and private hospitals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in Santiago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challenges in </a:t>
            </a:r>
            <a:r>
              <a:rPr lang="en-US" sz="2400" b="1" dirty="0">
                <a:solidFill>
                  <a:srgbClr val="C00000"/>
                </a:solidFill>
              </a:rPr>
              <a:t>rural health care </a:t>
            </a:r>
            <a:r>
              <a:rPr lang="en-US" sz="2400" dirty="0"/>
              <a:t>in municipalities near Santiago if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Protests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0327"/>
            <a:ext cx="3886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static01.nyt.com/images/2020/01/24/opinion/24dorfman/merlin_163500222_d4fd61b6-1aef-4d80-94b2-3add30f3f9f8-articleLarge.jpg?quality=75&amp;auto=webp&amp;disable=upsca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3352800"/>
            <a:ext cx="5458691" cy="3072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21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5D392-2706-4965-98B9-0E4BCDCE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Pandemic: Chile had one of the highest vaccination rates in the world</a:t>
            </a:r>
          </a:p>
        </p:txBody>
      </p:sp>
      <p:pic>
        <p:nvPicPr>
          <p:cNvPr id="6" name="Imagen 7" descr="Gráfico&#10;&#10;Descripción generada automáticamente">
            <a:extLst>
              <a:ext uri="{FF2B5EF4-FFF2-40B4-BE49-F238E27FC236}">
                <a16:creationId xmlns:a16="http://schemas.microsoft.com/office/drawing/2014/main" id="{C7EDC27D-3493-4E21-B23A-583B8B103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0" y="1600200"/>
            <a:ext cx="6908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Interviews and Field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have </a:t>
            </a:r>
            <a:r>
              <a:rPr lang="en-US" dirty="0">
                <a:solidFill>
                  <a:srgbClr val="C00000"/>
                </a:solidFill>
              </a:rPr>
              <a:t>interviews with </a:t>
            </a:r>
            <a:r>
              <a:rPr lang="en-US" b="1" dirty="0">
                <a:solidFill>
                  <a:srgbClr val="C00000"/>
                </a:solidFill>
              </a:rPr>
              <a:t>key officials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The current </a:t>
            </a:r>
            <a:r>
              <a:rPr lang="en-US" b="1" dirty="0"/>
              <a:t>Minister</a:t>
            </a:r>
            <a:r>
              <a:rPr lang="en-US" dirty="0"/>
              <a:t> and other officials of </a:t>
            </a:r>
            <a:r>
              <a:rPr lang="en-US" b="1" dirty="0"/>
              <a:t>Ministry of Health </a:t>
            </a:r>
            <a:endParaRPr lang="en-US" dirty="0"/>
          </a:p>
          <a:p>
            <a:pPr lvl="1"/>
            <a:r>
              <a:rPr lang="en-US" b="1" dirty="0"/>
              <a:t>Clinics and hospitals</a:t>
            </a:r>
          </a:p>
          <a:p>
            <a:pPr lvl="1"/>
            <a:r>
              <a:rPr lang="en-US" b="1" dirty="0"/>
              <a:t>Physicians and other clinicians</a:t>
            </a:r>
          </a:p>
          <a:p>
            <a:pPr lvl="1"/>
            <a:r>
              <a:rPr lang="en-US" b="1" dirty="0"/>
              <a:t>Health Economists</a:t>
            </a:r>
          </a:p>
          <a:p>
            <a:pPr lvl="1"/>
            <a:r>
              <a:rPr lang="en-US" b="1" dirty="0"/>
              <a:t>Academic </a:t>
            </a:r>
            <a:r>
              <a:rPr lang="en-US" dirty="0"/>
              <a:t>and researchers from university programs 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Field Visits </a:t>
            </a:r>
            <a:r>
              <a:rPr lang="en-US" b="1" dirty="0"/>
              <a:t>to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Congress in Valparaiso</a:t>
            </a:r>
          </a:p>
          <a:p>
            <a:pPr lvl="1"/>
            <a:r>
              <a:rPr lang="en-US" dirty="0"/>
              <a:t>Municipal governments</a:t>
            </a:r>
          </a:p>
          <a:p>
            <a:pPr lvl="1"/>
            <a:r>
              <a:rPr lang="en-US" dirty="0"/>
              <a:t>Public and private clinics and hospitals in urban and rural areas.</a:t>
            </a:r>
          </a:p>
        </p:txBody>
      </p:sp>
    </p:spTree>
    <p:extLst>
      <p:ext uri="{BB962C8B-B14F-4D97-AF65-F5344CB8AC3E}">
        <p14:creationId xmlns:p14="http://schemas.microsoft.com/office/powerpoint/2010/main" val="4014516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11743</TotalTime>
  <Words>768</Words>
  <Application>Microsoft Office PowerPoint</Application>
  <PresentationFormat>On-screen Show (4:3)</PresentationFormat>
  <Paragraphs>94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Clarity</vt:lpstr>
      <vt:lpstr>Winter term course on Chile</vt:lpstr>
      <vt:lpstr>Health System, Primary Care for Covid-19, Protests, and Constitutional Reform</vt:lpstr>
      <vt:lpstr>After two years of on-line courses, we are returning to in-person field visit course</vt:lpstr>
      <vt:lpstr>Course topics</vt:lpstr>
      <vt:lpstr>Innovations in Health System Policies</vt:lpstr>
      <vt:lpstr>Innovations in Implementing Policies</vt:lpstr>
      <vt:lpstr>Protests</vt:lpstr>
      <vt:lpstr>The Pandemic: Chile had one of the highest vaccination rates in the world</vt:lpstr>
      <vt:lpstr>Interviews and Field Visits</vt:lpstr>
      <vt:lpstr>PowerPoint Presentation</vt:lpstr>
      <vt:lpstr>Recorded Panel Webinars</vt:lpstr>
      <vt:lpstr>Independent Projects or Practicums</vt:lpstr>
      <vt:lpstr>Summer in Winter Term</vt:lpstr>
      <vt:lpstr>PowerPoint Presentation</vt:lpstr>
      <vt:lpstr>PowerPoint Presentation</vt:lpstr>
      <vt:lpstr>Spanish?  Costs?</vt:lpstr>
    </vt:vector>
  </TitlesOfParts>
  <Company>HSPH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term in Chile</dc:title>
  <dc:creator>Thomas Bossert</dc:creator>
  <cp:lastModifiedBy>Diana Bowser</cp:lastModifiedBy>
  <cp:revision>62</cp:revision>
  <dcterms:created xsi:type="dcterms:W3CDTF">2014-08-19T16:52:38Z</dcterms:created>
  <dcterms:modified xsi:type="dcterms:W3CDTF">2022-09-13T19:07:52Z</dcterms:modified>
</cp:coreProperties>
</file>