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DF7A4-6C7A-4560-AF01-BCC41512906B}" type="datetimeFigureOut">
              <a:rPr lang="es-ES" smtClean="0"/>
              <a:pPr/>
              <a:t>08/05/2012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93A0-38C0-460A-BAA2-D8B6F2A1BD7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walter@hsph.harvar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glymour@hsph.harvard.edu" TargetMode="External"/><Relationship Id="rId2" Type="http://schemas.openxmlformats.org/officeDocument/2006/relationships/hyperlink" Target="mailto:lkubzans@hsph.harvar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Using GWAS Data for Enhanced </a:t>
            </a:r>
            <a:r>
              <a:rPr lang="en-US" b="1" dirty="0" err="1"/>
              <a:t>Mendelian</a:t>
            </a:r>
            <a:r>
              <a:rPr lang="en-US" b="1" dirty="0"/>
              <a:t> Randomization Studies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Stefan Walter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smtClean="0">
                <a:solidFill>
                  <a:schemeClr val="tx1"/>
                </a:solidFill>
                <a:hlinkClick r:id="rId2"/>
              </a:rPr>
              <a:t>swalter@hsph.harvard.edu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</a:p>
          <a:p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err="1">
                <a:solidFill>
                  <a:schemeClr val="tx1"/>
                </a:solidFill>
              </a:rPr>
              <a:t>on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behalf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of: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Laura </a:t>
            </a:r>
            <a:r>
              <a:rPr lang="en-US" dirty="0" err="1">
                <a:solidFill>
                  <a:schemeClr val="tx1"/>
                </a:solidFill>
              </a:rPr>
              <a:t>Kubzansky</a:t>
            </a:r>
            <a:r>
              <a:rPr lang="en-US" dirty="0">
                <a:solidFill>
                  <a:schemeClr val="tx1"/>
                </a:solidFill>
              </a:rPr>
              <a:t>, Maria </a:t>
            </a:r>
            <a:r>
              <a:rPr lang="en-US" dirty="0" err="1">
                <a:solidFill>
                  <a:schemeClr val="tx1"/>
                </a:solidFill>
              </a:rPr>
              <a:t>Glymour</a:t>
            </a:r>
            <a:r>
              <a:rPr lang="en-US" dirty="0">
                <a:solidFill>
                  <a:schemeClr val="tx1"/>
                </a:solidFill>
              </a:rPr>
              <a:t>,  Eric J </a:t>
            </a:r>
            <a:r>
              <a:rPr lang="en-US" dirty="0" err="1">
                <a:solidFill>
                  <a:schemeClr val="tx1"/>
                </a:solidFill>
              </a:rPr>
              <a:t>Tchetgen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Tchetgen</a:t>
            </a:r>
            <a:r>
              <a:rPr lang="en-US" dirty="0">
                <a:solidFill>
                  <a:schemeClr val="tx1"/>
                </a:solidFill>
              </a:rPr>
              <a:t>, Liming Liang, Shun-</a:t>
            </a:r>
            <a:r>
              <a:rPr lang="en-US" dirty="0" err="1">
                <a:solidFill>
                  <a:schemeClr val="tx1"/>
                </a:solidFill>
              </a:rPr>
              <a:t>Chiao</a:t>
            </a:r>
            <a:r>
              <a:rPr lang="en-US" dirty="0">
                <a:solidFill>
                  <a:schemeClr val="tx1"/>
                </a:solidFill>
              </a:rPr>
              <a:t> Chang, Eric </a:t>
            </a:r>
            <a:r>
              <a:rPr lang="en-US" dirty="0" err="1">
                <a:solidFill>
                  <a:schemeClr val="tx1"/>
                </a:solidFill>
              </a:rPr>
              <a:t>Rimm</a:t>
            </a:r>
            <a:r>
              <a:rPr lang="en-US" dirty="0">
                <a:solidFill>
                  <a:schemeClr val="tx1"/>
                </a:solidFill>
              </a:rPr>
              <a:t>, Marilyn </a:t>
            </a:r>
            <a:r>
              <a:rPr lang="en-US" dirty="0" err="1">
                <a:solidFill>
                  <a:schemeClr val="tx1"/>
                </a:solidFill>
              </a:rPr>
              <a:t>Cornelis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Karestan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Koenen</a:t>
            </a:r>
            <a:r>
              <a:rPr lang="en-US" dirty="0">
                <a:solidFill>
                  <a:schemeClr val="tx1"/>
                </a:solidFill>
              </a:rPr>
              <a:t>, and Ichiro </a:t>
            </a:r>
            <a:r>
              <a:rPr lang="en-US" dirty="0" err="1">
                <a:solidFill>
                  <a:schemeClr val="tx1"/>
                </a:solidFill>
              </a:rPr>
              <a:t>Kawachi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2007" y="404664"/>
            <a:ext cx="2679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Genetic Risk “G”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dirty="0" smtClean="0">
                <a:solidFill>
                  <a:srgbClr val="000000"/>
                </a:solidFill>
              </a:rPr>
              <a:t>Risk Score, Candidate Genes)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3347863" y="404664"/>
            <a:ext cx="244967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Phenotype/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Risk Factor “X”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b="1" dirty="0" smtClean="0">
                <a:solidFill>
                  <a:srgbClr val="000000"/>
                </a:solidFill>
              </a:rPr>
              <a:t>Anxiety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989028" y="404664"/>
            <a:ext cx="19754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Outcome “Y”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dirty="0" smtClean="0">
                <a:solidFill>
                  <a:srgbClr val="000000"/>
                </a:solidFill>
              </a:rPr>
              <a:t>CHD, Diabetes</a:t>
            </a:r>
            <a:endParaRPr lang="en-US" sz="2400" dirty="0">
              <a:solidFill>
                <a:srgbClr val="000000"/>
              </a:solidFill>
            </a:endParaRPr>
          </a:p>
        </p:txBody>
      </p:sp>
      <p:cxnSp>
        <p:nvCxnSpPr>
          <p:cNvPr id="7" name="Elbow Connector 3"/>
          <p:cNvCxnSpPr>
            <a:stCxn id="4" idx="3"/>
            <a:endCxn id="5" idx="1"/>
          </p:cNvCxnSpPr>
          <p:nvPr/>
        </p:nvCxnSpPr>
        <p:spPr>
          <a:xfrm flipV="1">
            <a:off x="2751707" y="1004739"/>
            <a:ext cx="596156" cy="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27"/>
          <p:cNvCxnSpPr>
            <a:stCxn id="5" idx="3"/>
          </p:cNvCxnSpPr>
          <p:nvPr/>
        </p:nvCxnSpPr>
        <p:spPr>
          <a:xfrm>
            <a:off x="5797540" y="1004739"/>
            <a:ext cx="9144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Acknowledgements</a:t>
            </a:r>
            <a:r>
              <a:rPr lang="es-ES" dirty="0" smtClean="0"/>
              <a:t> &amp; </a:t>
            </a:r>
            <a:r>
              <a:rPr lang="es-ES" dirty="0" err="1" smtClean="0"/>
              <a:t>Contact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NIH/NIHM 1RC4MH092707 </a:t>
            </a:r>
            <a:r>
              <a:rPr lang="en-US" dirty="0"/>
              <a:t>(L </a:t>
            </a:r>
            <a:r>
              <a:rPr lang="en-US" dirty="0" err="1"/>
              <a:t>Kubzansky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the entire team:</a:t>
            </a:r>
          </a:p>
          <a:p>
            <a:pPr>
              <a:buNone/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Laura </a:t>
            </a:r>
            <a:r>
              <a:rPr lang="en-US" dirty="0" err="1" smtClean="0">
                <a:solidFill>
                  <a:schemeClr val="tx1"/>
                </a:solidFill>
              </a:rPr>
              <a:t>Kubzansky</a:t>
            </a:r>
            <a:r>
              <a:rPr lang="en-US" dirty="0" smtClean="0">
                <a:solidFill>
                  <a:schemeClr val="tx1"/>
                </a:solidFill>
              </a:rPr>
              <a:t>, Maria </a:t>
            </a:r>
            <a:r>
              <a:rPr lang="en-US" dirty="0" err="1" smtClean="0">
                <a:solidFill>
                  <a:schemeClr val="tx1"/>
                </a:solidFill>
              </a:rPr>
              <a:t>Glymour</a:t>
            </a:r>
            <a:r>
              <a:rPr lang="en-US" dirty="0" smtClean="0">
                <a:solidFill>
                  <a:schemeClr val="tx1"/>
                </a:solidFill>
              </a:rPr>
              <a:t>,  Eric J </a:t>
            </a:r>
            <a:r>
              <a:rPr lang="en-US" dirty="0" err="1" smtClean="0">
                <a:solidFill>
                  <a:schemeClr val="tx1"/>
                </a:solidFill>
              </a:rPr>
              <a:t>Tchetgen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Tchetgen</a:t>
            </a:r>
            <a:r>
              <a:rPr lang="en-US" dirty="0" smtClean="0">
                <a:solidFill>
                  <a:schemeClr val="tx1"/>
                </a:solidFill>
              </a:rPr>
              <a:t>, Liming Liang, Shun-</a:t>
            </a:r>
            <a:r>
              <a:rPr lang="en-US" dirty="0" err="1" smtClean="0">
                <a:solidFill>
                  <a:schemeClr val="tx1"/>
                </a:solidFill>
              </a:rPr>
              <a:t>Chiao</a:t>
            </a:r>
            <a:r>
              <a:rPr lang="en-US" dirty="0" smtClean="0">
                <a:solidFill>
                  <a:schemeClr val="tx1"/>
                </a:solidFill>
              </a:rPr>
              <a:t> Chang, Eric </a:t>
            </a:r>
            <a:r>
              <a:rPr lang="en-US" dirty="0" err="1" smtClean="0">
                <a:solidFill>
                  <a:schemeClr val="tx1"/>
                </a:solidFill>
              </a:rPr>
              <a:t>Rimm</a:t>
            </a:r>
            <a:r>
              <a:rPr lang="en-US" dirty="0" smtClean="0">
                <a:solidFill>
                  <a:schemeClr val="tx1"/>
                </a:solidFill>
              </a:rPr>
              <a:t>, Marilyn </a:t>
            </a:r>
            <a:r>
              <a:rPr lang="en-US" dirty="0" err="1" smtClean="0">
                <a:solidFill>
                  <a:schemeClr val="tx1"/>
                </a:solidFill>
              </a:rPr>
              <a:t>Cornelis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Karestan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Koenen</a:t>
            </a:r>
            <a:r>
              <a:rPr lang="en-US" dirty="0" smtClean="0">
                <a:solidFill>
                  <a:schemeClr val="tx1"/>
                </a:solidFill>
              </a:rPr>
              <a:t>, and Ichiro </a:t>
            </a:r>
            <a:r>
              <a:rPr lang="en-US" dirty="0" err="1" smtClean="0">
                <a:solidFill>
                  <a:schemeClr val="tx1"/>
                </a:solidFill>
              </a:rPr>
              <a:t>Kawachi</a:t>
            </a:r>
            <a:endParaRPr lang="es-E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Please feel free to contact us, we are happy to share thoughts, code</a:t>
            </a:r>
            <a:r>
              <a:rPr lang="en-US" smtClean="0"/>
              <a:t>, macros, etc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Stefan: </a:t>
            </a:r>
            <a:r>
              <a:rPr lang="en-US" dirty="0" smtClean="0">
                <a:hlinkClick r:id="rId2"/>
              </a:rPr>
              <a:t>swalter@hsph.harvard.edu</a:t>
            </a:r>
          </a:p>
          <a:p>
            <a:pPr>
              <a:buNone/>
            </a:pPr>
            <a:r>
              <a:rPr lang="en-US" dirty="0" smtClean="0"/>
              <a:t>Laura: </a:t>
            </a:r>
            <a:r>
              <a:rPr lang="en-US" dirty="0" smtClean="0">
                <a:hlinkClick r:id="rId2"/>
              </a:rPr>
              <a:t>lkubzans@hsph.harvard.edu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Maria: </a:t>
            </a:r>
            <a:r>
              <a:rPr lang="en-US" dirty="0" smtClean="0">
                <a:hlinkClick r:id="rId3"/>
              </a:rPr>
              <a:t>mglymour@hsph.harvard.edu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Outline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Projects:</a:t>
            </a:r>
          </a:p>
          <a:p>
            <a:pPr lvl="1"/>
            <a:r>
              <a:rPr lang="en-US" dirty="0" smtClean="0"/>
              <a:t>Anxiety, Depression, S</a:t>
            </a:r>
            <a:r>
              <a:rPr lang="es-ES" dirty="0" err="1" smtClean="0"/>
              <a:t>ocial</a:t>
            </a:r>
            <a:r>
              <a:rPr lang="es-ES" dirty="0" smtClean="0"/>
              <a:t> </a:t>
            </a:r>
            <a:r>
              <a:rPr lang="es-ES" dirty="0" err="1" smtClean="0"/>
              <a:t>Ties</a:t>
            </a:r>
            <a:endParaRPr lang="es-ES" dirty="0" smtClean="0"/>
          </a:p>
          <a:p>
            <a:pPr lvl="1"/>
            <a:r>
              <a:rPr lang="es-ES" dirty="0" err="1" smtClean="0"/>
              <a:t>Results</a:t>
            </a:r>
            <a:endParaRPr lang="en-US" dirty="0" smtClean="0"/>
          </a:p>
          <a:p>
            <a:r>
              <a:rPr lang="en-US" dirty="0" smtClean="0"/>
              <a:t>Methods and Instruments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the Genetic Risk Score </a:t>
            </a:r>
            <a:r>
              <a:rPr lang="en-US" dirty="0" smtClean="0"/>
              <a:t>as an Instrument</a:t>
            </a:r>
          </a:p>
          <a:p>
            <a:pPr lvl="1"/>
            <a:r>
              <a:rPr lang="en-US" dirty="0" smtClean="0"/>
              <a:t>Leave One Out Approach</a:t>
            </a:r>
          </a:p>
          <a:p>
            <a:pPr lvl="1"/>
            <a:r>
              <a:rPr lang="en-US" dirty="0" smtClean="0"/>
              <a:t>Instrumental </a:t>
            </a:r>
            <a:r>
              <a:rPr lang="en-US" dirty="0"/>
              <a:t>Inequality </a:t>
            </a:r>
            <a:r>
              <a:rPr lang="en-US" dirty="0" smtClean="0"/>
              <a:t>Tests</a:t>
            </a:r>
            <a:endParaRPr lang="en-US" dirty="0"/>
          </a:p>
          <a:p>
            <a:r>
              <a:rPr lang="en-US" dirty="0" smtClean="0"/>
              <a:t>Future: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interactions in score (</a:t>
            </a:r>
            <a:r>
              <a:rPr lang="en-US" dirty="0" err="1"/>
              <a:t>GxG</a:t>
            </a:r>
            <a:r>
              <a:rPr lang="en-US" dirty="0"/>
              <a:t>, </a:t>
            </a:r>
            <a:r>
              <a:rPr lang="en-US" dirty="0" err="1"/>
              <a:t>GxE</a:t>
            </a:r>
            <a:r>
              <a:rPr lang="en-US" dirty="0"/>
              <a:t>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Setting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NHS I </a:t>
            </a:r>
          </a:p>
          <a:p>
            <a:pPr lvl="1"/>
            <a:r>
              <a:rPr lang="es-ES" dirty="0" smtClean="0"/>
              <a:t>n </a:t>
            </a:r>
            <a:r>
              <a:rPr lang="es-ES" dirty="0"/>
              <a:t>=</a:t>
            </a:r>
            <a:r>
              <a:rPr lang="es-ES" dirty="0" smtClean="0"/>
              <a:t> 7000 (NHST2D, NHSCGEMS, NHSCHD, NHSKS)</a:t>
            </a:r>
          </a:p>
          <a:p>
            <a:pPr lvl="1"/>
            <a:r>
              <a:rPr lang="es-ES" dirty="0" err="1" smtClean="0"/>
              <a:t>age</a:t>
            </a:r>
            <a:r>
              <a:rPr lang="es-ES" dirty="0" smtClean="0"/>
              <a:t> at 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draw</a:t>
            </a:r>
            <a:r>
              <a:rPr lang="es-ES" dirty="0" smtClean="0"/>
              <a:t> = 59.5 (SD 8) </a:t>
            </a:r>
          </a:p>
          <a:p>
            <a:r>
              <a:rPr lang="es-ES" dirty="0" smtClean="0"/>
              <a:t>HPFS </a:t>
            </a:r>
          </a:p>
          <a:p>
            <a:pPr lvl="1"/>
            <a:r>
              <a:rPr lang="es-ES" dirty="0" smtClean="0"/>
              <a:t>n </a:t>
            </a:r>
            <a:r>
              <a:rPr lang="es-ES" dirty="0"/>
              <a:t>=</a:t>
            </a:r>
            <a:r>
              <a:rPr lang="es-ES" dirty="0" smtClean="0"/>
              <a:t> 4125 (HPFST2D, HPFSCHD, HPFSKS)</a:t>
            </a:r>
          </a:p>
          <a:p>
            <a:pPr lvl="1"/>
            <a:r>
              <a:rPr lang="es-ES" dirty="0" err="1" smtClean="0"/>
              <a:t>age</a:t>
            </a:r>
            <a:r>
              <a:rPr lang="es-ES" dirty="0" smtClean="0"/>
              <a:t> at 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draw</a:t>
            </a:r>
            <a:r>
              <a:rPr lang="es-ES" dirty="0" smtClean="0"/>
              <a:t> = 62.2 (SD 9)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Genotyped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chips (</a:t>
            </a:r>
            <a:r>
              <a:rPr lang="es-ES" dirty="0" err="1" smtClean="0"/>
              <a:t>Illumina</a:t>
            </a:r>
            <a:r>
              <a:rPr lang="es-ES" dirty="0" smtClean="0"/>
              <a:t>, </a:t>
            </a:r>
            <a:r>
              <a:rPr lang="es-ES" dirty="0" err="1" smtClean="0"/>
              <a:t>Affy</a:t>
            </a:r>
            <a:r>
              <a:rPr lang="es-ES" dirty="0" smtClean="0"/>
              <a:t>), </a:t>
            </a:r>
            <a:r>
              <a:rPr lang="es-ES" dirty="0" err="1" smtClean="0"/>
              <a:t>HapMap</a:t>
            </a:r>
            <a:r>
              <a:rPr lang="es-ES" dirty="0" smtClean="0"/>
              <a:t> and 1000g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available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Projects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Anxiety</a:t>
            </a:r>
            <a:r>
              <a:rPr lang="es-ES" dirty="0" smtClean="0"/>
              <a:t>:</a:t>
            </a:r>
          </a:p>
          <a:p>
            <a:pPr lvl="1"/>
            <a:r>
              <a:rPr lang="en-US" dirty="0" smtClean="0"/>
              <a:t>Crown </a:t>
            </a:r>
            <a:r>
              <a:rPr lang="en-US" dirty="0"/>
              <a:t>Crisp Experimental </a:t>
            </a:r>
            <a:r>
              <a:rPr lang="en-US" dirty="0" smtClean="0"/>
              <a:t>Index (phobic anxiety)</a:t>
            </a:r>
            <a:endParaRPr lang="es-ES" dirty="0" smtClean="0"/>
          </a:p>
          <a:p>
            <a:r>
              <a:rPr lang="es-ES" dirty="0" err="1" smtClean="0"/>
              <a:t>Depression</a:t>
            </a:r>
            <a:endParaRPr lang="es-ES" dirty="0" smtClean="0"/>
          </a:p>
          <a:p>
            <a:pPr lvl="1"/>
            <a:r>
              <a:rPr lang="en-US" dirty="0" smtClean="0"/>
              <a:t>long-term composite depressive symptom score (1992-2006). </a:t>
            </a:r>
          </a:p>
          <a:p>
            <a:r>
              <a:rPr lang="en-US" i="1" dirty="0" smtClean="0"/>
              <a:t>Social Ties</a:t>
            </a:r>
            <a:endParaRPr lang="en-US" i="1" dirty="0"/>
          </a:p>
          <a:p>
            <a:pPr lvl="1"/>
            <a:r>
              <a:rPr lang="en-US" i="1" dirty="0" smtClean="0"/>
              <a:t>social isolation and ability to connect with others (continuously married versus otherwise).</a:t>
            </a:r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Depression</a:t>
            </a:r>
            <a:r>
              <a:rPr lang="es-ES" dirty="0" smtClean="0"/>
              <a:t> and </a:t>
            </a:r>
            <a:r>
              <a:rPr lang="es-ES" dirty="0" err="1" smtClean="0"/>
              <a:t>Anxiety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No </a:t>
            </a:r>
            <a:r>
              <a:rPr lang="es-ES" dirty="0" err="1" smtClean="0"/>
              <a:t>evidence</a:t>
            </a:r>
            <a:r>
              <a:rPr lang="es-ES" dirty="0" smtClean="0"/>
              <a:t> of a </a:t>
            </a:r>
            <a:r>
              <a:rPr lang="es-ES" dirty="0" err="1" smtClean="0"/>
              <a:t>genetic</a:t>
            </a:r>
            <a:r>
              <a:rPr lang="es-ES" dirty="0" smtClean="0"/>
              <a:t> </a:t>
            </a:r>
            <a:r>
              <a:rPr lang="es-ES" dirty="0" err="1" smtClean="0"/>
              <a:t>instrument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additive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GWA </a:t>
            </a:r>
            <a:r>
              <a:rPr lang="es-ES" dirty="0" err="1" smtClean="0"/>
              <a:t>risk</a:t>
            </a:r>
            <a:r>
              <a:rPr lang="es-ES" dirty="0" smtClean="0"/>
              <a:t> score, </a:t>
            </a:r>
            <a:r>
              <a:rPr lang="es-ES" dirty="0" err="1" smtClean="0"/>
              <a:t>candidate</a:t>
            </a:r>
            <a:r>
              <a:rPr lang="es-ES" dirty="0" smtClean="0"/>
              <a:t> genes,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external</a:t>
            </a:r>
            <a:r>
              <a:rPr lang="es-ES" dirty="0" smtClean="0"/>
              <a:t> GWA </a:t>
            </a:r>
            <a:r>
              <a:rPr lang="es-ES" dirty="0" err="1" smtClean="0"/>
              <a:t>risk</a:t>
            </a:r>
            <a:r>
              <a:rPr lang="es-ES" dirty="0" smtClean="0"/>
              <a:t> score</a:t>
            </a:r>
            <a:br>
              <a:rPr lang="es-ES" dirty="0" smtClean="0"/>
            </a:br>
            <a:r>
              <a:rPr lang="es-ES" dirty="0" smtClean="0"/>
              <a:t> (R</a:t>
            </a:r>
            <a:r>
              <a:rPr lang="es-ES" baseline="30000" dirty="0" smtClean="0"/>
              <a:t>2 </a:t>
            </a:r>
            <a:r>
              <a:rPr lang="es-ES" dirty="0" smtClean="0"/>
              <a:t>&lt; 0.1%, </a:t>
            </a:r>
            <a:r>
              <a:rPr lang="es-ES" dirty="0" err="1" smtClean="0"/>
              <a:t>mostly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significant</a:t>
            </a:r>
            <a:r>
              <a:rPr lang="es-ES" dirty="0" smtClean="0"/>
              <a:t>)</a:t>
            </a:r>
            <a:endParaRPr lang="es-ES" baseline="30000" dirty="0" smtClean="0"/>
          </a:p>
          <a:p>
            <a:pPr lvl="1">
              <a:buNone/>
            </a:pPr>
            <a:endParaRPr lang="es-ES" baseline="30000" dirty="0" smtClean="0"/>
          </a:p>
          <a:p>
            <a:pPr lvl="1">
              <a:buNone/>
            </a:pP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inconsistent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chip </a:t>
            </a:r>
            <a:r>
              <a:rPr lang="es-ES" dirty="0" err="1" smtClean="0"/>
              <a:t>heritability</a:t>
            </a:r>
            <a:r>
              <a:rPr lang="es-ES" dirty="0" smtClean="0"/>
              <a:t> (GCTA):</a:t>
            </a:r>
          </a:p>
          <a:p>
            <a:pPr lvl="7"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sz="2600" dirty="0" smtClean="0"/>
              <a:t>NHS_T2D, </a:t>
            </a:r>
            <a:r>
              <a:rPr lang="es-ES" sz="2600" dirty="0" err="1" smtClean="0"/>
              <a:t>Affy</a:t>
            </a:r>
            <a:r>
              <a:rPr lang="es-ES" sz="2600" dirty="0" smtClean="0"/>
              <a:t> 6.0, 			</a:t>
            </a:r>
            <a:r>
              <a:rPr lang="en-US" sz="2600" dirty="0" smtClean="0"/>
              <a:t>0.214349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NHS_CGE, </a:t>
            </a:r>
            <a:r>
              <a:rPr lang="es-ES" sz="2600" dirty="0" err="1" smtClean="0"/>
              <a:t>Illumina</a:t>
            </a:r>
            <a:r>
              <a:rPr lang="es-ES" sz="2600" dirty="0" smtClean="0"/>
              <a:t> 550k, 		</a:t>
            </a:r>
            <a:r>
              <a:rPr lang="en-US" sz="2600" dirty="0" smtClean="0"/>
              <a:t>0.062074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NHS_CHD, </a:t>
            </a:r>
            <a:r>
              <a:rPr lang="es-ES" sz="2600" dirty="0" err="1" smtClean="0"/>
              <a:t>Affy</a:t>
            </a:r>
            <a:r>
              <a:rPr lang="es-ES" sz="2600" dirty="0" smtClean="0"/>
              <a:t> 6.0, 			</a:t>
            </a:r>
            <a:r>
              <a:rPr lang="en-US" sz="2600" dirty="0" smtClean="0"/>
              <a:t>0.305586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NHS_KS, </a:t>
            </a:r>
            <a:r>
              <a:rPr lang="es-ES" sz="2600" dirty="0" err="1" smtClean="0"/>
              <a:t>Illumina</a:t>
            </a:r>
            <a:r>
              <a:rPr lang="es-ES" sz="2600" dirty="0" smtClean="0"/>
              <a:t> 610Q, 		</a:t>
            </a:r>
            <a:r>
              <a:rPr lang="en-US" sz="2600" dirty="0" smtClean="0"/>
              <a:t>0.000001</a:t>
            </a:r>
            <a:r>
              <a:rPr lang="en-US" sz="2600" dirty="0"/>
              <a:t> 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HPFS_T2D, </a:t>
            </a:r>
            <a:r>
              <a:rPr lang="es-ES" sz="2600" dirty="0" err="1" smtClean="0"/>
              <a:t>Affy</a:t>
            </a:r>
            <a:r>
              <a:rPr lang="es-ES" sz="2600" dirty="0" smtClean="0"/>
              <a:t> 6.0, 			</a:t>
            </a:r>
            <a:r>
              <a:rPr lang="en-US" sz="2600" dirty="0" smtClean="0"/>
              <a:t>0.214349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HPFS_CHD, </a:t>
            </a:r>
            <a:r>
              <a:rPr lang="es-ES" sz="2600" dirty="0" err="1" smtClean="0"/>
              <a:t>Affy</a:t>
            </a:r>
            <a:r>
              <a:rPr lang="es-ES" sz="2600" dirty="0" smtClean="0"/>
              <a:t> 6.0,			</a:t>
            </a:r>
            <a:r>
              <a:rPr lang="en-US" sz="2600" dirty="0" smtClean="0"/>
              <a:t>0.200122</a:t>
            </a:r>
            <a:endParaRPr lang="es-ES" sz="2600" dirty="0"/>
          </a:p>
          <a:p>
            <a:pPr>
              <a:buNone/>
            </a:pPr>
            <a:r>
              <a:rPr lang="en-US" sz="2600" dirty="0" smtClean="0"/>
              <a:t>HPFS_KS, </a:t>
            </a:r>
            <a:r>
              <a:rPr lang="es-ES" sz="2600" dirty="0" err="1" smtClean="0"/>
              <a:t>Illumina</a:t>
            </a:r>
            <a:r>
              <a:rPr lang="es-ES" sz="2600" dirty="0" smtClean="0"/>
              <a:t> 610k, 		</a:t>
            </a:r>
            <a:r>
              <a:rPr lang="en-US" sz="2600" dirty="0" smtClean="0"/>
              <a:t>0.046558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Results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Advantage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Known</a:t>
            </a:r>
            <a:r>
              <a:rPr lang="es-ES" dirty="0" smtClean="0"/>
              <a:t> </a:t>
            </a:r>
            <a:r>
              <a:rPr lang="es-ES" dirty="0" err="1" smtClean="0"/>
              <a:t>genetic</a:t>
            </a:r>
            <a:r>
              <a:rPr lang="es-ES" dirty="0" smtClean="0"/>
              <a:t>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BMI (</a:t>
            </a:r>
            <a:r>
              <a:rPr lang="es-ES" i="1" dirty="0" err="1" smtClean="0"/>
              <a:t>Speliotes</a:t>
            </a:r>
            <a:r>
              <a:rPr lang="es-ES" i="1" dirty="0" smtClean="0"/>
              <a:t> et al. </a:t>
            </a:r>
            <a:r>
              <a:rPr lang="en-US" i="1" dirty="0"/>
              <a:t>Association analyses of 249,796 individuals reveal 18 new loci </a:t>
            </a:r>
            <a:r>
              <a:rPr lang="en-US" i="1" dirty="0" smtClean="0"/>
              <a:t>associated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/>
              <a:t>body</a:t>
            </a:r>
            <a:r>
              <a:rPr lang="es-ES" i="1" dirty="0"/>
              <a:t> </a:t>
            </a:r>
            <a:r>
              <a:rPr lang="es-ES" i="1" dirty="0" err="1"/>
              <a:t>mass</a:t>
            </a:r>
            <a:r>
              <a:rPr lang="es-ES" i="1" dirty="0"/>
              <a:t> </a:t>
            </a:r>
            <a:r>
              <a:rPr lang="es-ES" i="1" dirty="0" err="1" smtClean="0"/>
              <a:t>index</a:t>
            </a:r>
            <a:r>
              <a:rPr lang="es-ES" i="1" dirty="0" smtClean="0"/>
              <a:t>).</a:t>
            </a:r>
          </a:p>
          <a:p>
            <a:pPr lvl="1"/>
            <a:r>
              <a:rPr lang="es-ES" dirty="0" err="1" smtClean="0"/>
              <a:t>Replicates</a:t>
            </a:r>
            <a:r>
              <a:rPr lang="es-ES" dirty="0" smtClean="0"/>
              <a:t> in NHS/HPFS </a:t>
            </a:r>
            <a:r>
              <a:rPr lang="es-ES" dirty="0" err="1" smtClean="0"/>
              <a:t>explaining</a:t>
            </a:r>
            <a:r>
              <a:rPr lang="es-ES" dirty="0" smtClean="0"/>
              <a:t> 2% of </a:t>
            </a:r>
            <a:r>
              <a:rPr lang="es-ES" dirty="0" err="1" smtClean="0"/>
              <a:t>variance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Challenge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Analysis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nested</a:t>
            </a:r>
            <a:r>
              <a:rPr lang="es-ES" dirty="0" smtClean="0"/>
              <a:t> case-control (NCC) </a:t>
            </a:r>
            <a:r>
              <a:rPr lang="es-ES" dirty="0" err="1" smtClean="0"/>
              <a:t>samples</a:t>
            </a:r>
            <a:r>
              <a:rPr lang="es-ES" dirty="0" smtClean="0"/>
              <a:t> (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KS) </a:t>
            </a:r>
            <a:r>
              <a:rPr lang="es-ES" dirty="0" err="1" smtClean="0"/>
              <a:t>requires</a:t>
            </a:r>
            <a:r>
              <a:rPr lang="es-ES" dirty="0" smtClean="0"/>
              <a:t> IP </a:t>
            </a:r>
            <a:r>
              <a:rPr lang="es-ES" dirty="0" err="1" smtClean="0"/>
              <a:t>weighting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allow</a:t>
            </a:r>
            <a:r>
              <a:rPr lang="es-ES" dirty="0" smtClean="0"/>
              <a:t> </a:t>
            </a:r>
            <a:r>
              <a:rPr lang="es-ES" dirty="0" err="1" smtClean="0"/>
              <a:t>unbiased</a:t>
            </a:r>
            <a:r>
              <a:rPr lang="es-ES" dirty="0" smtClean="0"/>
              <a:t> </a:t>
            </a:r>
            <a:r>
              <a:rPr lang="es-ES" dirty="0" err="1" smtClean="0"/>
              <a:t>inference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original </a:t>
            </a:r>
            <a:r>
              <a:rPr lang="es-ES" dirty="0" err="1" smtClean="0"/>
              <a:t>sampling</a:t>
            </a:r>
            <a:r>
              <a:rPr lang="es-ES" dirty="0" smtClean="0"/>
              <a:t> </a:t>
            </a:r>
            <a:r>
              <a:rPr lang="es-ES" dirty="0" err="1" smtClean="0"/>
              <a:t>population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Currently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recreating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risk</a:t>
            </a:r>
            <a:r>
              <a:rPr lang="es-ES" dirty="0" smtClean="0"/>
              <a:t> sets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published</a:t>
            </a:r>
            <a:r>
              <a:rPr lang="es-ES" dirty="0" smtClean="0"/>
              <a:t> </a:t>
            </a:r>
            <a:r>
              <a:rPr lang="es-ES" dirty="0" err="1" smtClean="0"/>
              <a:t>matching</a:t>
            </a:r>
            <a:r>
              <a:rPr lang="es-ES" dirty="0" smtClean="0"/>
              <a:t> </a:t>
            </a:r>
            <a:r>
              <a:rPr lang="es-ES" dirty="0" err="1" smtClean="0"/>
              <a:t>criteria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derive </a:t>
            </a:r>
            <a:r>
              <a:rPr lang="es-ES" dirty="0" err="1" smtClean="0"/>
              <a:t>the</a:t>
            </a:r>
            <a:r>
              <a:rPr lang="es-ES" dirty="0" smtClean="0"/>
              <a:t> NCC.</a:t>
            </a:r>
            <a:endParaRPr lang="es-E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2007" y="548680"/>
            <a:ext cx="2679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Genetic Risk “G”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dirty="0" smtClean="0">
                <a:solidFill>
                  <a:srgbClr val="000000"/>
                </a:solidFill>
              </a:rPr>
              <a:t>Risk Score, Candidate Genes)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347863" y="548680"/>
            <a:ext cx="244967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Phenotype/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Risk Factor “X”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dirty="0" smtClean="0">
                <a:solidFill>
                  <a:srgbClr val="000000"/>
                </a:solidFill>
              </a:rPr>
              <a:t>BMI)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6989028" y="548680"/>
            <a:ext cx="19754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Outcome “Y”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</a:rPr>
              <a:t>(e.g., </a:t>
            </a:r>
            <a:r>
              <a:rPr lang="en-US" sz="2400" b="1" dirty="0" smtClean="0">
                <a:solidFill>
                  <a:srgbClr val="000000"/>
                </a:solidFill>
              </a:rPr>
              <a:t>Anxiety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Depression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b="1" dirty="0" smtClean="0">
                <a:solidFill>
                  <a:srgbClr val="000000"/>
                </a:solidFill>
              </a:rPr>
              <a:t>Social Ties)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8" name="Elbow Connector 3"/>
          <p:cNvCxnSpPr>
            <a:stCxn id="5" idx="3"/>
            <a:endCxn id="6" idx="1"/>
          </p:cNvCxnSpPr>
          <p:nvPr/>
        </p:nvCxnSpPr>
        <p:spPr>
          <a:xfrm flipV="1">
            <a:off x="2751707" y="1148755"/>
            <a:ext cx="596156" cy="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27"/>
          <p:cNvCxnSpPr>
            <a:stCxn id="6" idx="3"/>
          </p:cNvCxnSpPr>
          <p:nvPr/>
        </p:nvCxnSpPr>
        <p:spPr>
          <a:xfrm>
            <a:off x="5797540" y="1148755"/>
            <a:ext cx="9144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Methods and Instruments (1):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Risk Score applying allele scoring (Purcell et al., 2009):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erived from internal GWAS </a:t>
            </a:r>
          </a:p>
          <a:p>
            <a:pPr lvl="2"/>
            <a:r>
              <a:rPr lang="en-US" dirty="0" smtClean="0"/>
              <a:t>Approach</a:t>
            </a:r>
            <a:r>
              <a:rPr lang="en-US" dirty="0"/>
              <a:t>:</a:t>
            </a:r>
            <a:r>
              <a:rPr lang="en-US" dirty="0" smtClean="0"/>
              <a:t> running GWAS in 7 samples, meta-analyzing 6 and scoring in set number 7. Iterative leave one out procedure and subsequent meta-analysis of results.</a:t>
            </a:r>
          </a:p>
          <a:p>
            <a:pPr lvl="1"/>
            <a:r>
              <a:rPr lang="en-US" dirty="0" smtClean="0"/>
              <a:t>Derived from published GWAS (</a:t>
            </a:r>
            <a:r>
              <a:rPr lang="en-US" dirty="0" err="1" smtClean="0"/>
              <a:t>Speliotes</a:t>
            </a:r>
            <a:r>
              <a:rPr lang="en-US" dirty="0" smtClean="0"/>
              <a:t> et al, 2010; </a:t>
            </a:r>
            <a:r>
              <a:rPr lang="en-US" dirty="0" err="1" smtClean="0"/>
              <a:t>Demirkan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Derived from Candidate Genes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Methods and Instruments (2):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dirty="0" err="1" smtClean="0">
                <a:solidFill>
                  <a:srgbClr val="000000"/>
                </a:solidFill>
                <a:ea typeface="ＭＳ Ｐゴシック" charset="-128"/>
              </a:rPr>
              <a:t>Glymour</a:t>
            </a:r>
            <a:r>
              <a:rPr lang="en-US" sz="4200" dirty="0" smtClean="0">
                <a:solidFill>
                  <a:srgbClr val="000000"/>
                </a:solidFill>
                <a:ea typeface="ＭＳ Ｐゴシック" charset="-128"/>
              </a:rPr>
              <a:t>, </a:t>
            </a:r>
            <a:r>
              <a:rPr lang="en-US" sz="4200" dirty="0" err="1" smtClean="0">
                <a:solidFill>
                  <a:srgbClr val="000000"/>
                </a:solidFill>
                <a:ea typeface="ＭＳ Ｐゴシック" charset="-128"/>
              </a:rPr>
              <a:t>Tchetgen</a:t>
            </a:r>
            <a:r>
              <a:rPr lang="en-US" sz="4200" dirty="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sz="4200" dirty="0" err="1" smtClean="0">
                <a:solidFill>
                  <a:srgbClr val="000000"/>
                </a:solidFill>
                <a:ea typeface="ＭＳ Ｐゴシック" charset="-128"/>
              </a:rPr>
              <a:t>Tchetgen</a:t>
            </a:r>
            <a:r>
              <a:rPr lang="en-US" sz="4200" dirty="0" smtClean="0">
                <a:solidFill>
                  <a:srgbClr val="000000"/>
                </a:solidFill>
                <a:ea typeface="ＭＳ Ｐゴシック" charset="-128"/>
              </a:rPr>
              <a:t>, Robins., </a:t>
            </a:r>
            <a:r>
              <a:rPr lang="es-ES" sz="4200" dirty="0" err="1" smtClean="0"/>
              <a:t>Credible</a:t>
            </a:r>
            <a:r>
              <a:rPr lang="es-ES" sz="4200" dirty="0" smtClean="0"/>
              <a:t> </a:t>
            </a:r>
            <a:r>
              <a:rPr lang="es-ES" sz="4200" dirty="0" err="1"/>
              <a:t>Mendelian</a:t>
            </a:r>
            <a:r>
              <a:rPr lang="es-ES" sz="4200" dirty="0"/>
              <a:t> </a:t>
            </a:r>
            <a:r>
              <a:rPr lang="es-ES" sz="4200" dirty="0" err="1"/>
              <a:t>Randomization</a:t>
            </a:r>
            <a:r>
              <a:rPr lang="es-ES" sz="4200" dirty="0"/>
              <a:t> </a:t>
            </a:r>
            <a:r>
              <a:rPr lang="es-ES" sz="4200" dirty="0" err="1"/>
              <a:t>Studies</a:t>
            </a:r>
            <a:r>
              <a:rPr lang="es-ES" sz="4200" dirty="0"/>
              <a:t>: </a:t>
            </a:r>
            <a:r>
              <a:rPr lang="en-US" sz="4200" dirty="0" smtClean="0"/>
              <a:t>Approaches </a:t>
            </a:r>
            <a:r>
              <a:rPr lang="en-US" sz="4200" dirty="0"/>
              <a:t>for Evaluating the Instrumental Variable </a:t>
            </a:r>
            <a:r>
              <a:rPr lang="en-US" sz="4200" dirty="0" smtClean="0"/>
              <a:t>Assumptions</a:t>
            </a:r>
            <a:r>
              <a:rPr lang="es-ES" sz="4200" dirty="0" smtClean="0"/>
              <a:t>, </a:t>
            </a:r>
            <a:r>
              <a:rPr lang="en-US" sz="4200" i="1" dirty="0">
                <a:solidFill>
                  <a:srgbClr val="000000"/>
                </a:solidFill>
                <a:ea typeface="ＭＳ Ｐゴシック" charset="-128"/>
              </a:rPr>
              <a:t>Am J </a:t>
            </a:r>
            <a:r>
              <a:rPr lang="en-US" sz="4200" i="1" dirty="0" err="1">
                <a:solidFill>
                  <a:srgbClr val="000000"/>
                </a:solidFill>
                <a:ea typeface="ＭＳ Ｐゴシック" charset="-128"/>
              </a:rPr>
              <a:t>Epi</a:t>
            </a:r>
            <a:r>
              <a:rPr lang="en-US" sz="4200" i="1" dirty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en-US" sz="4200" dirty="0" smtClean="0">
                <a:solidFill>
                  <a:srgbClr val="000000"/>
                </a:solidFill>
                <a:ea typeface="ＭＳ Ｐゴシック" charset="-128"/>
              </a:rPr>
              <a:t>2012</a:t>
            </a:r>
            <a:endParaRPr lang="en-US" sz="4200" dirty="0">
              <a:solidFill>
                <a:srgbClr val="000000"/>
              </a:solidFill>
              <a:ea typeface="ＭＳ Ｐゴシック" charset="-128"/>
            </a:endParaRPr>
          </a:p>
          <a:p>
            <a:pPr marL="419100" indent="-419100" defTabSz="2713038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es-ES" sz="4200" dirty="0"/>
          </a:p>
          <a:p>
            <a:pPr marL="419100" indent="-419100" defTabSz="2713038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4200" dirty="0" smtClean="0">
                <a:solidFill>
                  <a:srgbClr val="000000"/>
                </a:solidFill>
                <a:ea typeface="ＭＳ Ｐゴシック" charset="-128"/>
              </a:rPr>
              <a:t>Genetic </a:t>
            </a:r>
            <a:r>
              <a:rPr lang="en-US" sz="4200" dirty="0">
                <a:solidFill>
                  <a:srgbClr val="000000"/>
                </a:solidFill>
                <a:ea typeface="ＭＳ Ｐゴシック" charset="-128"/>
              </a:rPr>
              <a:t>IVs cannot be proven to be valid. They can sometimes be shown to be invalid, although these tests generally rely on additional assumptions. </a:t>
            </a:r>
          </a:p>
          <a:p>
            <a:pPr marL="419100" indent="-419100" defTabSz="2713038">
              <a:lnSpc>
                <a:spcPct val="90000"/>
              </a:lnSpc>
              <a:defRPr/>
            </a:pPr>
            <a:endParaRPr lang="en-US" sz="2900" dirty="0" smtClean="0">
              <a:solidFill>
                <a:srgbClr val="000000"/>
              </a:solidFill>
              <a:ea typeface="ＭＳ Ｐゴシック" charset="-128"/>
            </a:endParaRPr>
          </a:p>
          <a:p>
            <a:pPr marL="419100" indent="-419100" defTabSz="2713038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000000"/>
                </a:solidFill>
                <a:ea typeface="ＭＳ Ｐゴシック" charset="-128"/>
              </a:rPr>
              <a:t>Four </a:t>
            </a:r>
            <a:r>
              <a:rPr lang="en-US" sz="3600" dirty="0">
                <a:solidFill>
                  <a:srgbClr val="000000"/>
                </a:solidFill>
                <a:ea typeface="ＭＳ Ｐゴシック" charset="-128"/>
              </a:rPr>
              <a:t>empirical approaches to (in)validation:</a:t>
            </a:r>
          </a:p>
          <a:p>
            <a:pPr marL="857250" lvl="1" indent="-400050">
              <a:defRPr/>
            </a:pPr>
            <a:r>
              <a:rPr lang="en-US" sz="36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Leverage prior causal assumptions regarding the confounding of the phenotype-outcome association: 4 equivalent versions of this test.</a:t>
            </a:r>
          </a:p>
          <a:p>
            <a:pPr marL="857250" lvl="1" indent="-400050">
              <a:defRPr/>
            </a:pPr>
            <a:r>
              <a:rPr lang="en-US" sz="36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Identify factors that modify the genotype-phenotype association and compare the IV effect estimate across values of the modifier. </a:t>
            </a:r>
          </a:p>
          <a:p>
            <a:pPr marL="857250" lvl="1" indent="-400050">
              <a:defRPr/>
            </a:pPr>
            <a:r>
              <a:rPr lang="en-US" sz="36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Instrumental inequality tests</a:t>
            </a:r>
            <a:r>
              <a:rPr lang="en-US" sz="36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: applicable only when the causal phenotype is known to be categorical.  </a:t>
            </a:r>
          </a:p>
          <a:p>
            <a:pPr marL="857250" lvl="1" indent="-400050">
              <a:defRPr/>
            </a:pPr>
            <a:r>
              <a:rPr lang="en-US" sz="36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Over-identification tests with multiple IVs. Other genes or even polymorphisms of the same gene might provide additional IVs. 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*Instrumental </a:t>
            </a:r>
            <a:r>
              <a:rPr lang="es-ES" dirty="0" err="1" smtClean="0"/>
              <a:t>Inequality</a:t>
            </a:r>
            <a:r>
              <a:rPr lang="es-ES" dirty="0" smtClean="0"/>
              <a:t> Test </a:t>
            </a:r>
          </a:p>
          <a:p>
            <a:pPr lvl="1"/>
            <a:r>
              <a:rPr lang="es-ES" dirty="0" smtClean="0"/>
              <a:t>Macros </a:t>
            </a:r>
            <a:r>
              <a:rPr lang="es-ES" dirty="0" err="1" smtClean="0"/>
              <a:t>available</a:t>
            </a:r>
            <a:r>
              <a:rPr lang="es-ES" dirty="0" smtClean="0"/>
              <a:t> (R, SAS)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dichtomous</a:t>
            </a:r>
            <a:r>
              <a:rPr lang="es-ES" dirty="0" smtClean="0"/>
              <a:t> </a:t>
            </a:r>
            <a:r>
              <a:rPr lang="es-ES" dirty="0" err="1" smtClean="0"/>
              <a:t>outcome</a:t>
            </a:r>
            <a:r>
              <a:rPr lang="es-ES" dirty="0" smtClean="0"/>
              <a:t>, </a:t>
            </a:r>
            <a:r>
              <a:rPr lang="es-ES" dirty="0" err="1" smtClean="0"/>
              <a:t>dichotomous</a:t>
            </a:r>
            <a:r>
              <a:rPr lang="es-ES" dirty="0" smtClean="0"/>
              <a:t> </a:t>
            </a:r>
            <a:r>
              <a:rPr lang="es-ES" dirty="0" err="1" smtClean="0"/>
              <a:t>phenotype</a:t>
            </a:r>
            <a:r>
              <a:rPr lang="es-ES" dirty="0" smtClean="0"/>
              <a:t>, and </a:t>
            </a:r>
            <a:r>
              <a:rPr lang="es-ES" dirty="0" err="1" smtClean="0"/>
              <a:t>ploytomous</a:t>
            </a:r>
            <a:r>
              <a:rPr lang="es-ES" dirty="0" smtClean="0"/>
              <a:t> </a:t>
            </a:r>
            <a:r>
              <a:rPr lang="es-ES" dirty="0" err="1" smtClean="0"/>
              <a:t>instruments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Future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err="1" smtClean="0"/>
              <a:t>Testing</a:t>
            </a:r>
            <a:r>
              <a:rPr lang="es-ES" dirty="0" smtClean="0"/>
              <a:t> and 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GxG</a:t>
            </a:r>
            <a:r>
              <a:rPr lang="es-ES" dirty="0" smtClean="0"/>
              <a:t>, </a:t>
            </a:r>
            <a:r>
              <a:rPr lang="es-ES" dirty="0" err="1" smtClean="0"/>
              <a:t>GxE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err="1" smtClean="0"/>
              <a:t>Known</a:t>
            </a:r>
            <a:r>
              <a:rPr lang="es-ES" dirty="0" smtClean="0"/>
              <a:t> </a:t>
            </a:r>
            <a:r>
              <a:rPr lang="es-ES" dirty="0" err="1" smtClean="0"/>
              <a:t>Protein</a:t>
            </a:r>
            <a:r>
              <a:rPr lang="es-ES" dirty="0" smtClean="0"/>
              <a:t> x </a:t>
            </a:r>
            <a:r>
              <a:rPr lang="es-ES" dirty="0" err="1"/>
              <a:t>P</a:t>
            </a:r>
            <a:r>
              <a:rPr lang="es-ES" dirty="0" err="1" smtClean="0"/>
              <a:t>rotein</a:t>
            </a:r>
            <a:r>
              <a:rPr lang="es-ES" dirty="0" smtClean="0"/>
              <a:t> </a:t>
            </a:r>
            <a:r>
              <a:rPr lang="es-ES" dirty="0" err="1" smtClean="0"/>
              <a:t>interactions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inform</a:t>
            </a:r>
            <a:r>
              <a:rPr lang="es-ES" dirty="0"/>
              <a:t> </a:t>
            </a:r>
            <a:r>
              <a:rPr lang="es-ES" dirty="0" err="1" smtClean="0"/>
              <a:t>underlying</a:t>
            </a:r>
            <a:r>
              <a:rPr lang="es-ES" dirty="0" smtClean="0"/>
              <a:t> SNP x SNP </a:t>
            </a:r>
            <a:r>
              <a:rPr lang="es-ES" dirty="0" err="1" smtClean="0"/>
              <a:t>interactions</a:t>
            </a:r>
            <a:r>
              <a:rPr lang="es-ES" dirty="0" smtClean="0"/>
              <a:t>. (</a:t>
            </a:r>
            <a:r>
              <a:rPr lang="es-ES" dirty="0" err="1" smtClean="0"/>
              <a:t>anxiety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err="1" smtClean="0"/>
              <a:t>Investigate</a:t>
            </a:r>
            <a:r>
              <a:rPr lang="es-ES" dirty="0" smtClean="0"/>
              <a:t> </a:t>
            </a:r>
            <a:r>
              <a:rPr lang="es-ES" dirty="0" err="1" smtClean="0"/>
              <a:t>gender</a:t>
            </a:r>
            <a:r>
              <a:rPr lang="es-ES" dirty="0" smtClean="0"/>
              <a:t> </a:t>
            </a:r>
            <a:r>
              <a:rPr lang="es-ES" dirty="0" err="1" smtClean="0"/>
              <a:t>differences</a:t>
            </a:r>
            <a:r>
              <a:rPr lang="es-ES" dirty="0" smtClean="0"/>
              <a:t>. (</a:t>
            </a:r>
            <a:r>
              <a:rPr lang="es-ES" dirty="0" err="1" smtClean="0"/>
              <a:t>anxiety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err="1" smtClean="0"/>
              <a:t>Quantile</a:t>
            </a:r>
            <a:r>
              <a:rPr lang="es-ES" dirty="0" smtClean="0"/>
              <a:t> </a:t>
            </a:r>
            <a:r>
              <a:rPr lang="es-ES" dirty="0" err="1" smtClean="0"/>
              <a:t>Regression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identify</a:t>
            </a:r>
            <a:r>
              <a:rPr lang="es-ES" dirty="0" smtClean="0"/>
              <a:t> and </a:t>
            </a:r>
            <a:r>
              <a:rPr lang="es-ES" dirty="0" err="1" smtClean="0"/>
              <a:t>quantify</a:t>
            </a:r>
            <a:r>
              <a:rPr lang="es-ES" dirty="0" smtClean="0"/>
              <a:t> </a:t>
            </a:r>
            <a:r>
              <a:rPr lang="es-ES" dirty="0" err="1" smtClean="0"/>
              <a:t>interactions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(</a:t>
            </a:r>
            <a:r>
              <a:rPr lang="es-ES" dirty="0" err="1" smtClean="0"/>
              <a:t>unknown</a:t>
            </a:r>
            <a:r>
              <a:rPr lang="es-ES" dirty="0" smtClean="0"/>
              <a:t>) </a:t>
            </a:r>
            <a:r>
              <a:rPr lang="es-ES" dirty="0" err="1" smtClean="0"/>
              <a:t>environmental</a:t>
            </a:r>
            <a:r>
              <a:rPr lang="es-ES" dirty="0" smtClean="0"/>
              <a:t> </a:t>
            </a:r>
            <a:r>
              <a:rPr lang="es-ES" dirty="0" err="1" smtClean="0"/>
              <a:t>factors</a:t>
            </a:r>
            <a:r>
              <a:rPr lang="es-ES" dirty="0" smtClean="0"/>
              <a:t>. </a:t>
            </a:r>
          </a:p>
          <a:p>
            <a:pPr>
              <a:buFontTx/>
              <a:buChar char="-"/>
            </a:pPr>
            <a:r>
              <a:rPr lang="en-US" dirty="0"/>
              <a:t>Construct separate scores based on presumed mechanism </a:t>
            </a:r>
            <a:r>
              <a:rPr lang="en-US" dirty="0" smtClean="0"/>
              <a:t>(</a:t>
            </a:r>
            <a:r>
              <a:rPr lang="en-US" dirty="0"/>
              <a:t>e.g., appetite, </a:t>
            </a:r>
            <a:r>
              <a:rPr lang="en-US" dirty="0" err="1"/>
              <a:t>adipogenesis</a:t>
            </a:r>
            <a:r>
              <a:rPr lang="en-US" dirty="0"/>
              <a:t>, </a:t>
            </a:r>
            <a:r>
              <a:rPr lang="en-US" dirty="0" smtClean="0"/>
              <a:t>cardio-pulmonary </a:t>
            </a:r>
            <a:r>
              <a:rPr lang="en-US" dirty="0"/>
              <a:t>fitness) and apply over-identification tests.</a:t>
            </a:r>
            <a:endParaRPr lang="es-ES" dirty="0"/>
          </a:p>
          <a:p>
            <a:pPr>
              <a:buFontTx/>
              <a:buChar char="-"/>
            </a:pP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Health</a:t>
            </a:r>
            <a:r>
              <a:rPr lang="es-ES" dirty="0"/>
              <a:t> </a:t>
            </a:r>
            <a:r>
              <a:rPr lang="es-ES" dirty="0" err="1"/>
              <a:t>Retirement</a:t>
            </a:r>
            <a:r>
              <a:rPr lang="es-ES" dirty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genetic</a:t>
            </a:r>
            <a:r>
              <a:rPr lang="es-ES" dirty="0" smtClean="0"/>
              <a:t> data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dbGaP</a:t>
            </a:r>
            <a:r>
              <a:rPr lang="es-ES" dirty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sample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psycho</a:t>
            </a:r>
            <a:r>
              <a:rPr lang="es-ES" dirty="0" smtClean="0"/>
              <a:t>-social </a:t>
            </a:r>
            <a:r>
              <a:rPr lang="es-ES" dirty="0" err="1" smtClean="0"/>
              <a:t>phenotypes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763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Using GWAS Data for Enhanced Mendelian Randomization Studies</vt:lpstr>
      <vt:lpstr>Outline</vt:lpstr>
      <vt:lpstr>Setting</vt:lpstr>
      <vt:lpstr>Projects</vt:lpstr>
      <vt:lpstr>Results</vt:lpstr>
      <vt:lpstr>PowerPoint Presentation</vt:lpstr>
      <vt:lpstr>Methods and Instruments (1): </vt:lpstr>
      <vt:lpstr>Methods and Instruments (2): </vt:lpstr>
      <vt:lpstr>Future</vt:lpstr>
      <vt:lpstr>Acknowledgements &amp; Contact: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 Walter</dc:creator>
  <cp:lastModifiedBy>JRMCDONA</cp:lastModifiedBy>
  <cp:revision>115</cp:revision>
  <dcterms:created xsi:type="dcterms:W3CDTF">2012-04-25T13:33:14Z</dcterms:created>
  <dcterms:modified xsi:type="dcterms:W3CDTF">2012-05-08T19:06:56Z</dcterms:modified>
</cp:coreProperties>
</file>