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2" autoAdjust="0"/>
    <p:restoredTop sz="79022" autoAdjust="0"/>
  </p:normalViewPr>
  <p:slideViewPr>
    <p:cSldViewPr snapToGrid="0" snapToObjects="1">
      <p:cViewPr>
        <p:scale>
          <a:sx n="76" d="100"/>
          <a:sy n="76" d="100"/>
        </p:scale>
        <p:origin x="-2040"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A9A3C-E9BA-8B42-9A39-089DEE1E76CD}"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n-US"/>
        </a:p>
      </dgm:t>
    </dgm:pt>
    <dgm:pt modelId="{AEF1316E-0CDD-9546-B6E6-3E6D51E3BDB5}">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t>In consideration of an advance or economic benefit obtained by him or his lineal ascendants or descendants</a:t>
          </a:r>
          <a:endParaRPr lang="en-US" dirty="0"/>
        </a:p>
      </dgm:t>
    </dgm:pt>
    <dgm:pt modelId="{FE301B7D-B9B7-A247-B3D0-C1D03008FA88}" type="parTrans" cxnId="{65C593CE-26B2-7248-B476-5E90631D9425}">
      <dgm:prSet/>
      <dgm:spPr/>
      <dgm:t>
        <a:bodyPr/>
        <a:lstStyle/>
        <a:p>
          <a:endParaRPr lang="en-US"/>
        </a:p>
      </dgm:t>
    </dgm:pt>
    <dgm:pt modelId="{E7D056BF-1C49-C146-BEF8-9CCEAA466970}" type="sibTrans" cxnId="{65C593CE-26B2-7248-B476-5E90631D9425}">
      <dgm:prSet/>
      <dgm:spPr/>
      <dgm:t>
        <a:bodyPr/>
        <a:lstStyle/>
        <a:p>
          <a:endParaRPr lang="en-US"/>
        </a:p>
      </dgm:t>
    </dgm:pt>
    <dgm:pt modelId="{2728BF5D-6082-9742-8DE9-31E2A9FC5945}">
      <dgm:prSet phldrT="[Text]" phldr="1"/>
      <dgm:spPr/>
      <dgm:t>
        <a:bodyPr/>
        <a:lstStyle/>
        <a:p>
          <a:endParaRPr lang="en-US"/>
        </a:p>
      </dgm:t>
    </dgm:pt>
    <dgm:pt modelId="{F54E720F-FA74-2C49-8A2B-102C7D76EF3D}" type="parTrans" cxnId="{65CC5BD7-FAB7-954C-B2C0-D59CFB49A2BB}">
      <dgm:prSet/>
      <dgm:spPr/>
      <dgm:t>
        <a:bodyPr/>
        <a:lstStyle/>
        <a:p>
          <a:endParaRPr lang="en-US"/>
        </a:p>
      </dgm:t>
    </dgm:pt>
    <dgm:pt modelId="{9B66EC88-4E6A-6048-BF5C-FA9A6E61D367}" type="sibTrans" cxnId="{65CC5BD7-FAB7-954C-B2C0-D59CFB49A2BB}">
      <dgm:prSet/>
      <dgm:spPr/>
      <dgm:t>
        <a:bodyPr/>
        <a:lstStyle/>
        <a:p>
          <a:endParaRPr lang="en-US"/>
        </a:p>
      </dgm:t>
    </dgm:pt>
    <dgm:pt modelId="{E14D4EDF-00A7-4148-838C-F97D8FE4CD3D}">
      <dgm:prSet phldrT="[Text]" phldr="1"/>
      <dgm:spPr/>
      <dgm:t>
        <a:bodyPr/>
        <a:lstStyle/>
        <a:p>
          <a:endParaRPr lang="en-US"/>
        </a:p>
      </dgm:t>
    </dgm:pt>
    <dgm:pt modelId="{FAB93F0B-7992-774C-AF8C-122910FA70CF}" type="parTrans" cxnId="{062066A1-B78D-C34C-B757-04D797266758}">
      <dgm:prSet/>
      <dgm:spPr/>
      <dgm:t>
        <a:bodyPr/>
        <a:lstStyle/>
        <a:p>
          <a:endParaRPr lang="en-US"/>
        </a:p>
      </dgm:t>
    </dgm:pt>
    <dgm:pt modelId="{981406EE-C700-3E43-B203-2A75E0D0ED29}" type="sibTrans" cxnId="{062066A1-B78D-C34C-B757-04D797266758}">
      <dgm:prSet/>
      <dgm:spPr/>
      <dgm:t>
        <a:bodyPr/>
        <a:lstStyle/>
        <a:p>
          <a:endParaRPr lang="en-US"/>
        </a:p>
      </dgm:t>
    </dgm:pt>
    <dgm:pt modelId="{6A5BB7B5-3A34-0A43-A269-7C56FD1F7D29}">
      <dgm:prSet phldrT="[Text]" phldr="1"/>
      <dgm:spPr/>
      <dgm:t>
        <a:bodyPr/>
        <a:lstStyle/>
        <a:p>
          <a:endParaRPr lang="en-US"/>
        </a:p>
      </dgm:t>
    </dgm:pt>
    <dgm:pt modelId="{6C046A34-DEE3-F24B-84FB-8FE0FCA79651}" type="parTrans" cxnId="{404EB95E-B153-3E46-AB86-BA342FC02082}">
      <dgm:prSet/>
      <dgm:spPr/>
      <dgm:t>
        <a:bodyPr/>
        <a:lstStyle/>
        <a:p>
          <a:endParaRPr lang="en-US"/>
        </a:p>
      </dgm:t>
    </dgm:pt>
    <dgm:pt modelId="{E3F40BD7-5AF7-E849-8A1C-2AF379CA4A83}" type="sibTrans" cxnId="{404EB95E-B153-3E46-AB86-BA342FC02082}">
      <dgm:prSet/>
      <dgm:spPr/>
      <dgm:t>
        <a:bodyPr/>
        <a:lstStyle/>
        <a:p>
          <a:endParaRPr lang="en-US"/>
        </a:p>
      </dgm:t>
    </dgm:pt>
    <dgm:pt modelId="{36239A45-A4D9-494A-8216-71E21D96E9BE}">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t>In pursuance of any customary or social obligation,</a:t>
          </a:r>
          <a:endParaRPr lang="en-US" dirty="0"/>
        </a:p>
      </dgm:t>
    </dgm:pt>
    <dgm:pt modelId="{329AF82A-BFBD-444F-A0CC-46A727279B8A}" type="parTrans" cxnId="{EF7B44FE-211B-A642-89E4-E8E96783C222}">
      <dgm:prSet/>
      <dgm:spPr/>
      <dgm:t>
        <a:bodyPr/>
        <a:lstStyle/>
        <a:p>
          <a:endParaRPr lang="en-US"/>
        </a:p>
      </dgm:t>
    </dgm:pt>
    <dgm:pt modelId="{4F8504F5-4AEF-9242-96B2-2233D0E87E30}" type="sibTrans" cxnId="{EF7B44FE-211B-A642-89E4-E8E96783C222}">
      <dgm:prSet/>
      <dgm:spPr/>
      <dgm:t>
        <a:bodyPr/>
        <a:lstStyle/>
        <a:p>
          <a:endParaRPr lang="en-US"/>
        </a:p>
      </dgm:t>
    </dgm:pt>
    <dgm:pt modelId="{7871086D-9637-BB43-9D68-42A6BE1667C5}">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t>In pursuance of an obligation devolving on him by succession</a:t>
          </a:r>
          <a:endParaRPr lang="en-US" dirty="0"/>
        </a:p>
      </dgm:t>
    </dgm:pt>
    <dgm:pt modelId="{8B92D99A-995B-9B4B-9E92-A0FE2A553921}" type="parTrans" cxnId="{942C5A49-6F78-3F49-BAD0-D9E5C7E7273B}">
      <dgm:prSet/>
      <dgm:spPr/>
      <dgm:t>
        <a:bodyPr/>
        <a:lstStyle/>
        <a:p>
          <a:endParaRPr lang="en-US"/>
        </a:p>
      </dgm:t>
    </dgm:pt>
    <dgm:pt modelId="{D4327D84-48AB-294A-9F1A-05D830EBBAF4}" type="sibTrans" cxnId="{942C5A49-6F78-3F49-BAD0-D9E5C7E7273B}">
      <dgm:prSet/>
      <dgm:spPr/>
      <dgm:t>
        <a:bodyPr/>
        <a:lstStyle/>
        <a:p>
          <a:endParaRPr lang="en-US"/>
        </a:p>
      </dgm:t>
    </dgm:pt>
    <dgm:pt modelId="{80B3A8EA-22A4-3B46-8ED6-E274EF574AE1}">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t>By reason of his birth in any particular caste or community, he forfeits his rights and freedoms</a:t>
          </a:r>
          <a:endParaRPr lang="en-US" dirty="0"/>
        </a:p>
      </dgm:t>
    </dgm:pt>
    <dgm:pt modelId="{4F414B8B-341B-2A41-A7C9-93F93D66AE19}" type="parTrans" cxnId="{E74FC551-700D-864E-9195-B453938C9DE4}">
      <dgm:prSet/>
      <dgm:spPr/>
      <dgm:t>
        <a:bodyPr/>
        <a:lstStyle/>
        <a:p>
          <a:endParaRPr lang="en-US"/>
        </a:p>
      </dgm:t>
    </dgm:pt>
    <dgm:pt modelId="{A82F5D08-12C7-424E-8C1E-D21FE22BDCE3}" type="sibTrans" cxnId="{E74FC551-700D-864E-9195-B453938C9DE4}">
      <dgm:prSet/>
      <dgm:spPr/>
      <dgm:t>
        <a:bodyPr/>
        <a:lstStyle/>
        <a:p>
          <a:endParaRPr lang="en-US"/>
        </a:p>
      </dgm:t>
    </dgm:pt>
    <dgm:pt modelId="{DDB890DA-073E-F646-AA39-9DA37B8482DD}" type="pres">
      <dgm:prSet presAssocID="{9ABA9A3C-E9BA-8B42-9A39-089DEE1E76CD}" presName="matrix" presStyleCnt="0">
        <dgm:presLayoutVars>
          <dgm:chMax val="1"/>
          <dgm:dir/>
          <dgm:resizeHandles val="exact"/>
        </dgm:presLayoutVars>
      </dgm:prSet>
      <dgm:spPr/>
      <dgm:t>
        <a:bodyPr/>
        <a:lstStyle/>
        <a:p>
          <a:endParaRPr lang="en-US"/>
        </a:p>
      </dgm:t>
    </dgm:pt>
    <dgm:pt modelId="{1159B6E1-395A-4342-9639-7F4B4FF281C3}" type="pres">
      <dgm:prSet presAssocID="{9ABA9A3C-E9BA-8B42-9A39-089DEE1E76CD}" presName="diamond" presStyleLbl="bgShp" presStyleIdx="0" presStyleCnt="1"/>
      <dgm:spPr/>
    </dgm:pt>
    <dgm:pt modelId="{149F356C-04B7-6C45-B8F4-9C3D7BBADD81}" type="pres">
      <dgm:prSet presAssocID="{9ABA9A3C-E9BA-8B42-9A39-089DEE1E76CD}" presName="quad1" presStyleLbl="node1" presStyleIdx="0" presStyleCnt="4">
        <dgm:presLayoutVars>
          <dgm:chMax val="0"/>
          <dgm:chPref val="0"/>
          <dgm:bulletEnabled val="1"/>
        </dgm:presLayoutVars>
      </dgm:prSet>
      <dgm:spPr/>
      <dgm:t>
        <a:bodyPr/>
        <a:lstStyle/>
        <a:p>
          <a:endParaRPr lang="en-US"/>
        </a:p>
      </dgm:t>
    </dgm:pt>
    <dgm:pt modelId="{42A5ADDA-09A5-1249-B6B2-88C2C9A30993}" type="pres">
      <dgm:prSet presAssocID="{9ABA9A3C-E9BA-8B42-9A39-089DEE1E76CD}" presName="quad2" presStyleLbl="node1" presStyleIdx="1" presStyleCnt="4" custScaleY="90909">
        <dgm:presLayoutVars>
          <dgm:chMax val="0"/>
          <dgm:chPref val="0"/>
          <dgm:bulletEnabled val="1"/>
        </dgm:presLayoutVars>
      </dgm:prSet>
      <dgm:spPr/>
      <dgm:t>
        <a:bodyPr/>
        <a:lstStyle/>
        <a:p>
          <a:endParaRPr lang="en-US"/>
        </a:p>
      </dgm:t>
    </dgm:pt>
    <dgm:pt modelId="{167BFA8A-EF2A-8240-ABEB-7E4EA6FE9D08}" type="pres">
      <dgm:prSet presAssocID="{9ABA9A3C-E9BA-8B42-9A39-089DEE1E76CD}" presName="quad3" presStyleLbl="node1" presStyleIdx="2" presStyleCnt="4">
        <dgm:presLayoutVars>
          <dgm:chMax val="0"/>
          <dgm:chPref val="0"/>
          <dgm:bulletEnabled val="1"/>
        </dgm:presLayoutVars>
      </dgm:prSet>
      <dgm:spPr/>
      <dgm:t>
        <a:bodyPr/>
        <a:lstStyle/>
        <a:p>
          <a:endParaRPr lang="en-US"/>
        </a:p>
      </dgm:t>
    </dgm:pt>
    <dgm:pt modelId="{05550107-2507-9F46-900E-8F24A9E0BC33}" type="pres">
      <dgm:prSet presAssocID="{9ABA9A3C-E9BA-8B42-9A39-089DEE1E76CD}" presName="quad4" presStyleLbl="node1" presStyleIdx="3" presStyleCnt="4">
        <dgm:presLayoutVars>
          <dgm:chMax val="0"/>
          <dgm:chPref val="0"/>
          <dgm:bulletEnabled val="1"/>
        </dgm:presLayoutVars>
      </dgm:prSet>
      <dgm:spPr/>
      <dgm:t>
        <a:bodyPr/>
        <a:lstStyle/>
        <a:p>
          <a:endParaRPr lang="en-US"/>
        </a:p>
      </dgm:t>
    </dgm:pt>
  </dgm:ptLst>
  <dgm:cxnLst>
    <dgm:cxn modelId="{942C5A49-6F78-3F49-BAD0-D9E5C7E7273B}" srcId="{9ABA9A3C-E9BA-8B42-9A39-089DEE1E76CD}" destId="{7871086D-9637-BB43-9D68-42A6BE1667C5}" srcOrd="2" destOrd="0" parTransId="{8B92D99A-995B-9B4B-9E92-A0FE2A553921}" sibTransId="{D4327D84-48AB-294A-9F1A-05D830EBBAF4}"/>
    <dgm:cxn modelId="{3EF500EE-D526-9641-BD0E-C76F0517F6E1}" type="presOf" srcId="{7871086D-9637-BB43-9D68-42A6BE1667C5}" destId="{167BFA8A-EF2A-8240-ABEB-7E4EA6FE9D08}" srcOrd="0" destOrd="0" presId="urn:microsoft.com/office/officeart/2005/8/layout/matrix3"/>
    <dgm:cxn modelId="{65C593CE-26B2-7248-B476-5E90631D9425}" srcId="{9ABA9A3C-E9BA-8B42-9A39-089DEE1E76CD}" destId="{AEF1316E-0CDD-9546-B6E6-3E6D51E3BDB5}" srcOrd="0" destOrd="0" parTransId="{FE301B7D-B9B7-A247-B3D0-C1D03008FA88}" sibTransId="{E7D056BF-1C49-C146-BEF8-9CCEAA466970}"/>
    <dgm:cxn modelId="{E74FC551-700D-864E-9195-B453938C9DE4}" srcId="{9ABA9A3C-E9BA-8B42-9A39-089DEE1E76CD}" destId="{80B3A8EA-22A4-3B46-8ED6-E274EF574AE1}" srcOrd="3" destOrd="0" parTransId="{4F414B8B-341B-2A41-A7C9-93F93D66AE19}" sibTransId="{A82F5D08-12C7-424E-8C1E-D21FE22BDCE3}"/>
    <dgm:cxn modelId="{65CC5BD7-FAB7-954C-B2C0-D59CFB49A2BB}" srcId="{9ABA9A3C-E9BA-8B42-9A39-089DEE1E76CD}" destId="{2728BF5D-6082-9742-8DE9-31E2A9FC5945}" srcOrd="4" destOrd="0" parTransId="{F54E720F-FA74-2C49-8A2B-102C7D76EF3D}" sibTransId="{9B66EC88-4E6A-6048-BF5C-FA9A6E61D367}"/>
    <dgm:cxn modelId="{D310EB4D-8743-5847-8062-5C3C63BAE762}" type="presOf" srcId="{80B3A8EA-22A4-3B46-8ED6-E274EF574AE1}" destId="{05550107-2507-9F46-900E-8F24A9E0BC33}" srcOrd="0" destOrd="0" presId="urn:microsoft.com/office/officeart/2005/8/layout/matrix3"/>
    <dgm:cxn modelId="{4BD4F8E2-EE70-A74F-9C62-8CEC2822E75B}" type="presOf" srcId="{AEF1316E-0CDD-9546-B6E6-3E6D51E3BDB5}" destId="{149F356C-04B7-6C45-B8F4-9C3D7BBADD81}" srcOrd="0" destOrd="0" presId="urn:microsoft.com/office/officeart/2005/8/layout/matrix3"/>
    <dgm:cxn modelId="{062066A1-B78D-C34C-B757-04D797266758}" srcId="{9ABA9A3C-E9BA-8B42-9A39-089DEE1E76CD}" destId="{E14D4EDF-00A7-4148-838C-F97D8FE4CD3D}" srcOrd="5" destOrd="0" parTransId="{FAB93F0B-7992-774C-AF8C-122910FA70CF}" sibTransId="{981406EE-C700-3E43-B203-2A75E0D0ED29}"/>
    <dgm:cxn modelId="{404EB95E-B153-3E46-AB86-BA342FC02082}" srcId="{9ABA9A3C-E9BA-8B42-9A39-089DEE1E76CD}" destId="{6A5BB7B5-3A34-0A43-A269-7C56FD1F7D29}" srcOrd="6" destOrd="0" parTransId="{6C046A34-DEE3-F24B-84FB-8FE0FCA79651}" sibTransId="{E3F40BD7-5AF7-E849-8A1C-2AF379CA4A83}"/>
    <dgm:cxn modelId="{B2294926-72EE-7845-9387-B8EA3F6A5649}" type="presOf" srcId="{9ABA9A3C-E9BA-8B42-9A39-089DEE1E76CD}" destId="{DDB890DA-073E-F646-AA39-9DA37B8482DD}" srcOrd="0" destOrd="0" presId="urn:microsoft.com/office/officeart/2005/8/layout/matrix3"/>
    <dgm:cxn modelId="{EF7B44FE-211B-A642-89E4-E8E96783C222}" srcId="{9ABA9A3C-E9BA-8B42-9A39-089DEE1E76CD}" destId="{36239A45-A4D9-494A-8216-71E21D96E9BE}" srcOrd="1" destOrd="0" parTransId="{329AF82A-BFBD-444F-A0CC-46A727279B8A}" sibTransId="{4F8504F5-4AEF-9242-96B2-2233D0E87E30}"/>
    <dgm:cxn modelId="{191D2F8A-A5E1-804E-AEF4-54A949153B5B}" type="presOf" srcId="{36239A45-A4D9-494A-8216-71E21D96E9BE}" destId="{42A5ADDA-09A5-1249-B6B2-88C2C9A30993}" srcOrd="0" destOrd="0" presId="urn:microsoft.com/office/officeart/2005/8/layout/matrix3"/>
    <dgm:cxn modelId="{17ACD472-CEF3-E44C-8A5D-F48785E5A7AB}" type="presParOf" srcId="{DDB890DA-073E-F646-AA39-9DA37B8482DD}" destId="{1159B6E1-395A-4342-9639-7F4B4FF281C3}" srcOrd="0" destOrd="0" presId="urn:microsoft.com/office/officeart/2005/8/layout/matrix3"/>
    <dgm:cxn modelId="{5400DB97-C213-2E4C-ABA3-0088405CC155}" type="presParOf" srcId="{DDB890DA-073E-F646-AA39-9DA37B8482DD}" destId="{149F356C-04B7-6C45-B8F4-9C3D7BBADD81}" srcOrd="1" destOrd="0" presId="urn:microsoft.com/office/officeart/2005/8/layout/matrix3"/>
    <dgm:cxn modelId="{A1F1C769-E24B-D544-A0A4-9989084C036B}" type="presParOf" srcId="{DDB890DA-073E-F646-AA39-9DA37B8482DD}" destId="{42A5ADDA-09A5-1249-B6B2-88C2C9A30993}" srcOrd="2" destOrd="0" presId="urn:microsoft.com/office/officeart/2005/8/layout/matrix3"/>
    <dgm:cxn modelId="{F4A4498F-9443-D540-98A2-ED078C0F7992}" type="presParOf" srcId="{DDB890DA-073E-F646-AA39-9DA37B8482DD}" destId="{167BFA8A-EF2A-8240-ABEB-7E4EA6FE9D08}" srcOrd="3" destOrd="0" presId="urn:microsoft.com/office/officeart/2005/8/layout/matrix3"/>
    <dgm:cxn modelId="{81532CFE-08F1-104B-AB2D-3284968E6117}" type="presParOf" srcId="{DDB890DA-073E-F646-AA39-9DA37B8482DD}" destId="{05550107-2507-9F46-900E-8F24A9E0BC3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69AAD6-8FD4-4A43-B49A-F43FB8EFC9CE}" type="doc">
      <dgm:prSet loTypeId="urn:microsoft.com/office/officeart/2005/8/layout/arrow6" loCatId="" qsTypeId="urn:microsoft.com/office/officeart/2005/8/quickstyle/simple2" qsCatId="simple" csTypeId="urn:microsoft.com/office/officeart/2005/8/colors/accent2_5" csCatId="accent2" phldr="1"/>
      <dgm:spPr/>
      <dgm:t>
        <a:bodyPr/>
        <a:lstStyle/>
        <a:p>
          <a:endParaRPr lang="en-US"/>
        </a:p>
      </dgm:t>
    </dgm:pt>
    <dgm:pt modelId="{E115B4AE-D8CF-8F4A-B22D-7ED058437FF0}">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t>Overt physical compulsion and compulsion under threat of legal sanction (as for example in the case of an allegedly unpaid debt </a:t>
          </a:r>
          <a:endParaRPr lang="en-US" dirty="0"/>
        </a:p>
      </dgm:t>
    </dgm:pt>
    <dgm:pt modelId="{8932AA83-2301-B34E-9010-3680F9E96F88}" type="parTrans" cxnId="{E1DC60D1-3740-3E48-852A-14AA6791E6FC}">
      <dgm:prSet/>
      <dgm:spPr/>
      <dgm:t>
        <a:bodyPr/>
        <a:lstStyle/>
        <a:p>
          <a:endParaRPr lang="en-US"/>
        </a:p>
      </dgm:t>
    </dgm:pt>
    <dgm:pt modelId="{053865F3-803E-ED41-8B8D-23A93A47376A}" type="sibTrans" cxnId="{E1DC60D1-3740-3E48-852A-14AA6791E6FC}">
      <dgm:prSet/>
      <dgm:spPr/>
      <dgm:t>
        <a:bodyPr/>
        <a:lstStyle/>
        <a:p>
          <a:endParaRPr lang="en-US"/>
        </a:p>
      </dgm:t>
    </dgm:pt>
    <dgm:pt modelId="{ABE0E4AA-AD62-4F48-A9C7-54778CFE8C0D}">
      <dgm:prSet phldrT="[Text]"/>
      <dgm:spPr/>
      <dgm:t>
        <a:bodyPr/>
        <a:lstStyle/>
        <a:p>
          <a:r>
            <a:rPr lang="en-US" dirty="0" smtClean="0"/>
            <a:t>More subtle forms of compulsion, including “compulsion arising from hunger and poverty, want and destitution”</a:t>
          </a:r>
          <a:endParaRPr lang="en-US" dirty="0"/>
        </a:p>
      </dgm:t>
    </dgm:pt>
    <dgm:pt modelId="{360426BF-40C3-7E41-BD66-B905DF91D784}" type="parTrans" cxnId="{659CC33D-36A5-E644-B8FF-407004C6A5A6}">
      <dgm:prSet/>
      <dgm:spPr/>
      <dgm:t>
        <a:bodyPr/>
        <a:lstStyle/>
        <a:p>
          <a:endParaRPr lang="en-US"/>
        </a:p>
      </dgm:t>
    </dgm:pt>
    <dgm:pt modelId="{EF41DB3B-24ED-614F-AEBC-D30736E93606}" type="sibTrans" cxnId="{659CC33D-36A5-E644-B8FF-407004C6A5A6}">
      <dgm:prSet/>
      <dgm:spPr/>
      <dgm:t>
        <a:bodyPr/>
        <a:lstStyle/>
        <a:p>
          <a:endParaRPr lang="en-US"/>
        </a:p>
      </dgm:t>
    </dgm:pt>
    <dgm:pt modelId="{AB9D3041-E6C6-DA45-BEBB-B802FCE5CF1C}" type="pres">
      <dgm:prSet presAssocID="{BC69AAD6-8FD4-4A43-B49A-F43FB8EFC9CE}" presName="compositeShape" presStyleCnt="0">
        <dgm:presLayoutVars>
          <dgm:chMax val="2"/>
          <dgm:dir/>
          <dgm:resizeHandles val="exact"/>
        </dgm:presLayoutVars>
      </dgm:prSet>
      <dgm:spPr/>
      <dgm:t>
        <a:bodyPr/>
        <a:lstStyle/>
        <a:p>
          <a:endParaRPr lang="en-US"/>
        </a:p>
      </dgm:t>
    </dgm:pt>
    <dgm:pt modelId="{CD97E367-13DD-514F-82F4-0BDBFD4CF87E}" type="pres">
      <dgm:prSet presAssocID="{BC69AAD6-8FD4-4A43-B49A-F43FB8EFC9CE}" presName="ribbon" presStyleLbl="node1" presStyleIdx="0" presStyleCnt="1"/>
      <dgm:spPr/>
    </dgm:pt>
    <dgm:pt modelId="{CBDF09A3-87A7-5B43-822F-5197D3CF674D}" type="pres">
      <dgm:prSet presAssocID="{BC69AAD6-8FD4-4A43-B49A-F43FB8EFC9CE}" presName="leftArrowText" presStyleLbl="node1" presStyleIdx="0" presStyleCnt="1">
        <dgm:presLayoutVars>
          <dgm:chMax val="0"/>
          <dgm:bulletEnabled val="1"/>
        </dgm:presLayoutVars>
      </dgm:prSet>
      <dgm:spPr/>
      <dgm:t>
        <a:bodyPr/>
        <a:lstStyle/>
        <a:p>
          <a:endParaRPr lang="en-US"/>
        </a:p>
      </dgm:t>
    </dgm:pt>
    <dgm:pt modelId="{9030395D-71DA-2B4C-AA5D-009897797021}" type="pres">
      <dgm:prSet presAssocID="{BC69AAD6-8FD4-4A43-B49A-F43FB8EFC9CE}" presName="rightArrowText" presStyleLbl="node1" presStyleIdx="0" presStyleCnt="1">
        <dgm:presLayoutVars>
          <dgm:chMax val="0"/>
          <dgm:bulletEnabled val="1"/>
        </dgm:presLayoutVars>
      </dgm:prSet>
      <dgm:spPr/>
      <dgm:t>
        <a:bodyPr/>
        <a:lstStyle/>
        <a:p>
          <a:endParaRPr lang="en-US"/>
        </a:p>
      </dgm:t>
    </dgm:pt>
  </dgm:ptLst>
  <dgm:cxnLst>
    <dgm:cxn modelId="{EAFC3086-F394-6046-8D12-0C7400CF990C}" type="presOf" srcId="{BC69AAD6-8FD4-4A43-B49A-F43FB8EFC9CE}" destId="{AB9D3041-E6C6-DA45-BEBB-B802FCE5CF1C}" srcOrd="0" destOrd="0" presId="urn:microsoft.com/office/officeart/2005/8/layout/arrow6"/>
    <dgm:cxn modelId="{659CC33D-36A5-E644-B8FF-407004C6A5A6}" srcId="{BC69AAD6-8FD4-4A43-B49A-F43FB8EFC9CE}" destId="{ABE0E4AA-AD62-4F48-A9C7-54778CFE8C0D}" srcOrd="1" destOrd="0" parTransId="{360426BF-40C3-7E41-BD66-B905DF91D784}" sibTransId="{EF41DB3B-24ED-614F-AEBC-D30736E93606}"/>
    <dgm:cxn modelId="{42B6DA55-BFC9-294F-A0A0-E6BA5BAA8039}" type="presOf" srcId="{E115B4AE-D8CF-8F4A-B22D-7ED058437FF0}" destId="{CBDF09A3-87A7-5B43-822F-5197D3CF674D}" srcOrd="0" destOrd="0" presId="urn:microsoft.com/office/officeart/2005/8/layout/arrow6"/>
    <dgm:cxn modelId="{E1DC60D1-3740-3E48-852A-14AA6791E6FC}" srcId="{BC69AAD6-8FD4-4A43-B49A-F43FB8EFC9CE}" destId="{E115B4AE-D8CF-8F4A-B22D-7ED058437FF0}" srcOrd="0" destOrd="0" parTransId="{8932AA83-2301-B34E-9010-3680F9E96F88}" sibTransId="{053865F3-803E-ED41-8B8D-23A93A47376A}"/>
    <dgm:cxn modelId="{99350108-9BED-FE40-A98B-B81778976C4E}" type="presOf" srcId="{ABE0E4AA-AD62-4F48-A9C7-54778CFE8C0D}" destId="{9030395D-71DA-2B4C-AA5D-009897797021}" srcOrd="0" destOrd="0" presId="urn:microsoft.com/office/officeart/2005/8/layout/arrow6"/>
    <dgm:cxn modelId="{BEAD83A3-602E-0344-B05A-D422450E0F29}" type="presParOf" srcId="{AB9D3041-E6C6-DA45-BEBB-B802FCE5CF1C}" destId="{CD97E367-13DD-514F-82F4-0BDBFD4CF87E}" srcOrd="0" destOrd="0" presId="urn:microsoft.com/office/officeart/2005/8/layout/arrow6"/>
    <dgm:cxn modelId="{35BE524B-5F77-6042-83AE-9175F8E65240}" type="presParOf" srcId="{AB9D3041-E6C6-DA45-BEBB-B802FCE5CF1C}" destId="{CBDF09A3-87A7-5B43-822F-5197D3CF674D}" srcOrd="1" destOrd="0" presId="urn:microsoft.com/office/officeart/2005/8/layout/arrow6"/>
    <dgm:cxn modelId="{52942BEE-2305-8D46-9231-4634601BB2F1}" type="presParOf" srcId="{AB9D3041-E6C6-DA45-BEBB-B802FCE5CF1C}" destId="{9030395D-71DA-2B4C-AA5D-009897797021}"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61F91-54B5-164C-83E4-D39C1438013C}" type="doc">
      <dgm:prSet loTypeId="urn:microsoft.com/office/officeart/2009/3/layout/SnapshotPictureList" loCatId="" qsTypeId="urn:microsoft.com/office/officeart/2005/8/quickstyle/simple4" qsCatId="simple" csTypeId="urn:microsoft.com/office/officeart/2005/8/colors/accent1_2" csCatId="accent1" phldr="1"/>
      <dgm:spPr/>
      <dgm:t>
        <a:bodyPr/>
        <a:lstStyle/>
        <a:p>
          <a:endParaRPr lang="en-US"/>
        </a:p>
      </dgm:t>
    </dgm:pt>
    <dgm:pt modelId="{27137DDE-B785-8E47-B5D0-0E88180B398E}">
      <dgm:prSet phldrT="[Text]" custT="1">
        <dgm:style>
          <a:lnRef idx="1">
            <a:schemeClr val="accent6"/>
          </a:lnRef>
          <a:fillRef idx="2">
            <a:schemeClr val="accent6"/>
          </a:fillRef>
          <a:effectRef idx="1">
            <a:schemeClr val="accent6"/>
          </a:effectRef>
          <a:fontRef idx="minor">
            <a:schemeClr val="dk1"/>
          </a:fontRef>
        </dgm:style>
      </dgm:prSet>
      <dgm:spPr/>
      <dgm:t>
        <a:bodyPr anchor="ctr"/>
        <a:lstStyle/>
        <a:p>
          <a:pPr algn="dist"/>
          <a:r>
            <a:rPr lang="en-US" sz="2800" b="1" dirty="0" smtClean="0"/>
            <a:t>CHILD</a:t>
          </a:r>
          <a:r>
            <a:rPr lang="en-US" sz="2800" b="1" baseline="0" dirty="0" smtClean="0"/>
            <a:t> LABOUR</a:t>
          </a:r>
          <a:endParaRPr lang="en-US" sz="2800" b="1" dirty="0"/>
        </a:p>
      </dgm:t>
    </dgm:pt>
    <dgm:pt modelId="{224BF888-4544-6A42-B811-0593D4285155}" type="parTrans" cxnId="{26D71ACF-E346-554B-ADD2-2E6E4C51E20F}">
      <dgm:prSet/>
      <dgm:spPr/>
      <dgm:t>
        <a:bodyPr/>
        <a:lstStyle/>
        <a:p>
          <a:endParaRPr lang="en-US"/>
        </a:p>
      </dgm:t>
    </dgm:pt>
    <dgm:pt modelId="{22AFFC97-73BE-DB4E-AC7E-9A396DE1D64D}" type="sibTrans" cxnId="{26D71ACF-E346-554B-ADD2-2E6E4C51E20F}">
      <dgm:prSet/>
      <dgm:spPr/>
      <dgm:t>
        <a:bodyPr/>
        <a:lstStyle/>
        <a:p>
          <a:endParaRPr lang="en-US"/>
        </a:p>
      </dgm:t>
    </dgm:pt>
    <dgm:pt modelId="{12F60245-C438-D74D-A6B9-B0110C8C2425}">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solidFill>
                <a:schemeClr val="bg1"/>
              </a:solidFill>
            </a:rPr>
            <a:t>A large number of children employed as bonded laborers by the non-farming sectors like</a:t>
          </a:r>
        </a:p>
        <a:p>
          <a:r>
            <a:rPr lang="en-US" dirty="0" smtClean="0">
              <a:solidFill>
                <a:schemeClr val="bg1"/>
              </a:solidFill>
            </a:rPr>
            <a:t> -- small-scale textile, </a:t>
          </a:r>
        </a:p>
        <a:p>
          <a:r>
            <a:rPr lang="en-US" dirty="0" smtClean="0">
              <a:solidFill>
                <a:schemeClr val="bg1"/>
              </a:solidFill>
            </a:rPr>
            <a:t> -- Firecracker</a:t>
          </a:r>
        </a:p>
        <a:p>
          <a:r>
            <a:rPr lang="en-US" dirty="0" smtClean="0">
              <a:solidFill>
                <a:schemeClr val="bg1"/>
              </a:solidFill>
            </a:rPr>
            <a:t>--leather goods manufacturing</a:t>
          </a:r>
        </a:p>
        <a:p>
          <a:r>
            <a:rPr lang="en-US" dirty="0" smtClean="0">
              <a:solidFill>
                <a:schemeClr val="bg1"/>
              </a:solidFill>
            </a:rPr>
            <a:t> --brick kilns </a:t>
          </a:r>
        </a:p>
        <a:p>
          <a:r>
            <a:rPr lang="en-US" dirty="0" smtClean="0">
              <a:solidFill>
                <a:schemeClr val="bg1"/>
              </a:solidFill>
            </a:rPr>
            <a:t>--granite extraction units </a:t>
          </a:r>
        </a:p>
        <a:p>
          <a:r>
            <a:rPr lang="en-US" dirty="0" smtClean="0">
              <a:solidFill>
                <a:schemeClr val="bg1"/>
              </a:solidFill>
            </a:rPr>
            <a:t>Most are from the families who are subjected to distress migration from the rural villages. </a:t>
          </a:r>
        </a:p>
        <a:p>
          <a:r>
            <a:rPr lang="en-US" dirty="0" smtClean="0">
              <a:solidFill>
                <a:schemeClr val="bg1"/>
              </a:solidFill>
            </a:rPr>
            <a:t>In the cities, children from these families are employed as bonded laborers in restaurants and eateries or end up being employed as bonded beggars or fall prey to sex trade</a:t>
          </a:r>
          <a:endParaRPr lang="en-US" dirty="0">
            <a:solidFill>
              <a:schemeClr val="bg1"/>
            </a:solidFill>
          </a:endParaRPr>
        </a:p>
      </dgm:t>
    </dgm:pt>
    <dgm:pt modelId="{32154DC3-4A9C-5C40-B4A0-01E12A0A28C0}" type="parTrans" cxnId="{B343EA33-31BA-E345-AD8C-E512884C0DA7}">
      <dgm:prSet/>
      <dgm:spPr/>
      <dgm:t>
        <a:bodyPr/>
        <a:lstStyle/>
        <a:p>
          <a:endParaRPr lang="en-US"/>
        </a:p>
      </dgm:t>
    </dgm:pt>
    <dgm:pt modelId="{453998F8-6C7C-F247-A6F6-078FD967C62E}" type="sibTrans" cxnId="{B343EA33-31BA-E345-AD8C-E512884C0DA7}">
      <dgm:prSet/>
      <dgm:spPr/>
      <dgm:t>
        <a:bodyPr/>
        <a:lstStyle/>
        <a:p>
          <a:endParaRPr lang="en-US"/>
        </a:p>
      </dgm:t>
    </dgm:pt>
    <dgm:pt modelId="{C59BEC59-CE39-6248-8433-1E1C4190F4AD}" type="pres">
      <dgm:prSet presAssocID="{84D61F91-54B5-164C-83E4-D39C1438013C}" presName="Name0" presStyleCnt="0">
        <dgm:presLayoutVars>
          <dgm:chMax/>
          <dgm:chPref/>
          <dgm:dir/>
          <dgm:animLvl val="lvl"/>
        </dgm:presLayoutVars>
      </dgm:prSet>
      <dgm:spPr/>
      <dgm:t>
        <a:bodyPr/>
        <a:lstStyle/>
        <a:p>
          <a:endParaRPr lang="en-US"/>
        </a:p>
      </dgm:t>
    </dgm:pt>
    <dgm:pt modelId="{EF11C1DE-3EBA-E341-9B97-7A8816719C91}" type="pres">
      <dgm:prSet presAssocID="{27137DDE-B785-8E47-B5D0-0E88180B398E}" presName="composite" presStyleCnt="0"/>
      <dgm:spPr/>
    </dgm:pt>
    <dgm:pt modelId="{EB7FFEF3-026F-E44A-BD8C-E9FC82455B56}" type="pres">
      <dgm:prSet presAssocID="{27137DDE-B785-8E47-B5D0-0E88180B398E}" presName="ParentAccentShape" presStyleLbl="trBgShp" presStyleIdx="0" presStyleCnt="2"/>
      <dgm:spPr/>
    </dgm:pt>
    <dgm:pt modelId="{572591BB-447C-F04C-B4EC-E406DD8C0FF6}" type="pres">
      <dgm:prSet presAssocID="{27137DDE-B785-8E47-B5D0-0E88180B398E}" presName="ParentText" presStyleLbl="revTx" presStyleIdx="0" presStyleCnt="2" custScaleX="104016" custScaleY="273354" custLinFactY="-418372" custLinFactNeighborX="-6730" custLinFactNeighborY="-500000">
        <dgm:presLayoutVars>
          <dgm:chMax val="1"/>
          <dgm:chPref val="1"/>
          <dgm:bulletEnabled val="1"/>
        </dgm:presLayoutVars>
      </dgm:prSet>
      <dgm:spPr/>
      <dgm:t>
        <a:bodyPr/>
        <a:lstStyle/>
        <a:p>
          <a:endParaRPr lang="en-US"/>
        </a:p>
      </dgm:t>
    </dgm:pt>
    <dgm:pt modelId="{C4E23840-3B55-D848-B648-74BCB6F7A0FD}" type="pres">
      <dgm:prSet presAssocID="{27137DDE-B785-8E47-B5D0-0E88180B398E}" presName="ChildText" presStyleLbl="revTx" presStyleIdx="1" presStyleCnt="2" custScaleX="153708" custScaleY="173235" custLinFactX="300000" custLinFactNeighborX="392102" custLinFactNeighborY="1443">
        <dgm:presLayoutVars>
          <dgm:chMax val="0"/>
          <dgm:chPref val="0"/>
        </dgm:presLayoutVars>
      </dgm:prSet>
      <dgm:spPr/>
      <dgm:t>
        <a:bodyPr/>
        <a:lstStyle/>
        <a:p>
          <a:endParaRPr lang="en-US"/>
        </a:p>
      </dgm:t>
    </dgm:pt>
    <dgm:pt modelId="{114721E8-55DA-2A46-8B2D-BE018E01FE8B}" type="pres">
      <dgm:prSet presAssocID="{27137DDE-B785-8E47-B5D0-0E88180B398E}" presName="ChildAccentShape" presStyleLbl="trBgShp" presStyleIdx="1" presStyleCnt="2"/>
      <dgm:spPr/>
    </dgm:pt>
    <dgm:pt modelId="{28A0C752-DDB9-034E-BD5E-FD195ED702DC}" type="pres">
      <dgm:prSet presAssocID="{27137DDE-B785-8E47-B5D0-0E88180B398E}" presName="Image" presStyleLbl="alignImgPlace1" presStyleIdx="0" presStyleCnt="1" custFlipVert="0" custScaleX="9817" custScaleY="20192" custLinFactX="-580" custLinFactNeighborX="-100000" custLinFactNeighborY="-7406"/>
      <dgm:spPr/>
    </dgm:pt>
  </dgm:ptLst>
  <dgm:cxnLst>
    <dgm:cxn modelId="{901ED4F6-D632-424A-B751-4509C9EF3E09}" type="presOf" srcId="{84D61F91-54B5-164C-83E4-D39C1438013C}" destId="{C59BEC59-CE39-6248-8433-1E1C4190F4AD}" srcOrd="0" destOrd="0" presId="urn:microsoft.com/office/officeart/2009/3/layout/SnapshotPictureList"/>
    <dgm:cxn modelId="{26D71ACF-E346-554B-ADD2-2E6E4C51E20F}" srcId="{84D61F91-54B5-164C-83E4-D39C1438013C}" destId="{27137DDE-B785-8E47-B5D0-0E88180B398E}" srcOrd="0" destOrd="0" parTransId="{224BF888-4544-6A42-B811-0593D4285155}" sibTransId="{22AFFC97-73BE-DB4E-AC7E-9A396DE1D64D}"/>
    <dgm:cxn modelId="{AC2B1AB1-C05E-F84B-9BCA-92A65890F8CB}" type="presOf" srcId="{12F60245-C438-D74D-A6B9-B0110C8C2425}" destId="{C4E23840-3B55-D848-B648-74BCB6F7A0FD}" srcOrd="0" destOrd="0" presId="urn:microsoft.com/office/officeart/2009/3/layout/SnapshotPictureList"/>
    <dgm:cxn modelId="{B343EA33-31BA-E345-AD8C-E512884C0DA7}" srcId="{27137DDE-B785-8E47-B5D0-0E88180B398E}" destId="{12F60245-C438-D74D-A6B9-B0110C8C2425}" srcOrd="0" destOrd="0" parTransId="{32154DC3-4A9C-5C40-B4A0-01E12A0A28C0}" sibTransId="{453998F8-6C7C-F247-A6F6-078FD967C62E}"/>
    <dgm:cxn modelId="{7A182DFD-8A35-CA40-BE5A-9D1D99377447}" type="presOf" srcId="{27137DDE-B785-8E47-B5D0-0E88180B398E}" destId="{572591BB-447C-F04C-B4EC-E406DD8C0FF6}" srcOrd="0" destOrd="0" presId="urn:microsoft.com/office/officeart/2009/3/layout/SnapshotPictureList"/>
    <dgm:cxn modelId="{0CF63C3D-E627-9B48-A9BE-09735E34075D}" type="presParOf" srcId="{C59BEC59-CE39-6248-8433-1E1C4190F4AD}" destId="{EF11C1DE-3EBA-E341-9B97-7A8816719C91}" srcOrd="0" destOrd="0" presId="urn:microsoft.com/office/officeart/2009/3/layout/SnapshotPictureList"/>
    <dgm:cxn modelId="{3F788E2C-D899-524D-9D29-D587BAA5C170}" type="presParOf" srcId="{EF11C1DE-3EBA-E341-9B97-7A8816719C91}" destId="{EB7FFEF3-026F-E44A-BD8C-E9FC82455B56}" srcOrd="0" destOrd="0" presId="urn:microsoft.com/office/officeart/2009/3/layout/SnapshotPictureList"/>
    <dgm:cxn modelId="{E1F2E52C-0AF6-E246-99EF-862FFC2A0C8E}" type="presParOf" srcId="{EF11C1DE-3EBA-E341-9B97-7A8816719C91}" destId="{572591BB-447C-F04C-B4EC-E406DD8C0FF6}" srcOrd="1" destOrd="0" presId="urn:microsoft.com/office/officeart/2009/3/layout/SnapshotPictureList"/>
    <dgm:cxn modelId="{60DB5A17-0C9B-6C4A-B719-33F3D82C255A}" type="presParOf" srcId="{EF11C1DE-3EBA-E341-9B97-7A8816719C91}" destId="{C4E23840-3B55-D848-B648-74BCB6F7A0FD}" srcOrd="2" destOrd="0" presId="urn:microsoft.com/office/officeart/2009/3/layout/SnapshotPictureList"/>
    <dgm:cxn modelId="{23E4BE09-A07F-B841-B29D-7B6384DFBB99}" type="presParOf" srcId="{EF11C1DE-3EBA-E341-9B97-7A8816719C91}" destId="{114721E8-55DA-2A46-8B2D-BE018E01FE8B}" srcOrd="3" destOrd="0" presId="urn:microsoft.com/office/officeart/2009/3/layout/SnapshotPictureList"/>
    <dgm:cxn modelId="{493B770D-8CFB-DA41-9D41-26205DD77290}" type="presParOf" srcId="{EF11C1DE-3EBA-E341-9B97-7A8816719C91}" destId="{28A0C752-DDB9-034E-BD5E-FD195ED702DC}"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54B073-F812-884C-A3CB-E24CF45B3870}" type="doc">
      <dgm:prSet loTypeId="urn:microsoft.com/office/officeart/2005/8/layout/matrix2" loCatId="" qsTypeId="urn:microsoft.com/office/officeart/2005/8/quickstyle/simple2" qsCatId="simple" csTypeId="urn:microsoft.com/office/officeart/2005/8/colors/colorful3" csCatId="colorful" phldr="1"/>
      <dgm:spPr/>
      <dgm:t>
        <a:bodyPr/>
        <a:lstStyle/>
        <a:p>
          <a:endParaRPr lang="en-US"/>
        </a:p>
      </dgm:t>
    </dgm:pt>
    <dgm:pt modelId="{E6B24A7C-71F4-5543-89DB-E32DA22B1CCB}">
      <dgm:prSet phldrT="[Text]"/>
      <dgm:spPr/>
      <dgm:t>
        <a:bodyPr/>
        <a:lstStyle/>
        <a:p>
          <a:r>
            <a:rPr lang="en-US" dirty="0" smtClean="0"/>
            <a:t>the right of free movement,</a:t>
          </a:r>
          <a:endParaRPr lang="en-US" dirty="0"/>
        </a:p>
      </dgm:t>
    </dgm:pt>
    <dgm:pt modelId="{0AB1C2C2-6846-1241-BB95-F8FC47B6981D}" type="parTrans" cxnId="{337451D0-99F1-F046-9A83-D0A59BF64F49}">
      <dgm:prSet/>
      <dgm:spPr/>
      <dgm:t>
        <a:bodyPr/>
        <a:lstStyle/>
        <a:p>
          <a:endParaRPr lang="en-US"/>
        </a:p>
      </dgm:t>
    </dgm:pt>
    <dgm:pt modelId="{CA25449F-C32D-5244-ADEB-98BDEC809A7D}" type="sibTrans" cxnId="{337451D0-99F1-F046-9A83-D0A59BF64F49}">
      <dgm:prSet/>
      <dgm:spPr/>
      <dgm:t>
        <a:bodyPr/>
        <a:lstStyle/>
        <a:p>
          <a:endParaRPr lang="en-US"/>
        </a:p>
      </dgm:t>
    </dgm:pt>
    <dgm:pt modelId="{1620F38B-9160-A248-98F3-DF24906E0932}">
      <dgm:prSet phldrT="[Text]" phldr="1"/>
      <dgm:spPr/>
      <dgm:t>
        <a:bodyPr/>
        <a:lstStyle/>
        <a:p>
          <a:endParaRPr lang="en-US"/>
        </a:p>
      </dgm:t>
    </dgm:pt>
    <dgm:pt modelId="{8CB1D7D7-A418-9E40-8F5C-BD925DEAED60}" type="parTrans" cxnId="{6DBAF434-B7EB-5C45-89AB-1B190B8F9006}">
      <dgm:prSet/>
      <dgm:spPr/>
      <dgm:t>
        <a:bodyPr/>
        <a:lstStyle/>
        <a:p>
          <a:endParaRPr lang="en-US"/>
        </a:p>
      </dgm:t>
    </dgm:pt>
    <dgm:pt modelId="{BB5DEF35-F0C9-A04D-9156-30E7474AA04A}" type="sibTrans" cxnId="{6DBAF434-B7EB-5C45-89AB-1B190B8F9006}">
      <dgm:prSet/>
      <dgm:spPr/>
      <dgm:t>
        <a:bodyPr/>
        <a:lstStyle/>
        <a:p>
          <a:endParaRPr lang="en-US"/>
        </a:p>
      </dgm:t>
    </dgm:pt>
    <dgm:pt modelId="{94A672B2-CF2A-C94A-8B75-F9EF953D6406}">
      <dgm:prSet phldrT="[Text]" phldr="1"/>
      <dgm:spPr/>
      <dgm:t>
        <a:bodyPr/>
        <a:lstStyle/>
        <a:p>
          <a:endParaRPr lang="en-US"/>
        </a:p>
      </dgm:t>
    </dgm:pt>
    <dgm:pt modelId="{DB7426AA-204E-EC4C-97E9-698151802EE2}" type="parTrans" cxnId="{9F62C7DD-9948-6847-9DBF-96CE3F670DDB}">
      <dgm:prSet/>
      <dgm:spPr/>
      <dgm:t>
        <a:bodyPr/>
        <a:lstStyle/>
        <a:p>
          <a:endParaRPr lang="en-US"/>
        </a:p>
      </dgm:t>
    </dgm:pt>
    <dgm:pt modelId="{469E6229-B174-744F-8E61-7E2F5D2DDDEE}" type="sibTrans" cxnId="{9F62C7DD-9948-6847-9DBF-96CE3F670DDB}">
      <dgm:prSet/>
      <dgm:spPr/>
      <dgm:t>
        <a:bodyPr/>
        <a:lstStyle/>
        <a:p>
          <a:endParaRPr lang="en-US"/>
        </a:p>
      </dgm:t>
    </dgm:pt>
    <dgm:pt modelId="{ACAE8506-2A8E-2B42-BF61-35BD7D787722}">
      <dgm:prSet phldrT="[Text]" phldr="1"/>
      <dgm:spPr/>
      <dgm:t>
        <a:bodyPr/>
        <a:lstStyle/>
        <a:p>
          <a:endParaRPr lang="en-US"/>
        </a:p>
      </dgm:t>
    </dgm:pt>
    <dgm:pt modelId="{7B97B9D4-9CE0-B64F-9115-46716074D147}" type="parTrans" cxnId="{F9B4658C-903B-D646-AD63-E14F6217E14C}">
      <dgm:prSet/>
      <dgm:spPr/>
      <dgm:t>
        <a:bodyPr/>
        <a:lstStyle/>
        <a:p>
          <a:endParaRPr lang="en-US"/>
        </a:p>
      </dgm:t>
    </dgm:pt>
    <dgm:pt modelId="{3D3E4734-B157-3344-99FA-240851B61C5D}" type="sibTrans" cxnId="{F9B4658C-903B-D646-AD63-E14F6217E14C}">
      <dgm:prSet/>
      <dgm:spPr/>
      <dgm:t>
        <a:bodyPr/>
        <a:lstStyle/>
        <a:p>
          <a:endParaRPr lang="en-US"/>
        </a:p>
      </dgm:t>
    </dgm:pt>
    <dgm:pt modelId="{615C8515-469D-E84B-BA1E-3B0BD82ECBA3}">
      <dgm:prSet phldrT="[Text]"/>
      <dgm:spPr/>
      <dgm:t>
        <a:bodyPr/>
        <a:lstStyle/>
        <a:p>
          <a:r>
            <a:rPr lang="en-US" dirty="0" smtClean="0"/>
            <a:t> the right to eat, sleep and work when one pleases,</a:t>
          </a:r>
          <a:endParaRPr lang="en-US" dirty="0"/>
        </a:p>
      </dgm:t>
    </dgm:pt>
    <dgm:pt modelId="{6B2340D1-0637-164E-ABCA-1894EECEE957}" type="parTrans" cxnId="{05EC7FD0-FB3E-6846-A723-DA29661F3465}">
      <dgm:prSet/>
      <dgm:spPr/>
      <dgm:t>
        <a:bodyPr/>
        <a:lstStyle/>
        <a:p>
          <a:endParaRPr lang="en-US"/>
        </a:p>
      </dgm:t>
    </dgm:pt>
    <dgm:pt modelId="{D609F508-9D91-904A-AB5F-536E46C8ABF5}" type="sibTrans" cxnId="{05EC7FD0-FB3E-6846-A723-DA29661F3465}">
      <dgm:prSet/>
      <dgm:spPr/>
      <dgm:t>
        <a:bodyPr/>
        <a:lstStyle/>
        <a:p>
          <a:endParaRPr lang="en-US"/>
        </a:p>
      </dgm:t>
    </dgm:pt>
    <dgm:pt modelId="{1DDB1FF0-4BBB-D241-A2A1-1F96E9947D00}">
      <dgm:prSet phldrT="[Text]"/>
      <dgm:spPr/>
      <dgm:t>
        <a:bodyPr/>
        <a:lstStyle/>
        <a:p>
          <a:r>
            <a:rPr lang="en-US" dirty="0" smtClean="0"/>
            <a:t> the right to be free from inhuman and degrading treatment,</a:t>
          </a:r>
          <a:endParaRPr lang="en-US" dirty="0"/>
        </a:p>
      </dgm:t>
    </dgm:pt>
    <dgm:pt modelId="{DB9BE221-5E0D-B64A-A485-2CF753DF3E3F}" type="parTrans" cxnId="{9B5E8D74-DB3A-944C-BC92-1B567C6DF625}">
      <dgm:prSet/>
      <dgm:spPr/>
      <dgm:t>
        <a:bodyPr/>
        <a:lstStyle/>
        <a:p>
          <a:endParaRPr lang="en-US"/>
        </a:p>
      </dgm:t>
    </dgm:pt>
    <dgm:pt modelId="{2E03C3A0-B508-E246-B010-0FB425E480B8}" type="sibTrans" cxnId="{9B5E8D74-DB3A-944C-BC92-1B567C6DF625}">
      <dgm:prSet/>
      <dgm:spPr/>
      <dgm:t>
        <a:bodyPr/>
        <a:lstStyle/>
        <a:p>
          <a:endParaRPr lang="en-US"/>
        </a:p>
      </dgm:t>
    </dgm:pt>
    <dgm:pt modelId="{F0AB3D4C-67DF-CD46-A576-7E8F772610A0}">
      <dgm:prSet phldrT="[Text]"/>
      <dgm:spPr/>
      <dgm:t>
        <a:bodyPr/>
        <a:lstStyle/>
        <a:p>
          <a:r>
            <a:rPr lang="en-US" dirty="0" smtClean="0"/>
            <a:t> the right to integrity and dignity of the person,</a:t>
          </a:r>
          <a:endParaRPr lang="en-US" dirty="0"/>
        </a:p>
      </dgm:t>
    </dgm:pt>
    <dgm:pt modelId="{E916DE54-A4BD-624F-9F76-09666C3FB461}" type="parTrans" cxnId="{47B84E21-7660-864E-992E-A5B26D6E5450}">
      <dgm:prSet/>
      <dgm:spPr/>
      <dgm:t>
        <a:bodyPr/>
        <a:lstStyle/>
        <a:p>
          <a:endParaRPr lang="en-US"/>
        </a:p>
      </dgm:t>
    </dgm:pt>
    <dgm:pt modelId="{5D396A6E-CA56-9548-831E-31E7C9956BF7}" type="sibTrans" cxnId="{47B84E21-7660-864E-992E-A5B26D6E5450}">
      <dgm:prSet/>
      <dgm:spPr/>
      <dgm:t>
        <a:bodyPr/>
        <a:lstStyle/>
        <a:p>
          <a:endParaRPr lang="en-US"/>
        </a:p>
      </dgm:t>
    </dgm:pt>
    <dgm:pt modelId="{051A760B-71D7-A940-AB65-B13B36E8C80E}" type="pres">
      <dgm:prSet presAssocID="{AD54B073-F812-884C-A3CB-E24CF45B3870}" presName="matrix" presStyleCnt="0">
        <dgm:presLayoutVars>
          <dgm:chMax val="1"/>
          <dgm:dir/>
          <dgm:resizeHandles val="exact"/>
        </dgm:presLayoutVars>
      </dgm:prSet>
      <dgm:spPr/>
      <dgm:t>
        <a:bodyPr/>
        <a:lstStyle/>
        <a:p>
          <a:endParaRPr lang="en-US"/>
        </a:p>
      </dgm:t>
    </dgm:pt>
    <dgm:pt modelId="{1BD0CEBA-C9F3-EF44-96B1-C8D5CC353504}" type="pres">
      <dgm:prSet presAssocID="{AD54B073-F812-884C-A3CB-E24CF45B3870}" presName="axisShape" presStyleLbl="bgShp" presStyleIdx="0" presStyleCnt="1"/>
      <dgm:spPr/>
    </dgm:pt>
    <dgm:pt modelId="{E656DA89-50F8-B146-9AAE-6FCB3F5EC5DE}" type="pres">
      <dgm:prSet presAssocID="{AD54B073-F812-884C-A3CB-E24CF45B3870}" presName="rect1" presStyleLbl="node1" presStyleIdx="0" presStyleCnt="4">
        <dgm:presLayoutVars>
          <dgm:chMax val="0"/>
          <dgm:chPref val="0"/>
          <dgm:bulletEnabled val="1"/>
        </dgm:presLayoutVars>
      </dgm:prSet>
      <dgm:spPr/>
      <dgm:t>
        <a:bodyPr/>
        <a:lstStyle/>
        <a:p>
          <a:endParaRPr lang="en-US"/>
        </a:p>
      </dgm:t>
    </dgm:pt>
    <dgm:pt modelId="{86495767-5092-6543-8EF4-9833A5DE52DE}" type="pres">
      <dgm:prSet presAssocID="{AD54B073-F812-884C-A3CB-E24CF45B3870}" presName="rect2" presStyleLbl="node1" presStyleIdx="1" presStyleCnt="4">
        <dgm:presLayoutVars>
          <dgm:chMax val="0"/>
          <dgm:chPref val="0"/>
          <dgm:bulletEnabled val="1"/>
        </dgm:presLayoutVars>
      </dgm:prSet>
      <dgm:spPr/>
      <dgm:t>
        <a:bodyPr/>
        <a:lstStyle/>
        <a:p>
          <a:endParaRPr lang="en-US"/>
        </a:p>
      </dgm:t>
    </dgm:pt>
    <dgm:pt modelId="{88A1C2B3-F68B-4543-87F6-3DDF7F3992B3}" type="pres">
      <dgm:prSet presAssocID="{AD54B073-F812-884C-A3CB-E24CF45B3870}" presName="rect3" presStyleLbl="node1" presStyleIdx="2" presStyleCnt="4">
        <dgm:presLayoutVars>
          <dgm:chMax val="0"/>
          <dgm:chPref val="0"/>
          <dgm:bulletEnabled val="1"/>
        </dgm:presLayoutVars>
      </dgm:prSet>
      <dgm:spPr/>
      <dgm:t>
        <a:bodyPr/>
        <a:lstStyle/>
        <a:p>
          <a:endParaRPr lang="en-US"/>
        </a:p>
      </dgm:t>
    </dgm:pt>
    <dgm:pt modelId="{831BEAA9-AC74-D044-83C5-9950AD613905}" type="pres">
      <dgm:prSet presAssocID="{AD54B073-F812-884C-A3CB-E24CF45B3870}" presName="rect4" presStyleLbl="node1" presStyleIdx="3" presStyleCnt="4">
        <dgm:presLayoutVars>
          <dgm:chMax val="0"/>
          <dgm:chPref val="0"/>
          <dgm:bulletEnabled val="1"/>
        </dgm:presLayoutVars>
      </dgm:prSet>
      <dgm:spPr/>
      <dgm:t>
        <a:bodyPr/>
        <a:lstStyle/>
        <a:p>
          <a:endParaRPr lang="en-US"/>
        </a:p>
      </dgm:t>
    </dgm:pt>
  </dgm:ptLst>
  <dgm:cxnLst>
    <dgm:cxn modelId="{47B84E21-7660-864E-992E-A5B26D6E5450}" srcId="{AD54B073-F812-884C-A3CB-E24CF45B3870}" destId="{F0AB3D4C-67DF-CD46-A576-7E8F772610A0}" srcOrd="3" destOrd="0" parTransId="{E916DE54-A4BD-624F-9F76-09666C3FB461}" sibTransId="{5D396A6E-CA56-9548-831E-31E7C9956BF7}"/>
    <dgm:cxn modelId="{9B5E8D74-DB3A-944C-BC92-1B567C6DF625}" srcId="{AD54B073-F812-884C-A3CB-E24CF45B3870}" destId="{1DDB1FF0-4BBB-D241-A2A1-1F96E9947D00}" srcOrd="2" destOrd="0" parTransId="{DB9BE221-5E0D-B64A-A485-2CF753DF3E3F}" sibTransId="{2E03C3A0-B508-E246-B010-0FB425E480B8}"/>
    <dgm:cxn modelId="{337451D0-99F1-F046-9A83-D0A59BF64F49}" srcId="{AD54B073-F812-884C-A3CB-E24CF45B3870}" destId="{E6B24A7C-71F4-5543-89DB-E32DA22B1CCB}" srcOrd="0" destOrd="0" parTransId="{0AB1C2C2-6846-1241-BB95-F8FC47B6981D}" sibTransId="{CA25449F-C32D-5244-ADEB-98BDEC809A7D}"/>
    <dgm:cxn modelId="{25BA511F-683B-114B-8265-CE8EE51B2B0D}" type="presOf" srcId="{E6B24A7C-71F4-5543-89DB-E32DA22B1CCB}" destId="{E656DA89-50F8-B146-9AAE-6FCB3F5EC5DE}" srcOrd="0" destOrd="0" presId="urn:microsoft.com/office/officeart/2005/8/layout/matrix2"/>
    <dgm:cxn modelId="{9F62C7DD-9948-6847-9DBF-96CE3F670DDB}" srcId="{AD54B073-F812-884C-A3CB-E24CF45B3870}" destId="{94A672B2-CF2A-C94A-8B75-F9EF953D6406}" srcOrd="5" destOrd="0" parTransId="{DB7426AA-204E-EC4C-97E9-698151802EE2}" sibTransId="{469E6229-B174-744F-8E61-7E2F5D2DDDEE}"/>
    <dgm:cxn modelId="{59EF65F2-204F-FD41-8CFB-7134F72AD139}" type="presOf" srcId="{615C8515-469D-E84B-BA1E-3B0BD82ECBA3}" destId="{86495767-5092-6543-8EF4-9833A5DE52DE}" srcOrd="0" destOrd="0" presId="urn:microsoft.com/office/officeart/2005/8/layout/matrix2"/>
    <dgm:cxn modelId="{601F4E65-986C-D94A-8877-22EE254B3F44}" type="presOf" srcId="{AD54B073-F812-884C-A3CB-E24CF45B3870}" destId="{051A760B-71D7-A940-AB65-B13B36E8C80E}" srcOrd="0" destOrd="0" presId="urn:microsoft.com/office/officeart/2005/8/layout/matrix2"/>
    <dgm:cxn modelId="{6DBAF434-B7EB-5C45-89AB-1B190B8F9006}" srcId="{AD54B073-F812-884C-A3CB-E24CF45B3870}" destId="{1620F38B-9160-A248-98F3-DF24906E0932}" srcOrd="4" destOrd="0" parTransId="{8CB1D7D7-A418-9E40-8F5C-BD925DEAED60}" sibTransId="{BB5DEF35-F0C9-A04D-9156-30E7474AA04A}"/>
    <dgm:cxn modelId="{820A190F-45B3-654D-8233-43EF19AC4460}" type="presOf" srcId="{1DDB1FF0-4BBB-D241-A2A1-1F96E9947D00}" destId="{88A1C2B3-F68B-4543-87F6-3DDF7F3992B3}" srcOrd="0" destOrd="0" presId="urn:microsoft.com/office/officeart/2005/8/layout/matrix2"/>
    <dgm:cxn modelId="{05EC7FD0-FB3E-6846-A723-DA29661F3465}" srcId="{AD54B073-F812-884C-A3CB-E24CF45B3870}" destId="{615C8515-469D-E84B-BA1E-3B0BD82ECBA3}" srcOrd="1" destOrd="0" parTransId="{6B2340D1-0637-164E-ABCA-1894EECEE957}" sibTransId="{D609F508-9D91-904A-AB5F-536E46C8ABF5}"/>
    <dgm:cxn modelId="{7F68A315-5F91-ED40-826F-023CFF4C8815}" type="presOf" srcId="{F0AB3D4C-67DF-CD46-A576-7E8F772610A0}" destId="{831BEAA9-AC74-D044-83C5-9950AD613905}" srcOrd="0" destOrd="0" presId="urn:microsoft.com/office/officeart/2005/8/layout/matrix2"/>
    <dgm:cxn modelId="{F9B4658C-903B-D646-AD63-E14F6217E14C}" srcId="{AD54B073-F812-884C-A3CB-E24CF45B3870}" destId="{ACAE8506-2A8E-2B42-BF61-35BD7D787722}" srcOrd="6" destOrd="0" parTransId="{7B97B9D4-9CE0-B64F-9115-46716074D147}" sibTransId="{3D3E4734-B157-3344-99FA-240851B61C5D}"/>
    <dgm:cxn modelId="{69D880B7-4BE7-8746-8BE8-05AC093D8D74}" type="presParOf" srcId="{051A760B-71D7-A940-AB65-B13B36E8C80E}" destId="{1BD0CEBA-C9F3-EF44-96B1-C8D5CC353504}" srcOrd="0" destOrd="0" presId="urn:microsoft.com/office/officeart/2005/8/layout/matrix2"/>
    <dgm:cxn modelId="{928E62E8-5CBA-A041-B64D-1A8CE8B6807A}" type="presParOf" srcId="{051A760B-71D7-A940-AB65-B13B36E8C80E}" destId="{E656DA89-50F8-B146-9AAE-6FCB3F5EC5DE}" srcOrd="1" destOrd="0" presId="urn:microsoft.com/office/officeart/2005/8/layout/matrix2"/>
    <dgm:cxn modelId="{D4DD6F51-F13B-654C-98BB-82D466493066}" type="presParOf" srcId="{051A760B-71D7-A940-AB65-B13B36E8C80E}" destId="{86495767-5092-6543-8EF4-9833A5DE52DE}" srcOrd="2" destOrd="0" presId="urn:microsoft.com/office/officeart/2005/8/layout/matrix2"/>
    <dgm:cxn modelId="{C0DCFA04-BF5E-7441-A080-562E1F0C9BBF}" type="presParOf" srcId="{051A760B-71D7-A940-AB65-B13B36E8C80E}" destId="{88A1C2B3-F68B-4543-87F6-3DDF7F3992B3}" srcOrd="3" destOrd="0" presId="urn:microsoft.com/office/officeart/2005/8/layout/matrix2"/>
    <dgm:cxn modelId="{98EAB79A-C45C-5047-83AC-B8F5B32DEB68}" type="presParOf" srcId="{051A760B-71D7-A940-AB65-B13B36E8C80E}" destId="{831BEAA9-AC74-D044-83C5-9950AD61390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A23216-A662-084D-B901-CB52C4778935}" type="doc">
      <dgm:prSet loTypeId="urn:microsoft.com/office/officeart/2005/8/layout/matrix1" loCatId="" qsTypeId="urn:microsoft.com/office/officeart/2005/8/quickstyle/simple2" qsCatId="simple" csTypeId="urn:microsoft.com/office/officeart/2005/8/colors/colorful3" csCatId="colorful" phldr="1"/>
      <dgm:spPr/>
      <dgm:t>
        <a:bodyPr/>
        <a:lstStyle/>
        <a:p>
          <a:endParaRPr lang="en-US"/>
        </a:p>
      </dgm:t>
    </dgm:pt>
    <dgm:pt modelId="{094DDB85-E06C-CC46-A549-CAE298837EB0}">
      <dgm:prSet phldrT="[Text]"/>
      <dgm:spPr/>
      <dgm:t>
        <a:bodyPr/>
        <a:lstStyle/>
        <a:p>
          <a:r>
            <a:rPr lang="en-US" b="1" dirty="0" smtClean="0"/>
            <a:t>Bonded Labour System (Abolition) Act, 1976</a:t>
          </a:r>
          <a:r>
            <a:rPr lang="en-US" dirty="0" smtClean="0"/>
            <a:t> </a:t>
          </a:r>
          <a:endParaRPr lang="en-US" dirty="0"/>
        </a:p>
      </dgm:t>
    </dgm:pt>
    <dgm:pt modelId="{F9723BCC-3EB5-F749-B70D-867D9695550D}" type="parTrans" cxnId="{FDF176B1-6685-A94D-969D-760E01EAD724}">
      <dgm:prSet/>
      <dgm:spPr/>
      <dgm:t>
        <a:bodyPr/>
        <a:lstStyle/>
        <a:p>
          <a:endParaRPr lang="en-US"/>
        </a:p>
      </dgm:t>
    </dgm:pt>
    <dgm:pt modelId="{4747A8CE-A02B-C746-B9FB-455749DCF2B9}" type="sibTrans" cxnId="{FDF176B1-6685-A94D-969D-760E01EAD724}">
      <dgm:prSet/>
      <dgm:spPr/>
      <dgm:t>
        <a:bodyPr/>
        <a:lstStyle/>
        <a:p>
          <a:endParaRPr lang="en-US"/>
        </a:p>
      </dgm:t>
    </dgm:pt>
    <dgm:pt modelId="{D08DF401-F8FD-3C4E-A558-D1293C4A24BF}">
      <dgm:prSet phldrT="[Text]"/>
      <dgm:spPr/>
      <dgm:t>
        <a:bodyPr/>
        <a:lstStyle/>
        <a:p>
          <a:r>
            <a:rPr lang="en-US" dirty="0" smtClean="0"/>
            <a:t>It frees all bonded laborers, cancels any outstanding debts against them,</a:t>
          </a:r>
          <a:endParaRPr lang="en-US" dirty="0"/>
        </a:p>
      </dgm:t>
    </dgm:pt>
    <dgm:pt modelId="{F5362A70-7B9D-7A40-AE2D-DE62FB2153E8}" type="parTrans" cxnId="{500DB5BF-0291-AA4A-9469-5B8C41CA02E8}">
      <dgm:prSet/>
      <dgm:spPr/>
      <dgm:t>
        <a:bodyPr/>
        <a:lstStyle/>
        <a:p>
          <a:endParaRPr lang="en-US"/>
        </a:p>
      </dgm:t>
    </dgm:pt>
    <dgm:pt modelId="{C3020793-09B1-1C48-8B41-65A80E1EFA34}" type="sibTrans" cxnId="{500DB5BF-0291-AA4A-9469-5B8C41CA02E8}">
      <dgm:prSet/>
      <dgm:spPr/>
      <dgm:t>
        <a:bodyPr/>
        <a:lstStyle/>
        <a:p>
          <a:endParaRPr lang="en-US"/>
        </a:p>
      </dgm:t>
    </dgm:pt>
    <dgm:pt modelId="{40C91DD5-CAEE-164D-8D3A-920464A1DFCF}">
      <dgm:prSet phldrT="[Text]" phldr="1"/>
      <dgm:spPr/>
      <dgm:t>
        <a:bodyPr/>
        <a:lstStyle/>
        <a:p>
          <a:endParaRPr lang="en-US"/>
        </a:p>
      </dgm:t>
    </dgm:pt>
    <dgm:pt modelId="{38B5FF90-2E4D-9746-B9CC-DB2919849B45}" type="parTrans" cxnId="{BF85614A-1B17-C54C-9CD1-F31CCF3411C7}">
      <dgm:prSet/>
      <dgm:spPr/>
      <dgm:t>
        <a:bodyPr/>
        <a:lstStyle/>
        <a:p>
          <a:endParaRPr lang="en-US"/>
        </a:p>
      </dgm:t>
    </dgm:pt>
    <dgm:pt modelId="{BBEE7770-92FF-C043-A55F-3EAEDD340980}" type="sibTrans" cxnId="{BF85614A-1B17-C54C-9CD1-F31CCF3411C7}">
      <dgm:prSet/>
      <dgm:spPr/>
      <dgm:t>
        <a:bodyPr/>
        <a:lstStyle/>
        <a:p>
          <a:endParaRPr lang="en-US"/>
        </a:p>
      </dgm:t>
    </dgm:pt>
    <dgm:pt modelId="{7CF14944-F3AE-174A-9FA9-44ECFA65A9CE}">
      <dgm:prSet phldrT="[Text]" phldr="1"/>
      <dgm:spPr/>
      <dgm:t>
        <a:bodyPr/>
        <a:lstStyle/>
        <a:p>
          <a:endParaRPr lang="en-US"/>
        </a:p>
      </dgm:t>
    </dgm:pt>
    <dgm:pt modelId="{E1AF988D-F02E-9D4F-9499-C892B13562BC}" type="parTrans" cxnId="{5504D444-AD56-2149-A8D2-315A59A3F2CF}">
      <dgm:prSet/>
      <dgm:spPr/>
      <dgm:t>
        <a:bodyPr/>
        <a:lstStyle/>
        <a:p>
          <a:endParaRPr lang="en-US"/>
        </a:p>
      </dgm:t>
    </dgm:pt>
    <dgm:pt modelId="{79BF7257-F420-6E4B-A1D6-FDB75D35547F}" type="sibTrans" cxnId="{5504D444-AD56-2149-A8D2-315A59A3F2CF}">
      <dgm:prSet/>
      <dgm:spPr/>
      <dgm:t>
        <a:bodyPr/>
        <a:lstStyle/>
        <a:p>
          <a:endParaRPr lang="en-US"/>
        </a:p>
      </dgm:t>
    </dgm:pt>
    <dgm:pt modelId="{77F06D98-F271-DF41-8CCC-B3EFF57D4A72}">
      <dgm:prSet phldrT="[Text]" phldr="1"/>
      <dgm:spPr/>
      <dgm:t>
        <a:bodyPr/>
        <a:lstStyle/>
        <a:p>
          <a:endParaRPr lang="en-US"/>
        </a:p>
      </dgm:t>
    </dgm:pt>
    <dgm:pt modelId="{4BD2DD8D-ABEA-064A-B742-2441BEBB5F5C}" type="parTrans" cxnId="{A3FCDCED-98F6-434E-BEE2-B11E4EBA73F7}">
      <dgm:prSet/>
      <dgm:spPr/>
      <dgm:t>
        <a:bodyPr/>
        <a:lstStyle/>
        <a:p>
          <a:endParaRPr lang="en-US"/>
        </a:p>
      </dgm:t>
    </dgm:pt>
    <dgm:pt modelId="{188666AD-2AA5-994E-BE33-85EA99CDE473}" type="sibTrans" cxnId="{A3FCDCED-98F6-434E-BEE2-B11E4EBA73F7}">
      <dgm:prSet/>
      <dgm:spPr/>
      <dgm:t>
        <a:bodyPr/>
        <a:lstStyle/>
        <a:p>
          <a:endParaRPr lang="en-US"/>
        </a:p>
      </dgm:t>
    </dgm:pt>
    <dgm:pt modelId="{1896E959-035A-6748-8AB6-298B7CDE6541}">
      <dgm:prSet phldrT="[Text]"/>
      <dgm:spPr/>
      <dgm:t>
        <a:bodyPr/>
        <a:lstStyle/>
        <a:p>
          <a:r>
            <a:rPr lang="en-US" dirty="0" smtClean="0"/>
            <a:t> Prohibits the creation of new bondage agreements</a:t>
          </a:r>
          <a:endParaRPr lang="en-US" dirty="0"/>
        </a:p>
      </dgm:t>
    </dgm:pt>
    <dgm:pt modelId="{1DCE7DB0-2CDD-2E43-B1D7-93ABEAA06EC0}" type="parTrans" cxnId="{595967C1-CAAB-4B4B-A1F8-AD15E0DAA52A}">
      <dgm:prSet/>
      <dgm:spPr/>
      <dgm:t>
        <a:bodyPr/>
        <a:lstStyle/>
        <a:p>
          <a:endParaRPr lang="en-US"/>
        </a:p>
      </dgm:t>
    </dgm:pt>
    <dgm:pt modelId="{FB9E8157-5CD8-244D-9547-DF2432CF90D1}" type="sibTrans" cxnId="{595967C1-CAAB-4B4B-A1F8-AD15E0DAA52A}">
      <dgm:prSet/>
      <dgm:spPr/>
      <dgm:t>
        <a:bodyPr/>
        <a:lstStyle/>
        <a:p>
          <a:endParaRPr lang="en-US"/>
        </a:p>
      </dgm:t>
    </dgm:pt>
    <dgm:pt modelId="{B2112B76-486D-6F4C-8E45-C8702FD66D9E}">
      <dgm:prSet phldrT="[Text]"/>
      <dgm:spPr/>
      <dgm:t>
        <a:bodyPr/>
        <a:lstStyle/>
        <a:p>
          <a:r>
            <a:rPr lang="en-US" dirty="0" smtClean="0"/>
            <a:t> It also criminalizes all post-act attempts to compel a person to engage in bonded labor, with maximum penalties of three years in prison and a 2,000 rupee fine </a:t>
          </a:r>
          <a:endParaRPr lang="en-US" dirty="0"/>
        </a:p>
      </dgm:t>
    </dgm:pt>
    <dgm:pt modelId="{8A1A6DF1-0B14-8B4F-9369-E2A617425484}" type="parTrans" cxnId="{63B157DB-B105-574F-9E76-8CA1C6C877CD}">
      <dgm:prSet/>
      <dgm:spPr/>
      <dgm:t>
        <a:bodyPr/>
        <a:lstStyle/>
        <a:p>
          <a:endParaRPr lang="en-US"/>
        </a:p>
      </dgm:t>
    </dgm:pt>
    <dgm:pt modelId="{5B6611AA-1900-1E43-A8F3-4CD666F7B47A}" type="sibTrans" cxnId="{63B157DB-B105-574F-9E76-8CA1C6C877CD}">
      <dgm:prSet/>
      <dgm:spPr/>
      <dgm:t>
        <a:bodyPr/>
        <a:lstStyle/>
        <a:p>
          <a:endParaRPr lang="en-US"/>
        </a:p>
      </dgm:t>
    </dgm:pt>
    <dgm:pt modelId="{C2909A1D-482B-E64E-A385-9CB6D40C02B0}">
      <dgm:prSet phldrT="[Text]"/>
      <dgm:spPr/>
      <dgm:t>
        <a:bodyPr/>
        <a:lstStyle/>
        <a:p>
          <a:r>
            <a:rPr lang="en-US" dirty="0" smtClean="0"/>
            <a:t> Orders the economic rehabilitation of freed bonded laborers by the state.</a:t>
          </a:r>
          <a:endParaRPr lang="en-US" dirty="0"/>
        </a:p>
      </dgm:t>
    </dgm:pt>
    <dgm:pt modelId="{13488DCF-F940-9A40-946E-3C5A0BDF5710}" type="parTrans" cxnId="{CD85DDD7-B878-5748-825E-91103E68F237}">
      <dgm:prSet/>
      <dgm:spPr/>
      <dgm:t>
        <a:bodyPr/>
        <a:lstStyle/>
        <a:p>
          <a:endParaRPr lang="en-US"/>
        </a:p>
      </dgm:t>
    </dgm:pt>
    <dgm:pt modelId="{8ABED91D-27DB-E643-AA99-3CA08D275312}" type="sibTrans" cxnId="{CD85DDD7-B878-5748-825E-91103E68F237}">
      <dgm:prSet/>
      <dgm:spPr/>
      <dgm:t>
        <a:bodyPr/>
        <a:lstStyle/>
        <a:p>
          <a:endParaRPr lang="en-US"/>
        </a:p>
      </dgm:t>
    </dgm:pt>
    <dgm:pt modelId="{946B93B8-4228-9546-872B-E5A2BE7A85FC}" type="pres">
      <dgm:prSet presAssocID="{89A23216-A662-084D-B901-CB52C4778935}" presName="diagram" presStyleCnt="0">
        <dgm:presLayoutVars>
          <dgm:chMax val="1"/>
          <dgm:dir/>
          <dgm:animLvl val="ctr"/>
          <dgm:resizeHandles val="exact"/>
        </dgm:presLayoutVars>
      </dgm:prSet>
      <dgm:spPr/>
      <dgm:t>
        <a:bodyPr/>
        <a:lstStyle/>
        <a:p>
          <a:endParaRPr lang="en-US"/>
        </a:p>
      </dgm:t>
    </dgm:pt>
    <dgm:pt modelId="{04CAEE2D-E318-F34F-8E49-2B579D8A0074}" type="pres">
      <dgm:prSet presAssocID="{89A23216-A662-084D-B901-CB52C4778935}" presName="matrix" presStyleCnt="0"/>
      <dgm:spPr/>
    </dgm:pt>
    <dgm:pt modelId="{EDB8CE89-9EB5-224D-BF3E-94A226907463}" type="pres">
      <dgm:prSet presAssocID="{89A23216-A662-084D-B901-CB52C4778935}" presName="tile1" presStyleLbl="node1" presStyleIdx="0" presStyleCnt="4" custLinFactNeighborX="-96956" custLinFactNeighborY="-28962"/>
      <dgm:spPr/>
      <dgm:t>
        <a:bodyPr/>
        <a:lstStyle/>
        <a:p>
          <a:endParaRPr lang="en-US"/>
        </a:p>
      </dgm:t>
    </dgm:pt>
    <dgm:pt modelId="{5BB244BE-627B-DC43-9FC7-6625EF7AC308}" type="pres">
      <dgm:prSet presAssocID="{89A23216-A662-084D-B901-CB52C4778935}" presName="tile1text" presStyleLbl="node1" presStyleIdx="0" presStyleCnt="4">
        <dgm:presLayoutVars>
          <dgm:chMax val="0"/>
          <dgm:chPref val="0"/>
          <dgm:bulletEnabled val="1"/>
        </dgm:presLayoutVars>
      </dgm:prSet>
      <dgm:spPr/>
      <dgm:t>
        <a:bodyPr/>
        <a:lstStyle/>
        <a:p>
          <a:endParaRPr lang="en-US"/>
        </a:p>
      </dgm:t>
    </dgm:pt>
    <dgm:pt modelId="{067AB254-D00E-3845-946B-10950B8CAF8D}" type="pres">
      <dgm:prSet presAssocID="{89A23216-A662-084D-B901-CB52C4778935}" presName="tile2" presStyleLbl="node1" presStyleIdx="1" presStyleCnt="4"/>
      <dgm:spPr/>
      <dgm:t>
        <a:bodyPr/>
        <a:lstStyle/>
        <a:p>
          <a:endParaRPr lang="en-US"/>
        </a:p>
      </dgm:t>
    </dgm:pt>
    <dgm:pt modelId="{EB951C49-3ED4-2E45-B29A-68BD792ABDF0}" type="pres">
      <dgm:prSet presAssocID="{89A23216-A662-084D-B901-CB52C4778935}" presName="tile2text" presStyleLbl="node1" presStyleIdx="1" presStyleCnt="4">
        <dgm:presLayoutVars>
          <dgm:chMax val="0"/>
          <dgm:chPref val="0"/>
          <dgm:bulletEnabled val="1"/>
        </dgm:presLayoutVars>
      </dgm:prSet>
      <dgm:spPr/>
      <dgm:t>
        <a:bodyPr/>
        <a:lstStyle/>
        <a:p>
          <a:endParaRPr lang="en-US"/>
        </a:p>
      </dgm:t>
    </dgm:pt>
    <dgm:pt modelId="{624CDF6D-11E2-A043-867B-CCF7DC0353AF}" type="pres">
      <dgm:prSet presAssocID="{89A23216-A662-084D-B901-CB52C4778935}" presName="tile3" presStyleLbl="node1" presStyleIdx="2" presStyleCnt="4"/>
      <dgm:spPr/>
      <dgm:t>
        <a:bodyPr/>
        <a:lstStyle/>
        <a:p>
          <a:endParaRPr lang="en-US"/>
        </a:p>
      </dgm:t>
    </dgm:pt>
    <dgm:pt modelId="{E946AABF-AD3C-B744-9ECB-A7E5B96181E8}" type="pres">
      <dgm:prSet presAssocID="{89A23216-A662-084D-B901-CB52C4778935}" presName="tile3text" presStyleLbl="node1" presStyleIdx="2" presStyleCnt="4">
        <dgm:presLayoutVars>
          <dgm:chMax val="0"/>
          <dgm:chPref val="0"/>
          <dgm:bulletEnabled val="1"/>
        </dgm:presLayoutVars>
      </dgm:prSet>
      <dgm:spPr/>
      <dgm:t>
        <a:bodyPr/>
        <a:lstStyle/>
        <a:p>
          <a:endParaRPr lang="en-US"/>
        </a:p>
      </dgm:t>
    </dgm:pt>
    <dgm:pt modelId="{40D4DFCD-0648-8244-A55D-BFA81792C1B7}" type="pres">
      <dgm:prSet presAssocID="{89A23216-A662-084D-B901-CB52C4778935}" presName="tile4" presStyleLbl="node1" presStyleIdx="3" presStyleCnt="4"/>
      <dgm:spPr/>
      <dgm:t>
        <a:bodyPr/>
        <a:lstStyle/>
        <a:p>
          <a:endParaRPr lang="en-US"/>
        </a:p>
      </dgm:t>
    </dgm:pt>
    <dgm:pt modelId="{84FA7875-7B6F-D24F-A1EF-75D067850D77}" type="pres">
      <dgm:prSet presAssocID="{89A23216-A662-084D-B901-CB52C4778935}" presName="tile4text" presStyleLbl="node1" presStyleIdx="3" presStyleCnt="4">
        <dgm:presLayoutVars>
          <dgm:chMax val="0"/>
          <dgm:chPref val="0"/>
          <dgm:bulletEnabled val="1"/>
        </dgm:presLayoutVars>
      </dgm:prSet>
      <dgm:spPr/>
      <dgm:t>
        <a:bodyPr/>
        <a:lstStyle/>
        <a:p>
          <a:endParaRPr lang="en-US"/>
        </a:p>
      </dgm:t>
    </dgm:pt>
    <dgm:pt modelId="{34587589-89C6-2A40-B6BB-28B69CADE143}" type="pres">
      <dgm:prSet presAssocID="{89A23216-A662-084D-B901-CB52C4778935}" presName="centerTile" presStyleLbl="fgShp" presStyleIdx="0" presStyleCnt="1">
        <dgm:presLayoutVars>
          <dgm:chMax val="0"/>
          <dgm:chPref val="0"/>
        </dgm:presLayoutVars>
      </dgm:prSet>
      <dgm:spPr/>
      <dgm:t>
        <a:bodyPr/>
        <a:lstStyle/>
        <a:p>
          <a:endParaRPr lang="en-US"/>
        </a:p>
      </dgm:t>
    </dgm:pt>
  </dgm:ptLst>
  <dgm:cxnLst>
    <dgm:cxn modelId="{BF85614A-1B17-C54C-9CD1-F31CCF3411C7}" srcId="{094DDB85-E06C-CC46-A549-CAE298837EB0}" destId="{40C91DD5-CAEE-164D-8D3A-920464A1DFCF}" srcOrd="4" destOrd="0" parTransId="{38B5FF90-2E4D-9746-B9CC-DB2919849B45}" sibTransId="{BBEE7770-92FF-C043-A55F-3EAEDD340980}"/>
    <dgm:cxn modelId="{63B157DB-B105-574F-9E76-8CA1C6C877CD}" srcId="{094DDB85-E06C-CC46-A549-CAE298837EB0}" destId="{B2112B76-486D-6F4C-8E45-C8702FD66D9E}" srcOrd="3" destOrd="0" parTransId="{8A1A6DF1-0B14-8B4F-9369-E2A617425484}" sibTransId="{5B6611AA-1900-1E43-A8F3-4CD666F7B47A}"/>
    <dgm:cxn modelId="{0F412C57-7968-1946-BB8E-B1E0929A6863}" type="presOf" srcId="{89A23216-A662-084D-B901-CB52C4778935}" destId="{946B93B8-4228-9546-872B-E5A2BE7A85FC}" srcOrd="0" destOrd="0" presId="urn:microsoft.com/office/officeart/2005/8/layout/matrix1"/>
    <dgm:cxn modelId="{A6C63762-2B58-9A4D-8AC0-B0226381E80C}" type="presOf" srcId="{B2112B76-486D-6F4C-8E45-C8702FD66D9E}" destId="{40D4DFCD-0648-8244-A55D-BFA81792C1B7}" srcOrd="0" destOrd="0" presId="urn:microsoft.com/office/officeart/2005/8/layout/matrix1"/>
    <dgm:cxn modelId="{5504D444-AD56-2149-A8D2-315A59A3F2CF}" srcId="{094DDB85-E06C-CC46-A549-CAE298837EB0}" destId="{7CF14944-F3AE-174A-9FA9-44ECFA65A9CE}" srcOrd="5" destOrd="0" parTransId="{E1AF988D-F02E-9D4F-9499-C892B13562BC}" sibTransId="{79BF7257-F420-6E4B-A1D6-FDB75D35547F}"/>
    <dgm:cxn modelId="{500DB5BF-0291-AA4A-9469-5B8C41CA02E8}" srcId="{094DDB85-E06C-CC46-A549-CAE298837EB0}" destId="{D08DF401-F8FD-3C4E-A558-D1293C4A24BF}" srcOrd="0" destOrd="0" parTransId="{F5362A70-7B9D-7A40-AE2D-DE62FB2153E8}" sibTransId="{C3020793-09B1-1C48-8B41-65A80E1EFA34}"/>
    <dgm:cxn modelId="{A3FCDCED-98F6-434E-BEE2-B11E4EBA73F7}" srcId="{094DDB85-E06C-CC46-A549-CAE298837EB0}" destId="{77F06D98-F271-DF41-8CCC-B3EFF57D4A72}" srcOrd="6" destOrd="0" parTransId="{4BD2DD8D-ABEA-064A-B742-2441BEBB5F5C}" sibTransId="{188666AD-2AA5-994E-BE33-85EA99CDE473}"/>
    <dgm:cxn modelId="{595967C1-CAAB-4B4B-A1F8-AD15E0DAA52A}" srcId="{094DDB85-E06C-CC46-A549-CAE298837EB0}" destId="{1896E959-035A-6748-8AB6-298B7CDE6541}" srcOrd="1" destOrd="0" parTransId="{1DCE7DB0-2CDD-2E43-B1D7-93ABEAA06EC0}" sibTransId="{FB9E8157-5CD8-244D-9547-DF2432CF90D1}"/>
    <dgm:cxn modelId="{D81E07DE-4920-D144-AC53-B34A23FA1B1D}" type="presOf" srcId="{1896E959-035A-6748-8AB6-298B7CDE6541}" destId="{067AB254-D00E-3845-946B-10950B8CAF8D}" srcOrd="0" destOrd="0" presId="urn:microsoft.com/office/officeart/2005/8/layout/matrix1"/>
    <dgm:cxn modelId="{EC896814-DC0F-C047-8AC2-4E0CB4723C9E}" type="presOf" srcId="{C2909A1D-482B-E64E-A385-9CB6D40C02B0}" destId="{E946AABF-AD3C-B744-9ECB-A7E5B96181E8}" srcOrd="1" destOrd="0" presId="urn:microsoft.com/office/officeart/2005/8/layout/matrix1"/>
    <dgm:cxn modelId="{37749A32-5DB7-7546-A0E3-4203089763B5}" type="presOf" srcId="{D08DF401-F8FD-3C4E-A558-D1293C4A24BF}" destId="{EDB8CE89-9EB5-224D-BF3E-94A226907463}" srcOrd="0" destOrd="0" presId="urn:microsoft.com/office/officeart/2005/8/layout/matrix1"/>
    <dgm:cxn modelId="{1C103522-E087-8E44-9630-4C66FC9F39D8}" type="presOf" srcId="{C2909A1D-482B-E64E-A385-9CB6D40C02B0}" destId="{624CDF6D-11E2-A043-867B-CCF7DC0353AF}" srcOrd="0" destOrd="0" presId="urn:microsoft.com/office/officeart/2005/8/layout/matrix1"/>
    <dgm:cxn modelId="{E80A90EF-994A-384B-829C-57131CFEF89A}" type="presOf" srcId="{B2112B76-486D-6F4C-8E45-C8702FD66D9E}" destId="{84FA7875-7B6F-D24F-A1EF-75D067850D77}" srcOrd="1" destOrd="0" presId="urn:microsoft.com/office/officeart/2005/8/layout/matrix1"/>
    <dgm:cxn modelId="{B16B0321-EE21-9B42-BF84-95A0996B236A}" type="presOf" srcId="{094DDB85-E06C-CC46-A549-CAE298837EB0}" destId="{34587589-89C6-2A40-B6BB-28B69CADE143}" srcOrd="0" destOrd="0" presId="urn:microsoft.com/office/officeart/2005/8/layout/matrix1"/>
    <dgm:cxn modelId="{19987547-33DD-254E-AA43-25BD10B41570}" type="presOf" srcId="{D08DF401-F8FD-3C4E-A558-D1293C4A24BF}" destId="{5BB244BE-627B-DC43-9FC7-6625EF7AC308}" srcOrd="1" destOrd="0" presId="urn:microsoft.com/office/officeart/2005/8/layout/matrix1"/>
    <dgm:cxn modelId="{F054D113-0E86-9349-A9BE-71D1ED057456}" type="presOf" srcId="{1896E959-035A-6748-8AB6-298B7CDE6541}" destId="{EB951C49-3ED4-2E45-B29A-68BD792ABDF0}" srcOrd="1" destOrd="0" presId="urn:microsoft.com/office/officeart/2005/8/layout/matrix1"/>
    <dgm:cxn modelId="{CD85DDD7-B878-5748-825E-91103E68F237}" srcId="{094DDB85-E06C-CC46-A549-CAE298837EB0}" destId="{C2909A1D-482B-E64E-A385-9CB6D40C02B0}" srcOrd="2" destOrd="0" parTransId="{13488DCF-F940-9A40-946E-3C5A0BDF5710}" sibTransId="{8ABED91D-27DB-E643-AA99-3CA08D275312}"/>
    <dgm:cxn modelId="{FDF176B1-6685-A94D-969D-760E01EAD724}" srcId="{89A23216-A662-084D-B901-CB52C4778935}" destId="{094DDB85-E06C-CC46-A549-CAE298837EB0}" srcOrd="0" destOrd="0" parTransId="{F9723BCC-3EB5-F749-B70D-867D9695550D}" sibTransId="{4747A8CE-A02B-C746-B9FB-455749DCF2B9}"/>
    <dgm:cxn modelId="{8CBEACEB-7664-D043-AB88-F8EB7947F076}" type="presParOf" srcId="{946B93B8-4228-9546-872B-E5A2BE7A85FC}" destId="{04CAEE2D-E318-F34F-8E49-2B579D8A0074}" srcOrd="0" destOrd="0" presId="urn:microsoft.com/office/officeart/2005/8/layout/matrix1"/>
    <dgm:cxn modelId="{3C168BED-B30E-244B-8919-57C15DDBD224}" type="presParOf" srcId="{04CAEE2D-E318-F34F-8E49-2B579D8A0074}" destId="{EDB8CE89-9EB5-224D-BF3E-94A226907463}" srcOrd="0" destOrd="0" presId="urn:microsoft.com/office/officeart/2005/8/layout/matrix1"/>
    <dgm:cxn modelId="{E13C8259-98B8-F349-825F-860C9208B05C}" type="presParOf" srcId="{04CAEE2D-E318-F34F-8E49-2B579D8A0074}" destId="{5BB244BE-627B-DC43-9FC7-6625EF7AC308}" srcOrd="1" destOrd="0" presId="urn:microsoft.com/office/officeart/2005/8/layout/matrix1"/>
    <dgm:cxn modelId="{41B68D12-3F13-6C41-AD71-C3C992C6C34F}" type="presParOf" srcId="{04CAEE2D-E318-F34F-8E49-2B579D8A0074}" destId="{067AB254-D00E-3845-946B-10950B8CAF8D}" srcOrd="2" destOrd="0" presId="urn:microsoft.com/office/officeart/2005/8/layout/matrix1"/>
    <dgm:cxn modelId="{90E8635A-177B-5D43-83DD-768BB534E4BB}" type="presParOf" srcId="{04CAEE2D-E318-F34F-8E49-2B579D8A0074}" destId="{EB951C49-3ED4-2E45-B29A-68BD792ABDF0}" srcOrd="3" destOrd="0" presId="urn:microsoft.com/office/officeart/2005/8/layout/matrix1"/>
    <dgm:cxn modelId="{C2C2775D-8406-5246-8EA6-3FAA6192CD10}" type="presParOf" srcId="{04CAEE2D-E318-F34F-8E49-2B579D8A0074}" destId="{624CDF6D-11E2-A043-867B-CCF7DC0353AF}" srcOrd="4" destOrd="0" presId="urn:microsoft.com/office/officeart/2005/8/layout/matrix1"/>
    <dgm:cxn modelId="{60DE4569-36EA-7B49-BEAF-E448E8450FDE}" type="presParOf" srcId="{04CAEE2D-E318-F34F-8E49-2B579D8A0074}" destId="{E946AABF-AD3C-B744-9ECB-A7E5B96181E8}" srcOrd="5" destOrd="0" presId="urn:microsoft.com/office/officeart/2005/8/layout/matrix1"/>
    <dgm:cxn modelId="{64B3CC1D-D823-CB44-A749-C0DD19FB649C}" type="presParOf" srcId="{04CAEE2D-E318-F34F-8E49-2B579D8A0074}" destId="{40D4DFCD-0648-8244-A55D-BFA81792C1B7}" srcOrd="6" destOrd="0" presId="urn:microsoft.com/office/officeart/2005/8/layout/matrix1"/>
    <dgm:cxn modelId="{A5476463-ABCB-0E44-8F54-C0E96718B368}" type="presParOf" srcId="{04CAEE2D-E318-F34F-8E49-2B579D8A0074}" destId="{84FA7875-7B6F-D24F-A1EF-75D067850D77}" srcOrd="7" destOrd="0" presId="urn:microsoft.com/office/officeart/2005/8/layout/matrix1"/>
    <dgm:cxn modelId="{9A8772DB-DB62-EF43-A08A-4BA5DF6E5702}" type="presParOf" srcId="{946B93B8-4228-9546-872B-E5A2BE7A85FC}" destId="{34587589-89C6-2A40-B6BB-28B69CADE14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9B6E1-395A-4342-9639-7F4B4FF281C3}">
      <dsp:nvSpPr>
        <dsp:cNvPr id="0" name=""/>
        <dsp:cNvSpPr/>
      </dsp:nvSpPr>
      <dsp:spPr>
        <a:xfrm>
          <a:off x="1042282" y="0"/>
          <a:ext cx="5321163" cy="53211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F356C-04B7-6C45-B8F4-9C3D7BBADD81}">
      <dsp:nvSpPr>
        <dsp:cNvPr id="0" name=""/>
        <dsp:cNvSpPr/>
      </dsp:nvSpPr>
      <dsp:spPr>
        <a:xfrm>
          <a:off x="1547792" y="505510"/>
          <a:ext cx="2075253" cy="2075253"/>
        </a:xfrm>
        <a:prstGeom prst="roundRect">
          <a:avLst/>
        </a:prstGeom>
        <a:blipFill rotWithShape="1">
          <a:blip xmlns:r="http://schemas.openxmlformats.org/officeDocument/2006/relationships" r:embed="rId1">
            <a:duotone>
              <a:schemeClr val="dk1">
                <a:shade val="10000"/>
                <a:satMod val="150000"/>
              </a:schemeClr>
              <a:schemeClr val="dk1">
                <a:tint val="90000"/>
                <a:satMod val="300000"/>
              </a:schemeClr>
            </a:duotone>
          </a:blip>
          <a:stretch/>
        </a:blipFill>
        <a:ln w="15875" cap="flat" cmpd="sng" algn="ctr">
          <a:solidFill>
            <a:schemeClr val="dk1">
              <a:shade val="95000"/>
              <a:satMod val="105000"/>
            </a:schemeClr>
          </a:solid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1">
          <a:schemeClr val="dk1"/>
        </a:lnRef>
        <a:fillRef idx="3">
          <a:schemeClr val="dk1"/>
        </a:fillRef>
        <a:effectRef idx="2">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 consideration of an advance or economic benefit obtained by him or his lineal ascendants or descendants</a:t>
          </a:r>
          <a:endParaRPr lang="en-US" sz="1800" kern="1200" dirty="0"/>
        </a:p>
      </dsp:txBody>
      <dsp:txXfrm>
        <a:off x="1649098" y="606816"/>
        <a:ext cx="1872641" cy="1872641"/>
      </dsp:txXfrm>
    </dsp:sp>
    <dsp:sp modelId="{42A5ADDA-09A5-1249-B6B2-88C2C9A30993}">
      <dsp:nvSpPr>
        <dsp:cNvPr id="0" name=""/>
        <dsp:cNvSpPr/>
      </dsp:nvSpPr>
      <dsp:spPr>
        <a:xfrm>
          <a:off x="3782681" y="599841"/>
          <a:ext cx="2075253" cy="1886592"/>
        </a:xfrm>
        <a:prstGeom prst="roundRect">
          <a:avLst/>
        </a:prstGeom>
        <a:blipFill rotWithShape="1">
          <a:blip xmlns:r="http://schemas.openxmlformats.org/officeDocument/2006/relationships" r:embed="rId1">
            <a:duotone>
              <a:schemeClr val="dk1">
                <a:shade val="10000"/>
                <a:satMod val="150000"/>
              </a:schemeClr>
              <a:schemeClr val="dk1">
                <a:tint val="90000"/>
                <a:satMod val="300000"/>
              </a:schemeClr>
            </a:duotone>
          </a:blip>
          <a:stretch/>
        </a:blipFill>
        <a:ln w="15875" cap="flat" cmpd="sng" algn="ctr">
          <a:solidFill>
            <a:schemeClr val="dk1">
              <a:shade val="95000"/>
              <a:satMod val="105000"/>
            </a:schemeClr>
          </a:solid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1">
          <a:schemeClr val="dk1"/>
        </a:lnRef>
        <a:fillRef idx="3">
          <a:schemeClr val="dk1"/>
        </a:fillRef>
        <a:effectRef idx="2">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 pursuance of any customary or social obligation,</a:t>
          </a:r>
          <a:endParaRPr lang="en-US" sz="1800" kern="1200" dirty="0"/>
        </a:p>
      </dsp:txBody>
      <dsp:txXfrm>
        <a:off x="3874777" y="691937"/>
        <a:ext cx="1891061" cy="1702400"/>
      </dsp:txXfrm>
    </dsp:sp>
    <dsp:sp modelId="{167BFA8A-EF2A-8240-ABEB-7E4EA6FE9D08}">
      <dsp:nvSpPr>
        <dsp:cNvPr id="0" name=""/>
        <dsp:cNvSpPr/>
      </dsp:nvSpPr>
      <dsp:spPr>
        <a:xfrm>
          <a:off x="1547792" y="2740398"/>
          <a:ext cx="2075253" cy="2075253"/>
        </a:xfrm>
        <a:prstGeom prst="roundRect">
          <a:avLst/>
        </a:prstGeom>
        <a:blipFill rotWithShape="1">
          <a:blip xmlns:r="http://schemas.openxmlformats.org/officeDocument/2006/relationships" r:embed="rId1">
            <a:duotone>
              <a:schemeClr val="dk1">
                <a:shade val="10000"/>
                <a:satMod val="150000"/>
              </a:schemeClr>
              <a:schemeClr val="dk1">
                <a:tint val="90000"/>
                <a:satMod val="300000"/>
              </a:schemeClr>
            </a:duotone>
          </a:blip>
          <a:stretch/>
        </a:blipFill>
        <a:ln w="15875" cap="flat" cmpd="sng" algn="ctr">
          <a:solidFill>
            <a:schemeClr val="dk1">
              <a:shade val="95000"/>
              <a:satMod val="105000"/>
            </a:schemeClr>
          </a:solid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1">
          <a:schemeClr val="dk1"/>
        </a:lnRef>
        <a:fillRef idx="3">
          <a:schemeClr val="dk1"/>
        </a:fillRef>
        <a:effectRef idx="2">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 pursuance of an obligation devolving on him by succession</a:t>
          </a:r>
          <a:endParaRPr lang="en-US" sz="1800" kern="1200" dirty="0"/>
        </a:p>
      </dsp:txBody>
      <dsp:txXfrm>
        <a:off x="1649098" y="2841704"/>
        <a:ext cx="1872641" cy="1872641"/>
      </dsp:txXfrm>
    </dsp:sp>
    <dsp:sp modelId="{05550107-2507-9F46-900E-8F24A9E0BC33}">
      <dsp:nvSpPr>
        <dsp:cNvPr id="0" name=""/>
        <dsp:cNvSpPr/>
      </dsp:nvSpPr>
      <dsp:spPr>
        <a:xfrm>
          <a:off x="3782681" y="2740398"/>
          <a:ext cx="2075253" cy="2075253"/>
        </a:xfrm>
        <a:prstGeom prst="roundRect">
          <a:avLst/>
        </a:prstGeom>
        <a:blipFill rotWithShape="1">
          <a:blip xmlns:r="http://schemas.openxmlformats.org/officeDocument/2006/relationships" r:embed="rId1">
            <a:duotone>
              <a:schemeClr val="dk1">
                <a:shade val="10000"/>
                <a:satMod val="150000"/>
              </a:schemeClr>
              <a:schemeClr val="dk1">
                <a:tint val="90000"/>
                <a:satMod val="300000"/>
              </a:schemeClr>
            </a:duotone>
          </a:blip>
          <a:stretch/>
        </a:blipFill>
        <a:ln w="15875" cap="flat" cmpd="sng" algn="ctr">
          <a:solidFill>
            <a:schemeClr val="dk1">
              <a:shade val="95000"/>
              <a:satMod val="105000"/>
            </a:schemeClr>
          </a:solid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1">
          <a:schemeClr val="dk1"/>
        </a:lnRef>
        <a:fillRef idx="3">
          <a:schemeClr val="dk1"/>
        </a:fillRef>
        <a:effectRef idx="2">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By reason of his birth in any particular caste or community, he forfeits his rights and freedoms</a:t>
          </a:r>
          <a:endParaRPr lang="en-US" sz="1800" kern="1200" dirty="0"/>
        </a:p>
      </dsp:txBody>
      <dsp:txXfrm>
        <a:off x="3883987" y="2841704"/>
        <a:ext cx="1872641" cy="1872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7E367-13DD-514F-82F4-0BDBFD4CF87E}">
      <dsp:nvSpPr>
        <dsp:cNvPr id="0" name=""/>
        <dsp:cNvSpPr/>
      </dsp:nvSpPr>
      <dsp:spPr>
        <a:xfrm>
          <a:off x="0" y="782205"/>
          <a:ext cx="5419053" cy="2167621"/>
        </a:xfrm>
        <a:prstGeom prst="leftRightRibbon">
          <a:avLst/>
        </a:prstGeom>
        <a:solidFill>
          <a:schemeClr val="accent2">
            <a:alpha val="90000"/>
            <a:hueOff val="0"/>
            <a:satOff val="0"/>
            <a:lumOff val="0"/>
            <a:alphaOff val="0"/>
          </a:schemeClr>
        </a:solidFill>
        <a:ln w="76200" cap="flat" cmpd="dbl" algn="ctr">
          <a:solidFill>
            <a:schemeClr val="lt1">
              <a:hueOff val="0"/>
              <a:satOff val="0"/>
              <a:lumOff val="0"/>
              <a:alphaOff val="0"/>
            </a:schemeClr>
          </a:solidFill>
          <a:prstDash val="solid"/>
          <a:miter/>
        </a:ln>
        <a:effectLst/>
      </dsp:spPr>
      <dsp:style>
        <a:lnRef idx="3">
          <a:scrgbClr r="0" g="0" b="0"/>
        </a:lnRef>
        <a:fillRef idx="1">
          <a:scrgbClr r="0" g="0" b="0"/>
        </a:fillRef>
        <a:effectRef idx="1">
          <a:scrgbClr r="0" g="0" b="0"/>
        </a:effectRef>
        <a:fontRef idx="minor">
          <a:schemeClr val="lt1"/>
        </a:fontRef>
      </dsp:style>
    </dsp:sp>
    <dsp:sp modelId="{CBDF09A3-87A7-5B43-822F-5197D3CF674D}">
      <dsp:nvSpPr>
        <dsp:cNvPr id="0" name=""/>
        <dsp:cNvSpPr/>
      </dsp:nvSpPr>
      <dsp:spPr>
        <a:xfrm>
          <a:off x="650286" y="1161538"/>
          <a:ext cx="1788287" cy="1062134"/>
        </a:xfrm>
        <a:prstGeom prst="rect">
          <a:avLst/>
        </a:prstGeom>
        <a:noFill/>
        <a:ln w="15875" cap="flat" cmpd="sng" algn="ctr">
          <a:no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1">
          <a:schemeClr val="dk1"/>
        </a:lnRef>
        <a:fillRef idx="3">
          <a:schemeClr val="dk1"/>
        </a:fillRef>
        <a:effectRef idx="2">
          <a:schemeClr val="dk1"/>
        </a:effectRef>
        <a:fontRef idx="minor">
          <a:schemeClr val="lt1"/>
        </a:fontRef>
      </dsp:style>
      <dsp:txBody>
        <a:bodyPr spcFirstLastPara="0" vert="horz" wrap="square" lIns="0" tIns="46228" rIns="0" bIns="49530" numCol="1" spcCol="1270" anchor="ctr" anchorCtr="0">
          <a:noAutofit/>
        </a:bodyPr>
        <a:lstStyle/>
        <a:p>
          <a:pPr lvl="0" algn="ctr" defTabSz="577850">
            <a:lnSpc>
              <a:spcPct val="90000"/>
            </a:lnSpc>
            <a:spcBef>
              <a:spcPct val="0"/>
            </a:spcBef>
            <a:spcAft>
              <a:spcPct val="35000"/>
            </a:spcAft>
          </a:pPr>
          <a:r>
            <a:rPr lang="en-US" sz="1300" kern="1200" dirty="0" smtClean="0"/>
            <a:t>Overt physical compulsion and compulsion under threat of legal sanction (as for example in the case of an allegedly unpaid debt </a:t>
          </a:r>
          <a:endParaRPr lang="en-US" sz="1300" kern="1200" dirty="0"/>
        </a:p>
      </dsp:txBody>
      <dsp:txXfrm>
        <a:off x="650286" y="1161538"/>
        <a:ext cx="1788287" cy="1062134"/>
      </dsp:txXfrm>
    </dsp:sp>
    <dsp:sp modelId="{9030395D-71DA-2B4C-AA5D-009897797021}">
      <dsp:nvSpPr>
        <dsp:cNvPr id="0" name=""/>
        <dsp:cNvSpPr/>
      </dsp:nvSpPr>
      <dsp:spPr>
        <a:xfrm>
          <a:off x="2709526" y="1508358"/>
          <a:ext cx="2113431" cy="1062134"/>
        </a:xfrm>
        <a:prstGeom prst="rect">
          <a:avLst/>
        </a:prstGeom>
        <a:noFill/>
        <a:ln w="76200" cap="flat" cmpd="dbl" algn="ctr">
          <a:noFill/>
          <a:prstDash val="solid"/>
          <a:miter/>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6228" rIns="0" bIns="49530" numCol="1" spcCol="1270" anchor="ctr" anchorCtr="0">
          <a:noAutofit/>
        </a:bodyPr>
        <a:lstStyle/>
        <a:p>
          <a:pPr lvl="0" algn="ctr" defTabSz="577850">
            <a:lnSpc>
              <a:spcPct val="90000"/>
            </a:lnSpc>
            <a:spcBef>
              <a:spcPct val="0"/>
            </a:spcBef>
            <a:spcAft>
              <a:spcPct val="35000"/>
            </a:spcAft>
          </a:pPr>
          <a:r>
            <a:rPr lang="en-US" sz="1300" kern="1200" dirty="0" smtClean="0"/>
            <a:t>More subtle forms of compulsion, including “compulsion arising from hunger and poverty, want and destitution”</a:t>
          </a:r>
          <a:endParaRPr lang="en-US" sz="1300" kern="1200" dirty="0"/>
        </a:p>
      </dsp:txBody>
      <dsp:txXfrm>
        <a:off x="2709526" y="1508358"/>
        <a:ext cx="2113431" cy="1062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721E8-55DA-2A46-8B2D-BE018E01FE8B}">
      <dsp:nvSpPr>
        <dsp:cNvPr id="0" name=""/>
        <dsp:cNvSpPr/>
      </dsp:nvSpPr>
      <dsp:spPr>
        <a:xfrm>
          <a:off x="7704681" y="1331881"/>
          <a:ext cx="192462" cy="3562078"/>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7FFEF3-026F-E44A-BD8C-E9FC82455B56}">
      <dsp:nvSpPr>
        <dsp:cNvPr id="0" name=""/>
        <dsp:cNvSpPr/>
      </dsp:nvSpPr>
      <dsp:spPr>
        <a:xfrm>
          <a:off x="2930" y="1331881"/>
          <a:ext cx="5005652" cy="3562078"/>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A0C752-DDB9-034E-BD5E-FD195ED702DC}">
      <dsp:nvSpPr>
        <dsp:cNvPr id="0" name=""/>
        <dsp:cNvSpPr/>
      </dsp:nvSpPr>
      <dsp:spPr>
        <a:xfrm>
          <a:off x="0" y="2000062"/>
          <a:ext cx="472510" cy="680352"/>
        </a:xfrm>
        <a:prstGeom prst="rect">
          <a:avLst/>
        </a:prstGeom>
        <a:solidFill>
          <a:schemeClr val="accent1">
            <a:tint val="50000"/>
            <a:hueOff val="0"/>
            <a:satOff val="0"/>
            <a:lumOff val="0"/>
            <a:alphaOff val="0"/>
          </a:schemeClr>
        </a:solidFill>
        <a:ln>
          <a:noFill/>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0">
          <a:scrgbClr r="0" g="0" b="0"/>
        </a:lnRef>
        <a:fillRef idx="1">
          <a:scrgbClr r="0" g="0" b="0"/>
        </a:fillRef>
        <a:effectRef idx="2">
          <a:scrgbClr r="0" g="0" b="0"/>
        </a:effectRef>
        <a:fontRef idx="minor"/>
      </dsp:style>
    </dsp:sp>
    <dsp:sp modelId="{572591BB-447C-F04C-B4EC-E406DD8C0FF6}">
      <dsp:nvSpPr>
        <dsp:cNvPr id="0" name=""/>
        <dsp:cNvSpPr/>
      </dsp:nvSpPr>
      <dsp:spPr>
        <a:xfrm>
          <a:off x="0" y="26110"/>
          <a:ext cx="4802930" cy="1155801"/>
        </a:xfrm>
        <a:prstGeom prst="rect">
          <a:avLst/>
        </a:prstGeom>
        <a:blipFill rotWithShape="1">
          <a:blip xmlns:r="http://schemas.openxmlformats.org/officeDocument/2006/relationships" r:embed="rId1">
            <a:duotone>
              <a:schemeClr val="accent6">
                <a:shade val="10000"/>
                <a:satMod val="150000"/>
              </a:schemeClr>
              <a:schemeClr val="accent6">
                <a:tint val="90000"/>
                <a:satMod val="300000"/>
              </a:schemeClr>
            </a:duotone>
          </a:blip>
          <a:stretch/>
        </a:blipFill>
        <a:ln w="15875" cap="flat" cmpd="sng" algn="ctr">
          <a:solidFill>
            <a:schemeClr val="accent6">
              <a:shade val="95000"/>
              <a:satMod val="105000"/>
            </a:schemeClr>
          </a:solidFill>
          <a:prstDash val="solid"/>
          <a:miter/>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84480" tIns="106680" rIns="284480" bIns="106680" numCol="1" spcCol="1270" anchor="ctr" anchorCtr="0">
          <a:noAutofit/>
        </a:bodyPr>
        <a:lstStyle/>
        <a:p>
          <a:pPr lvl="0" algn="dist" defTabSz="1244600">
            <a:lnSpc>
              <a:spcPct val="90000"/>
            </a:lnSpc>
            <a:spcBef>
              <a:spcPct val="0"/>
            </a:spcBef>
            <a:spcAft>
              <a:spcPct val="35000"/>
            </a:spcAft>
          </a:pPr>
          <a:r>
            <a:rPr lang="en-US" sz="2800" b="1" kern="1200" dirty="0" smtClean="0"/>
            <a:t>CHILD</a:t>
          </a:r>
          <a:r>
            <a:rPr lang="en-US" sz="2800" b="1" kern="1200" baseline="0" dirty="0" smtClean="0"/>
            <a:t> LABOUR</a:t>
          </a:r>
          <a:endParaRPr lang="en-US" sz="2800" b="1" kern="1200" dirty="0"/>
        </a:p>
      </dsp:txBody>
      <dsp:txXfrm>
        <a:off x="0" y="26110"/>
        <a:ext cx="4802930" cy="1155801"/>
      </dsp:txXfrm>
    </dsp:sp>
    <dsp:sp modelId="{C4E23840-3B55-D848-B648-74BCB6F7A0FD}">
      <dsp:nvSpPr>
        <dsp:cNvPr id="0" name=""/>
        <dsp:cNvSpPr/>
      </dsp:nvSpPr>
      <dsp:spPr>
        <a:xfrm>
          <a:off x="4600736" y="55073"/>
          <a:ext cx="3517652" cy="6170767"/>
        </a:xfrm>
        <a:prstGeom prst="rect">
          <a:avLst/>
        </a:prstGeom>
        <a:blipFill rotWithShape="1">
          <a:blip xmlns:r="http://schemas.openxmlformats.org/officeDocument/2006/relationships" r:embed="rId2">
            <a:duotone>
              <a:schemeClr val="dk1">
                <a:shade val="10000"/>
                <a:satMod val="150000"/>
              </a:schemeClr>
              <a:schemeClr val="dk1">
                <a:tint val="90000"/>
                <a:satMod val="300000"/>
              </a:schemeClr>
            </a:duotone>
          </a:blip>
          <a:stretch/>
        </a:blipFill>
        <a:ln w="15875" cap="flat" cmpd="sng" algn="ctr">
          <a:solidFill>
            <a:schemeClr val="dk1">
              <a:shade val="95000"/>
              <a:satMod val="105000"/>
            </a:schemeClr>
          </a:solidFill>
          <a:prstDash val="solid"/>
          <a:miter/>
        </a:ln>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t" anchorCtr="0">
          <a:noAutofit/>
        </a:bodyPr>
        <a:lstStyle/>
        <a:p>
          <a:pPr lvl="0" algn="l" defTabSz="933450">
            <a:lnSpc>
              <a:spcPct val="90000"/>
            </a:lnSpc>
            <a:spcBef>
              <a:spcPct val="0"/>
            </a:spcBef>
            <a:spcAft>
              <a:spcPct val="35000"/>
            </a:spcAft>
          </a:pPr>
          <a:r>
            <a:rPr lang="en-US" sz="2100" kern="1200" dirty="0" smtClean="0">
              <a:solidFill>
                <a:schemeClr val="bg1"/>
              </a:solidFill>
            </a:rPr>
            <a:t>A large number of children employed as bonded laborers by the non-farming sectors like</a:t>
          </a:r>
        </a:p>
        <a:p>
          <a:pPr lvl="0" algn="l" defTabSz="933450">
            <a:lnSpc>
              <a:spcPct val="90000"/>
            </a:lnSpc>
            <a:spcBef>
              <a:spcPct val="0"/>
            </a:spcBef>
            <a:spcAft>
              <a:spcPct val="35000"/>
            </a:spcAft>
          </a:pPr>
          <a:r>
            <a:rPr lang="en-US" sz="2100" kern="1200" dirty="0" smtClean="0">
              <a:solidFill>
                <a:schemeClr val="bg1"/>
              </a:solidFill>
            </a:rPr>
            <a:t> -- small-scale textile, </a:t>
          </a:r>
        </a:p>
        <a:p>
          <a:pPr lvl="0" algn="l" defTabSz="933450">
            <a:lnSpc>
              <a:spcPct val="90000"/>
            </a:lnSpc>
            <a:spcBef>
              <a:spcPct val="0"/>
            </a:spcBef>
            <a:spcAft>
              <a:spcPct val="35000"/>
            </a:spcAft>
          </a:pPr>
          <a:r>
            <a:rPr lang="en-US" sz="2100" kern="1200" dirty="0" smtClean="0">
              <a:solidFill>
                <a:schemeClr val="bg1"/>
              </a:solidFill>
            </a:rPr>
            <a:t> -- Firecracker</a:t>
          </a:r>
        </a:p>
        <a:p>
          <a:pPr lvl="0" algn="l" defTabSz="933450">
            <a:lnSpc>
              <a:spcPct val="90000"/>
            </a:lnSpc>
            <a:spcBef>
              <a:spcPct val="0"/>
            </a:spcBef>
            <a:spcAft>
              <a:spcPct val="35000"/>
            </a:spcAft>
          </a:pPr>
          <a:r>
            <a:rPr lang="en-US" sz="2100" kern="1200" dirty="0" smtClean="0">
              <a:solidFill>
                <a:schemeClr val="bg1"/>
              </a:solidFill>
            </a:rPr>
            <a:t>--leather goods manufacturing</a:t>
          </a:r>
        </a:p>
        <a:p>
          <a:pPr lvl="0" algn="l" defTabSz="933450">
            <a:lnSpc>
              <a:spcPct val="90000"/>
            </a:lnSpc>
            <a:spcBef>
              <a:spcPct val="0"/>
            </a:spcBef>
            <a:spcAft>
              <a:spcPct val="35000"/>
            </a:spcAft>
          </a:pPr>
          <a:r>
            <a:rPr lang="en-US" sz="2100" kern="1200" dirty="0" smtClean="0">
              <a:solidFill>
                <a:schemeClr val="bg1"/>
              </a:solidFill>
            </a:rPr>
            <a:t> --brick kilns </a:t>
          </a:r>
        </a:p>
        <a:p>
          <a:pPr lvl="0" algn="l" defTabSz="933450">
            <a:lnSpc>
              <a:spcPct val="90000"/>
            </a:lnSpc>
            <a:spcBef>
              <a:spcPct val="0"/>
            </a:spcBef>
            <a:spcAft>
              <a:spcPct val="35000"/>
            </a:spcAft>
          </a:pPr>
          <a:r>
            <a:rPr lang="en-US" sz="2100" kern="1200" dirty="0" smtClean="0">
              <a:solidFill>
                <a:schemeClr val="bg1"/>
              </a:solidFill>
            </a:rPr>
            <a:t>--granite extraction units </a:t>
          </a:r>
        </a:p>
        <a:p>
          <a:pPr lvl="0" algn="l" defTabSz="933450">
            <a:lnSpc>
              <a:spcPct val="90000"/>
            </a:lnSpc>
            <a:spcBef>
              <a:spcPct val="0"/>
            </a:spcBef>
            <a:spcAft>
              <a:spcPct val="35000"/>
            </a:spcAft>
          </a:pPr>
          <a:r>
            <a:rPr lang="en-US" sz="2100" kern="1200" dirty="0" smtClean="0">
              <a:solidFill>
                <a:schemeClr val="bg1"/>
              </a:solidFill>
            </a:rPr>
            <a:t>Most are from the families who are subjected to distress migration from the rural villages. </a:t>
          </a:r>
        </a:p>
        <a:p>
          <a:pPr lvl="0" algn="l" defTabSz="933450">
            <a:lnSpc>
              <a:spcPct val="90000"/>
            </a:lnSpc>
            <a:spcBef>
              <a:spcPct val="0"/>
            </a:spcBef>
            <a:spcAft>
              <a:spcPct val="35000"/>
            </a:spcAft>
          </a:pPr>
          <a:r>
            <a:rPr lang="en-US" sz="2100" kern="1200" dirty="0" smtClean="0">
              <a:solidFill>
                <a:schemeClr val="bg1"/>
              </a:solidFill>
            </a:rPr>
            <a:t>In the cities, children from these families are employed as bonded laborers in restaurants and eateries or end up being employed as bonded beggars or fall prey to sex trade</a:t>
          </a:r>
          <a:endParaRPr lang="en-US" sz="2100" kern="1200" dirty="0">
            <a:solidFill>
              <a:schemeClr val="bg1"/>
            </a:solidFill>
          </a:endParaRPr>
        </a:p>
      </dsp:txBody>
      <dsp:txXfrm>
        <a:off x="4600736" y="55073"/>
        <a:ext cx="3517652" cy="61707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0CEBA-C9F3-EF44-96B1-C8D5CC353504}">
      <dsp:nvSpPr>
        <dsp:cNvPr id="0" name=""/>
        <dsp:cNvSpPr/>
      </dsp:nvSpPr>
      <dsp:spPr>
        <a:xfrm>
          <a:off x="934858" y="0"/>
          <a:ext cx="5295230" cy="5295230"/>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6DA89-50F8-B146-9AAE-6FCB3F5EC5DE}">
      <dsp:nvSpPr>
        <dsp:cNvPr id="0" name=""/>
        <dsp:cNvSpPr/>
      </dsp:nvSpPr>
      <dsp:spPr>
        <a:xfrm>
          <a:off x="1279048" y="344189"/>
          <a:ext cx="2118092" cy="2118092"/>
        </a:xfrm>
        <a:prstGeom prst="roundRect">
          <a:avLst/>
        </a:prstGeom>
        <a:solidFill>
          <a:schemeClr val="accent3">
            <a:hueOff val="0"/>
            <a:satOff val="0"/>
            <a:lumOff val="0"/>
            <a:alphaOff val="0"/>
          </a:schemeClr>
        </a:solidFill>
        <a:ln w="76200" cap="flat" cmpd="dbl" algn="ctr">
          <a:solidFill>
            <a:schemeClr val="lt1">
              <a:hueOff val="0"/>
              <a:satOff val="0"/>
              <a:lumOff val="0"/>
              <a:alphaOff val="0"/>
            </a:schemeClr>
          </a:solidFill>
          <a:prstDash val="solid"/>
          <a:miter/>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the right of free movement,</a:t>
          </a:r>
          <a:endParaRPr lang="en-US" sz="2400" kern="1200" dirty="0"/>
        </a:p>
      </dsp:txBody>
      <dsp:txXfrm>
        <a:off x="1382445" y="447586"/>
        <a:ext cx="1911298" cy="1911298"/>
      </dsp:txXfrm>
    </dsp:sp>
    <dsp:sp modelId="{86495767-5092-6543-8EF4-9833A5DE52DE}">
      <dsp:nvSpPr>
        <dsp:cNvPr id="0" name=""/>
        <dsp:cNvSpPr/>
      </dsp:nvSpPr>
      <dsp:spPr>
        <a:xfrm>
          <a:off x="3767807" y="344189"/>
          <a:ext cx="2118092" cy="2118092"/>
        </a:xfrm>
        <a:prstGeom prst="roundRect">
          <a:avLst/>
        </a:prstGeom>
        <a:solidFill>
          <a:schemeClr val="accent3">
            <a:hueOff val="3750089"/>
            <a:satOff val="-5627"/>
            <a:lumOff val="-915"/>
            <a:alphaOff val="0"/>
          </a:schemeClr>
        </a:solidFill>
        <a:ln w="76200" cap="flat" cmpd="dbl" algn="ctr">
          <a:solidFill>
            <a:schemeClr val="lt1">
              <a:hueOff val="0"/>
              <a:satOff val="0"/>
              <a:lumOff val="0"/>
              <a:alphaOff val="0"/>
            </a:schemeClr>
          </a:solidFill>
          <a:prstDash val="solid"/>
          <a:miter/>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 the right to eat, sleep and work when one pleases,</a:t>
          </a:r>
          <a:endParaRPr lang="en-US" sz="2400" kern="1200" dirty="0"/>
        </a:p>
      </dsp:txBody>
      <dsp:txXfrm>
        <a:off x="3871204" y="447586"/>
        <a:ext cx="1911298" cy="1911298"/>
      </dsp:txXfrm>
    </dsp:sp>
    <dsp:sp modelId="{88A1C2B3-F68B-4543-87F6-3DDF7F3992B3}">
      <dsp:nvSpPr>
        <dsp:cNvPr id="0" name=""/>
        <dsp:cNvSpPr/>
      </dsp:nvSpPr>
      <dsp:spPr>
        <a:xfrm>
          <a:off x="1279048" y="2832948"/>
          <a:ext cx="2118092" cy="2118092"/>
        </a:xfrm>
        <a:prstGeom prst="roundRect">
          <a:avLst/>
        </a:prstGeom>
        <a:solidFill>
          <a:schemeClr val="accent3">
            <a:hueOff val="7500177"/>
            <a:satOff val="-11253"/>
            <a:lumOff val="-1830"/>
            <a:alphaOff val="0"/>
          </a:schemeClr>
        </a:solidFill>
        <a:ln w="76200" cap="flat" cmpd="dbl" algn="ctr">
          <a:solidFill>
            <a:schemeClr val="lt1">
              <a:hueOff val="0"/>
              <a:satOff val="0"/>
              <a:lumOff val="0"/>
              <a:alphaOff val="0"/>
            </a:schemeClr>
          </a:solidFill>
          <a:prstDash val="solid"/>
          <a:miter/>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 the right to be free from inhuman and degrading treatment,</a:t>
          </a:r>
          <a:endParaRPr lang="en-US" sz="2400" kern="1200" dirty="0"/>
        </a:p>
      </dsp:txBody>
      <dsp:txXfrm>
        <a:off x="1382445" y="2936345"/>
        <a:ext cx="1911298" cy="1911298"/>
      </dsp:txXfrm>
    </dsp:sp>
    <dsp:sp modelId="{831BEAA9-AC74-D044-83C5-9950AD613905}">
      <dsp:nvSpPr>
        <dsp:cNvPr id="0" name=""/>
        <dsp:cNvSpPr/>
      </dsp:nvSpPr>
      <dsp:spPr>
        <a:xfrm>
          <a:off x="3767807" y="2832948"/>
          <a:ext cx="2118092" cy="2118092"/>
        </a:xfrm>
        <a:prstGeom prst="roundRect">
          <a:avLst/>
        </a:prstGeom>
        <a:solidFill>
          <a:schemeClr val="accent3">
            <a:hueOff val="11250266"/>
            <a:satOff val="-16880"/>
            <a:lumOff val="-2745"/>
            <a:alphaOff val="0"/>
          </a:schemeClr>
        </a:solidFill>
        <a:ln w="76200" cap="flat" cmpd="dbl" algn="ctr">
          <a:solidFill>
            <a:schemeClr val="lt1">
              <a:hueOff val="0"/>
              <a:satOff val="0"/>
              <a:lumOff val="0"/>
              <a:alphaOff val="0"/>
            </a:schemeClr>
          </a:solidFill>
          <a:prstDash val="solid"/>
          <a:miter/>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 the right to integrity and dignity of the person,</a:t>
          </a:r>
          <a:endParaRPr lang="en-US" sz="2400" kern="1200" dirty="0"/>
        </a:p>
      </dsp:txBody>
      <dsp:txXfrm>
        <a:off x="3871204" y="2936345"/>
        <a:ext cx="1911298" cy="1911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8CE89-9EB5-224D-BF3E-94A226907463}">
      <dsp:nvSpPr>
        <dsp:cNvPr id="0" name=""/>
        <dsp:cNvSpPr/>
      </dsp:nvSpPr>
      <dsp:spPr>
        <a:xfrm rot="16200000">
          <a:off x="728818" y="-728818"/>
          <a:ext cx="2373450" cy="3831088"/>
        </a:xfrm>
        <a:prstGeom prst="round1Rect">
          <a:avLst/>
        </a:prstGeom>
        <a:solidFill>
          <a:schemeClr val="accent3">
            <a:hueOff val="0"/>
            <a:satOff val="0"/>
            <a:lumOff val="0"/>
            <a:alphaOff val="0"/>
          </a:schemeClr>
        </a:solidFill>
        <a:ln w="76200" cap="flat" cmpd="dbl" algn="ctr">
          <a:solidFill>
            <a:schemeClr val="lt1">
              <a:hueOff val="0"/>
              <a:satOff val="0"/>
              <a:lumOff val="0"/>
              <a:alphaOff val="0"/>
            </a:schemeClr>
          </a:solidFill>
          <a:prstDash val="solid"/>
          <a:miter/>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It frees all bonded laborers, cancels any outstanding debts against them,</a:t>
          </a:r>
          <a:endParaRPr lang="en-US" sz="2000" kern="1200" dirty="0"/>
        </a:p>
      </dsp:txBody>
      <dsp:txXfrm rot="5400000">
        <a:off x="0" y="0"/>
        <a:ext cx="3831088" cy="1780087"/>
      </dsp:txXfrm>
    </dsp:sp>
    <dsp:sp modelId="{067AB254-D00E-3845-946B-10950B8CAF8D}">
      <dsp:nvSpPr>
        <dsp:cNvPr id="0" name=""/>
        <dsp:cNvSpPr/>
      </dsp:nvSpPr>
      <dsp:spPr>
        <a:xfrm>
          <a:off x="3831088" y="0"/>
          <a:ext cx="3831088" cy="2373450"/>
        </a:xfrm>
        <a:prstGeom prst="round1Rect">
          <a:avLst/>
        </a:prstGeom>
        <a:solidFill>
          <a:schemeClr val="accent3">
            <a:hueOff val="3750089"/>
            <a:satOff val="-5627"/>
            <a:lumOff val="-915"/>
            <a:alphaOff val="0"/>
          </a:schemeClr>
        </a:solidFill>
        <a:ln w="76200" cap="flat" cmpd="dbl" algn="ctr">
          <a:solidFill>
            <a:schemeClr val="lt1">
              <a:hueOff val="0"/>
              <a:satOff val="0"/>
              <a:lumOff val="0"/>
              <a:alphaOff val="0"/>
            </a:schemeClr>
          </a:solidFill>
          <a:prstDash val="solid"/>
          <a:miter/>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 Prohibits the creation of new bondage agreements</a:t>
          </a:r>
          <a:endParaRPr lang="en-US" sz="2000" kern="1200" dirty="0"/>
        </a:p>
      </dsp:txBody>
      <dsp:txXfrm>
        <a:off x="3831088" y="0"/>
        <a:ext cx="3831088" cy="1780087"/>
      </dsp:txXfrm>
    </dsp:sp>
    <dsp:sp modelId="{624CDF6D-11E2-A043-867B-CCF7DC0353AF}">
      <dsp:nvSpPr>
        <dsp:cNvPr id="0" name=""/>
        <dsp:cNvSpPr/>
      </dsp:nvSpPr>
      <dsp:spPr>
        <a:xfrm rot="10800000">
          <a:off x="0" y="2373450"/>
          <a:ext cx="3831088" cy="2373450"/>
        </a:xfrm>
        <a:prstGeom prst="round1Rect">
          <a:avLst/>
        </a:prstGeom>
        <a:solidFill>
          <a:schemeClr val="accent3">
            <a:hueOff val="7500177"/>
            <a:satOff val="-11253"/>
            <a:lumOff val="-1830"/>
            <a:alphaOff val="0"/>
          </a:schemeClr>
        </a:solidFill>
        <a:ln w="76200" cap="flat" cmpd="dbl" algn="ctr">
          <a:solidFill>
            <a:schemeClr val="lt1">
              <a:hueOff val="0"/>
              <a:satOff val="0"/>
              <a:lumOff val="0"/>
              <a:alphaOff val="0"/>
            </a:schemeClr>
          </a:solidFill>
          <a:prstDash val="solid"/>
          <a:miter/>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 Orders the economic rehabilitation of freed bonded laborers by the state.</a:t>
          </a:r>
          <a:endParaRPr lang="en-US" sz="2000" kern="1200" dirty="0"/>
        </a:p>
      </dsp:txBody>
      <dsp:txXfrm rot="10800000">
        <a:off x="0" y="2966813"/>
        <a:ext cx="3831088" cy="1780087"/>
      </dsp:txXfrm>
    </dsp:sp>
    <dsp:sp modelId="{40D4DFCD-0648-8244-A55D-BFA81792C1B7}">
      <dsp:nvSpPr>
        <dsp:cNvPr id="0" name=""/>
        <dsp:cNvSpPr/>
      </dsp:nvSpPr>
      <dsp:spPr>
        <a:xfrm rot="5400000">
          <a:off x="4559907" y="1644631"/>
          <a:ext cx="2373450" cy="3831088"/>
        </a:xfrm>
        <a:prstGeom prst="round1Rect">
          <a:avLst/>
        </a:prstGeom>
        <a:solidFill>
          <a:schemeClr val="accent3">
            <a:hueOff val="11250266"/>
            <a:satOff val="-16880"/>
            <a:lumOff val="-2745"/>
            <a:alphaOff val="0"/>
          </a:schemeClr>
        </a:solidFill>
        <a:ln w="76200" cap="flat" cmpd="dbl" algn="ctr">
          <a:solidFill>
            <a:schemeClr val="lt1">
              <a:hueOff val="0"/>
              <a:satOff val="0"/>
              <a:lumOff val="0"/>
              <a:alphaOff val="0"/>
            </a:schemeClr>
          </a:solidFill>
          <a:prstDash val="solid"/>
          <a:miter/>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 It also criminalizes all post-act attempts to compel a person to engage in bonded labor, with maximum penalties of three years in prison and a 2,000 rupee fine </a:t>
          </a:r>
          <a:endParaRPr lang="en-US" sz="2000" kern="1200" dirty="0"/>
        </a:p>
      </dsp:txBody>
      <dsp:txXfrm rot="-5400000">
        <a:off x="3831088" y="2966812"/>
        <a:ext cx="3831088" cy="1780087"/>
      </dsp:txXfrm>
    </dsp:sp>
    <dsp:sp modelId="{34587589-89C6-2A40-B6BB-28B69CADE143}">
      <dsp:nvSpPr>
        <dsp:cNvPr id="0" name=""/>
        <dsp:cNvSpPr/>
      </dsp:nvSpPr>
      <dsp:spPr>
        <a:xfrm>
          <a:off x="2681761" y="1780087"/>
          <a:ext cx="2298653" cy="1186725"/>
        </a:xfrm>
        <a:prstGeom prst="roundRect">
          <a:avLst/>
        </a:prstGeom>
        <a:solidFill>
          <a:schemeClr val="accent3">
            <a:tint val="40000"/>
            <a:hueOff val="0"/>
            <a:satOff val="0"/>
            <a:lumOff val="0"/>
            <a:alphaOff val="0"/>
          </a:schemeClr>
        </a:solidFill>
        <a:ln w="76200" cap="flat" cmpd="dbl" algn="ctr">
          <a:solidFill>
            <a:schemeClr val="lt1">
              <a:hueOff val="0"/>
              <a:satOff val="0"/>
              <a:lumOff val="0"/>
              <a:alphaOff val="0"/>
            </a:schemeClr>
          </a:solidFill>
          <a:prstDash val="solid"/>
          <a:miter/>
        </a:ln>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Bonded Labour System (Abolition) Act, 1976</a:t>
          </a:r>
          <a:r>
            <a:rPr lang="en-US" sz="2000" kern="1200" dirty="0" smtClean="0"/>
            <a:t> </a:t>
          </a:r>
          <a:endParaRPr lang="en-US" sz="2000" kern="1200" dirty="0"/>
        </a:p>
      </dsp:txBody>
      <dsp:txXfrm>
        <a:off x="2739692" y="1838018"/>
        <a:ext cx="2182791" cy="107086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45C42-BD28-2C47-8E23-7018A3A4BB87}" type="datetimeFigureOut">
              <a:rPr lang="en-US" smtClean="0"/>
              <a:t>20/07/16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39480-5A2E-F34B-B822-4AFC3DC7E658}" type="slidenum">
              <a:rPr lang="en-US" smtClean="0"/>
              <a:t>‹#›</a:t>
            </a:fld>
            <a:endParaRPr lang="en-US"/>
          </a:p>
        </p:txBody>
      </p:sp>
    </p:spTree>
    <p:extLst>
      <p:ext uri="{BB962C8B-B14F-4D97-AF65-F5344CB8AC3E}">
        <p14:creationId xmlns:p14="http://schemas.microsoft.com/office/powerpoint/2010/main" val="12580304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form</a:t>
            </a:r>
            <a:r>
              <a:rPr lang="en-US" baseline="0" dirty="0" smtClean="0"/>
              <a:t> of slavery which is never heard.</a:t>
            </a:r>
            <a:endParaRPr lang="en-US" dirty="0"/>
          </a:p>
        </p:txBody>
      </p:sp>
      <p:sp>
        <p:nvSpPr>
          <p:cNvPr id="4" name="Slide Number Placeholder 3"/>
          <p:cNvSpPr>
            <a:spLocks noGrp="1"/>
          </p:cNvSpPr>
          <p:nvPr>
            <p:ph type="sldNum" sz="quarter" idx="10"/>
          </p:nvPr>
        </p:nvSpPr>
        <p:spPr/>
        <p:txBody>
          <a:bodyPr/>
          <a:lstStyle/>
          <a:p>
            <a:fld id="{A9739480-5A2E-F34B-B822-4AFC3DC7E658}" type="slidenum">
              <a:rPr lang="en-US" smtClean="0"/>
              <a:t>1</a:t>
            </a:fld>
            <a:endParaRPr lang="en-US"/>
          </a:p>
        </p:txBody>
      </p:sp>
    </p:spTree>
    <p:extLst>
      <p:ext uri="{BB962C8B-B14F-4D97-AF65-F5344CB8AC3E}">
        <p14:creationId xmlns:p14="http://schemas.microsoft.com/office/powerpoint/2010/main" val="186020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9480-5A2E-F34B-B822-4AFC3DC7E658}" type="slidenum">
              <a:rPr lang="en-US" smtClean="0"/>
              <a:t>11</a:t>
            </a:fld>
            <a:endParaRPr lang="en-US"/>
          </a:p>
        </p:txBody>
      </p:sp>
    </p:spTree>
    <p:extLst>
      <p:ext uri="{BB962C8B-B14F-4D97-AF65-F5344CB8AC3E}">
        <p14:creationId xmlns:p14="http://schemas.microsoft.com/office/powerpoint/2010/main" val="231894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9480-5A2E-F34B-B822-4AFC3DC7E658}" type="slidenum">
              <a:rPr lang="en-US" smtClean="0"/>
              <a:t>12</a:t>
            </a:fld>
            <a:endParaRPr lang="en-US"/>
          </a:p>
        </p:txBody>
      </p:sp>
    </p:spTree>
    <p:extLst>
      <p:ext uri="{BB962C8B-B14F-4D97-AF65-F5344CB8AC3E}">
        <p14:creationId xmlns:p14="http://schemas.microsoft.com/office/powerpoint/2010/main" val="37994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9480-5A2E-F34B-B822-4AFC3DC7E658}" type="slidenum">
              <a:rPr lang="en-US" smtClean="0"/>
              <a:t>13</a:t>
            </a:fld>
            <a:endParaRPr lang="en-US"/>
          </a:p>
        </p:txBody>
      </p:sp>
    </p:spTree>
    <p:extLst>
      <p:ext uri="{BB962C8B-B14F-4D97-AF65-F5344CB8AC3E}">
        <p14:creationId xmlns:p14="http://schemas.microsoft.com/office/powerpoint/2010/main" val="426985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9480-5A2E-F34B-B822-4AFC3DC7E658}" type="slidenum">
              <a:rPr lang="en-US" smtClean="0"/>
              <a:t>3</a:t>
            </a:fld>
            <a:endParaRPr lang="en-US"/>
          </a:p>
        </p:txBody>
      </p:sp>
    </p:spTree>
    <p:extLst>
      <p:ext uri="{BB962C8B-B14F-4D97-AF65-F5344CB8AC3E}">
        <p14:creationId xmlns:p14="http://schemas.microsoft.com/office/powerpoint/2010/main" val="299831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150 rupees in Bihar to  361</a:t>
            </a:r>
            <a:r>
              <a:rPr lang="en-US" baseline="0" dirty="0" smtClean="0"/>
              <a:t> rupees in Delhi</a:t>
            </a:r>
            <a:endParaRPr lang="en-US" dirty="0"/>
          </a:p>
        </p:txBody>
      </p:sp>
      <p:sp>
        <p:nvSpPr>
          <p:cNvPr id="4" name="Slide Number Placeholder 3"/>
          <p:cNvSpPr>
            <a:spLocks noGrp="1"/>
          </p:cNvSpPr>
          <p:nvPr>
            <p:ph type="sldNum" sz="quarter" idx="10"/>
          </p:nvPr>
        </p:nvSpPr>
        <p:spPr/>
        <p:txBody>
          <a:bodyPr/>
          <a:lstStyle/>
          <a:p>
            <a:fld id="{A9739480-5A2E-F34B-B822-4AFC3DC7E658}" type="slidenum">
              <a:rPr lang="en-US" smtClean="0"/>
              <a:t>4</a:t>
            </a:fld>
            <a:endParaRPr lang="en-US"/>
          </a:p>
        </p:txBody>
      </p:sp>
    </p:spTree>
    <p:extLst>
      <p:ext uri="{BB962C8B-B14F-4D97-AF65-F5344CB8AC3E}">
        <p14:creationId xmlns:p14="http://schemas.microsoft.com/office/powerpoint/2010/main" val="945311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9480-5A2E-F34B-B822-4AFC3DC7E658}" type="slidenum">
              <a:rPr lang="en-US" smtClean="0"/>
              <a:t>5</a:t>
            </a:fld>
            <a:endParaRPr lang="en-US"/>
          </a:p>
        </p:txBody>
      </p:sp>
    </p:spTree>
    <p:extLst>
      <p:ext uri="{BB962C8B-B14F-4D97-AF65-F5344CB8AC3E}">
        <p14:creationId xmlns:p14="http://schemas.microsoft.com/office/powerpoint/2010/main" val="70689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a:t>
            </a:r>
            <a:endParaRPr lang="en-US" dirty="0"/>
          </a:p>
        </p:txBody>
      </p:sp>
      <p:sp>
        <p:nvSpPr>
          <p:cNvPr id="4" name="Slide Number Placeholder 3"/>
          <p:cNvSpPr>
            <a:spLocks noGrp="1"/>
          </p:cNvSpPr>
          <p:nvPr>
            <p:ph type="sldNum" sz="quarter" idx="10"/>
          </p:nvPr>
        </p:nvSpPr>
        <p:spPr/>
        <p:txBody>
          <a:bodyPr/>
          <a:lstStyle/>
          <a:p>
            <a:fld id="{A9739480-5A2E-F34B-B822-4AFC3DC7E658}" type="slidenum">
              <a:rPr lang="en-US" smtClean="0"/>
              <a:t>6</a:t>
            </a:fld>
            <a:endParaRPr lang="en-US"/>
          </a:p>
        </p:txBody>
      </p:sp>
    </p:spTree>
    <p:extLst>
      <p:ext uri="{BB962C8B-B14F-4D97-AF65-F5344CB8AC3E}">
        <p14:creationId xmlns:p14="http://schemas.microsoft.com/office/powerpoint/2010/main" val="269674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39480-5A2E-F34B-B822-4AFC3DC7E658}" type="slidenum">
              <a:rPr lang="en-US" smtClean="0"/>
              <a:t>7</a:t>
            </a:fld>
            <a:endParaRPr lang="en-US"/>
          </a:p>
        </p:txBody>
      </p:sp>
    </p:spTree>
    <p:extLst>
      <p:ext uri="{BB962C8B-B14F-4D97-AF65-F5344CB8AC3E}">
        <p14:creationId xmlns:p14="http://schemas.microsoft.com/office/powerpoint/2010/main" val="249428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A9739480-5A2E-F34B-B822-4AFC3DC7E658}" type="slidenum">
              <a:rPr lang="en-US" smtClean="0"/>
              <a:t>8</a:t>
            </a:fld>
            <a:endParaRPr lang="en-US"/>
          </a:p>
        </p:txBody>
      </p:sp>
    </p:spTree>
    <p:extLst>
      <p:ext uri="{BB962C8B-B14F-4D97-AF65-F5344CB8AC3E}">
        <p14:creationId xmlns:p14="http://schemas.microsoft.com/office/powerpoint/2010/main" val="41712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9739480-5A2E-F34B-B822-4AFC3DC7E658}" type="slidenum">
              <a:rPr lang="en-US" smtClean="0"/>
              <a:t>9</a:t>
            </a:fld>
            <a:endParaRPr lang="en-US"/>
          </a:p>
        </p:txBody>
      </p:sp>
    </p:spTree>
    <p:extLst>
      <p:ext uri="{BB962C8B-B14F-4D97-AF65-F5344CB8AC3E}">
        <p14:creationId xmlns:p14="http://schemas.microsoft.com/office/powerpoint/2010/main" val="283597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endParaRPr lang="en-IN" dirty="0" smtClean="0"/>
          </a:p>
          <a:p>
            <a:endParaRPr lang="en-US" dirty="0"/>
          </a:p>
        </p:txBody>
      </p:sp>
      <p:sp>
        <p:nvSpPr>
          <p:cNvPr id="4" name="Slide Number Placeholder 3"/>
          <p:cNvSpPr>
            <a:spLocks noGrp="1"/>
          </p:cNvSpPr>
          <p:nvPr>
            <p:ph type="sldNum" sz="quarter" idx="10"/>
          </p:nvPr>
        </p:nvSpPr>
        <p:spPr/>
        <p:txBody>
          <a:bodyPr/>
          <a:lstStyle/>
          <a:p>
            <a:fld id="{A9739480-5A2E-F34B-B822-4AFC3DC7E658}" type="slidenum">
              <a:rPr lang="en-US" smtClean="0"/>
              <a:t>10</a:t>
            </a:fld>
            <a:endParaRPr lang="en-US"/>
          </a:p>
        </p:txBody>
      </p:sp>
    </p:spTree>
    <p:extLst>
      <p:ext uri="{BB962C8B-B14F-4D97-AF65-F5344CB8AC3E}">
        <p14:creationId xmlns:p14="http://schemas.microsoft.com/office/powerpoint/2010/main" val="1224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20/07/16</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20/07/16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20/07/16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20/07/16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dirty="0"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dirty="0"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20/07/16</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BONDED LABOR – </a:t>
            </a:r>
            <a:br>
              <a:rPr lang="en-US" dirty="0" smtClean="0"/>
            </a:br>
            <a:r>
              <a:rPr lang="en-US" baseline="-25000" dirty="0" smtClean="0"/>
              <a:t>A FORM OF MODERN SLAVERY</a:t>
            </a:r>
            <a:endParaRPr lang="en-US" baseline="-25000" dirty="0"/>
          </a:p>
        </p:txBody>
      </p:sp>
      <p:sp>
        <p:nvSpPr>
          <p:cNvPr id="3" name="Subtitle 2"/>
          <p:cNvSpPr>
            <a:spLocks noGrp="1"/>
          </p:cNvSpPr>
          <p:nvPr>
            <p:ph type="subTitle" idx="1"/>
          </p:nvPr>
        </p:nvSpPr>
        <p:spPr>
          <a:xfrm>
            <a:off x="5162225" y="5703236"/>
            <a:ext cx="3543908" cy="897824"/>
          </a:xfrm>
        </p:spPr>
        <p:txBody>
          <a:bodyPr/>
          <a:lstStyle/>
          <a:p>
            <a:r>
              <a:rPr lang="en-US" b="1" dirty="0" smtClean="0"/>
              <a:t>By Krishna Aarti </a:t>
            </a:r>
            <a:r>
              <a:rPr lang="en-US" b="1" dirty="0" smtClean="0"/>
              <a:t>Reddy</a:t>
            </a:r>
          </a:p>
        </p:txBody>
      </p:sp>
    </p:spTree>
    <p:extLst>
      <p:ext uri="{BB962C8B-B14F-4D97-AF65-F5344CB8AC3E}">
        <p14:creationId xmlns:p14="http://schemas.microsoft.com/office/powerpoint/2010/main" val="3856717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096" y="168294"/>
            <a:ext cx="8527904" cy="6486988"/>
          </a:xfrm>
        </p:spPr>
        <p:txBody>
          <a:bodyPr>
            <a:normAutofit fontScale="70000" lnSpcReduction="20000"/>
          </a:bodyPr>
          <a:lstStyle/>
          <a:p>
            <a:r>
              <a:rPr lang="en-US" dirty="0"/>
              <a:t>Convention on the</a:t>
            </a:r>
            <a:r>
              <a:rPr lang="en-US" b="1" dirty="0"/>
              <a:t> Suppression of Slave Trade and Slavery, </a:t>
            </a:r>
            <a:r>
              <a:rPr lang="en-US" b="1" dirty="0" smtClean="0"/>
              <a:t>1926</a:t>
            </a:r>
            <a:r>
              <a:rPr lang="en-IN" dirty="0"/>
              <a:t> </a:t>
            </a:r>
            <a:r>
              <a:rPr lang="en-US" dirty="0" smtClean="0"/>
              <a:t> </a:t>
            </a:r>
            <a:r>
              <a:rPr lang="en-US" dirty="0"/>
              <a:t>requires signatories to “prevent and suppress the slave trade” and “to bring about, progressively and as soon as possible, the complete abolition of slavery in all its forms.” It also obligates parties to “take all necessary measures to prevent compulsory or forced labor from developing into conditions analogous to slavery”.</a:t>
            </a:r>
            <a:endParaRPr lang="en-IN" dirty="0"/>
          </a:p>
          <a:p>
            <a:pPr marL="0" indent="0">
              <a:buNone/>
            </a:pPr>
            <a:r>
              <a:rPr lang="en-US" dirty="0"/>
              <a:t>Supplementary Convention on the Abolition of Slavery, the Slave Trade, and Institutions and Practices Similar to </a:t>
            </a:r>
            <a:r>
              <a:rPr lang="en-US" dirty="0" smtClean="0"/>
              <a:t>Slavery </a:t>
            </a:r>
            <a:r>
              <a:rPr lang="en-US" dirty="0"/>
              <a:t>entered into force, April 30, </a:t>
            </a:r>
            <a:r>
              <a:rPr lang="en-US" dirty="0" smtClean="0"/>
              <a:t>1957 – debt bondage and child servitude.</a:t>
            </a:r>
          </a:p>
          <a:p>
            <a:r>
              <a:rPr lang="en-US" dirty="0" smtClean="0"/>
              <a:t> </a:t>
            </a:r>
            <a:r>
              <a:rPr lang="en-US" b="1" dirty="0" smtClean="0"/>
              <a:t>Forced </a:t>
            </a:r>
            <a:r>
              <a:rPr lang="en-US" b="1" dirty="0"/>
              <a:t>Labour Convention, </a:t>
            </a:r>
            <a:r>
              <a:rPr lang="en-US" b="1" dirty="0" smtClean="0"/>
              <a:t>1930</a:t>
            </a:r>
            <a:endParaRPr lang="en-IN" dirty="0"/>
          </a:p>
          <a:p>
            <a:pPr marL="0" indent="0">
              <a:buNone/>
            </a:pPr>
            <a:r>
              <a:rPr lang="en-US" dirty="0" smtClean="0"/>
              <a:t>The </a:t>
            </a:r>
            <a:r>
              <a:rPr lang="en-US" dirty="0"/>
              <a:t>International Labour </a:t>
            </a:r>
            <a:r>
              <a:rPr lang="en-US" dirty="0" smtClean="0"/>
              <a:t>Organization </a:t>
            </a:r>
            <a:r>
              <a:rPr lang="en-US" dirty="0"/>
              <a:t>(ILO) Forced Labour Convention requires signatories to “suppress the use of forced or compulsory labour in all its forms in the shortest period possible” </a:t>
            </a:r>
            <a:r>
              <a:rPr lang="en-US" dirty="0" smtClean="0"/>
              <a:t>In </a:t>
            </a:r>
            <a:r>
              <a:rPr lang="en-US" dirty="0"/>
              <a:t>1957, the ILO explicitly incorporated debt bondage and serfdom within its definition of forced </a:t>
            </a:r>
            <a:r>
              <a:rPr lang="en-US" dirty="0" smtClean="0"/>
              <a:t>and also </a:t>
            </a:r>
            <a:r>
              <a:rPr lang="en-US" dirty="0"/>
              <a:t>passed the Abolition of Forced Labour </a:t>
            </a:r>
            <a:r>
              <a:rPr lang="en-US" dirty="0" smtClean="0"/>
              <a:t>Convention.</a:t>
            </a:r>
            <a:endParaRPr lang="en-IN" b="1" dirty="0"/>
          </a:p>
          <a:p>
            <a:pPr>
              <a:lnSpc>
                <a:spcPct val="90000"/>
              </a:lnSpc>
            </a:pPr>
            <a:r>
              <a:rPr lang="en-US" b="1" dirty="0"/>
              <a:t>International Covenant on Civil and Political Rights (ICCPR), 1966</a:t>
            </a:r>
            <a:endParaRPr lang="en-IN" dirty="0"/>
          </a:p>
          <a:p>
            <a:pPr marL="0" indent="0">
              <a:lnSpc>
                <a:spcPct val="90000"/>
              </a:lnSpc>
              <a:buNone/>
            </a:pPr>
            <a:r>
              <a:rPr lang="en-US" dirty="0"/>
              <a:t>Article 8 of the ICCPR prohibits slavery and the slave trade in all their forms, servitude, and forced or compulsory labor. Article 24 entitles all children to “the right to such measures of protection as are required by his status as a minor, on the part of his family, society and the State” </a:t>
            </a:r>
            <a:endParaRPr lang="en-US" dirty="0" smtClean="0"/>
          </a:p>
          <a:p>
            <a:r>
              <a:rPr lang="en-US" b="1" dirty="0" smtClean="0"/>
              <a:t>International </a:t>
            </a:r>
            <a:r>
              <a:rPr lang="en-US" b="1" dirty="0"/>
              <a:t>Covenant on Economic, Social and Cultural Rights (ICESCR), 1966</a:t>
            </a:r>
            <a:endParaRPr lang="en-IN" dirty="0"/>
          </a:p>
          <a:p>
            <a:pPr marL="0" indent="0">
              <a:buNone/>
            </a:pPr>
            <a:r>
              <a:rPr lang="en-US" dirty="0"/>
              <a:t>Article 7 of the ICESCR provides that States Parties shall “recognize the right of everyone to the enjoyment of just and </a:t>
            </a:r>
            <a:r>
              <a:rPr lang="en-US" dirty="0" smtClean="0"/>
              <a:t>favorable </a:t>
            </a:r>
            <a:r>
              <a:rPr lang="en-US" dirty="0"/>
              <a:t>conditions of work.” Article 10 requires Parties to protect “children and young persons… from economic and social exploitation</a:t>
            </a:r>
            <a:r>
              <a:rPr lang="en-US" dirty="0" smtClean="0"/>
              <a:t>”</a:t>
            </a:r>
            <a:endParaRPr lang="en-IN" dirty="0"/>
          </a:p>
        </p:txBody>
      </p:sp>
    </p:spTree>
    <p:extLst>
      <p:ext uri="{BB962C8B-B14F-4D97-AF65-F5344CB8AC3E}">
        <p14:creationId xmlns:p14="http://schemas.microsoft.com/office/powerpoint/2010/main" val="34128389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a:t>
            </a:r>
            <a:endParaRPr lang="en-US" dirty="0"/>
          </a:p>
        </p:txBody>
      </p:sp>
      <p:sp>
        <p:nvSpPr>
          <p:cNvPr id="3" name="Content Placeholder 2"/>
          <p:cNvSpPr>
            <a:spLocks noGrp="1"/>
          </p:cNvSpPr>
          <p:nvPr>
            <p:ph idx="1"/>
          </p:nvPr>
        </p:nvSpPr>
        <p:spPr/>
        <p:txBody>
          <a:bodyPr>
            <a:normAutofit fontScale="92500"/>
          </a:bodyPr>
          <a:lstStyle/>
          <a:p>
            <a:r>
              <a:rPr lang="en-US" dirty="0" smtClean="0"/>
              <a:t>ILLITERCY</a:t>
            </a:r>
          </a:p>
          <a:p>
            <a:r>
              <a:rPr lang="en-US" dirty="0" smtClean="0"/>
              <a:t>LACK OF KNOWLEDGE OF EXISTING SAFEGUARDS</a:t>
            </a:r>
          </a:p>
          <a:p>
            <a:r>
              <a:rPr lang="en-US" dirty="0" smtClean="0"/>
              <a:t>OPPORTUNITY COSTS</a:t>
            </a:r>
          </a:p>
          <a:p>
            <a:r>
              <a:rPr lang="en-US" dirty="0" smtClean="0"/>
              <a:t>CUSTOM – BEEN HANDED DOWN SINCE GENERATIONS</a:t>
            </a:r>
          </a:p>
          <a:p>
            <a:r>
              <a:rPr lang="en-US" dirty="0" smtClean="0"/>
              <a:t>PREVENTED FROM DOING SO</a:t>
            </a:r>
          </a:p>
          <a:p>
            <a:r>
              <a:rPr lang="en-US" dirty="0" smtClean="0"/>
              <a:t>LACK OF ADMINISTRATIVE EFFICIENCY</a:t>
            </a:r>
          </a:p>
          <a:p>
            <a:r>
              <a:rPr lang="en-US" dirty="0" smtClean="0"/>
              <a:t>LOOPHOLES IN PROVISIONS</a:t>
            </a:r>
            <a:endParaRPr lang="en-US" dirty="0"/>
          </a:p>
        </p:txBody>
      </p:sp>
      <p:sp>
        <p:nvSpPr>
          <p:cNvPr id="4" name="Rectangle 3"/>
          <p:cNvSpPr/>
          <p:nvPr/>
        </p:nvSpPr>
        <p:spPr>
          <a:xfrm>
            <a:off x="1089024" y="1801906"/>
            <a:ext cx="7108824" cy="203132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solidFill>
                  <a:schemeClr val="bg1"/>
                </a:solidFill>
              </a:rPr>
              <a:t>According to Shantanu Dutta, director of national advocacy, International Justice Mission, the metamorphosis from a vestige of the traditional feudal agrarian system into a source for cheap labour in the age where profit </a:t>
            </a:r>
            <a:r>
              <a:rPr lang="en-US" dirty="0" smtClean="0">
                <a:solidFill>
                  <a:schemeClr val="bg1"/>
                </a:solidFill>
              </a:rPr>
              <a:t>maximization </a:t>
            </a:r>
            <a:r>
              <a:rPr lang="en-US" dirty="0">
                <a:solidFill>
                  <a:schemeClr val="bg1"/>
                </a:solidFill>
              </a:rPr>
              <a:t>is the driving force has meant that bonded labour can be found in virtually every sector that has a large </a:t>
            </a:r>
            <a:r>
              <a:rPr lang="en-US" dirty="0" smtClean="0">
                <a:solidFill>
                  <a:schemeClr val="bg1"/>
                </a:solidFill>
              </a:rPr>
              <a:t>unorganized </a:t>
            </a:r>
            <a:r>
              <a:rPr lang="en-US" dirty="0">
                <a:solidFill>
                  <a:schemeClr val="bg1"/>
                </a:solidFill>
              </a:rPr>
              <a:t>component: construction, gems and </a:t>
            </a:r>
            <a:r>
              <a:rPr lang="en-US" dirty="0" smtClean="0">
                <a:solidFill>
                  <a:schemeClr val="bg1"/>
                </a:solidFill>
              </a:rPr>
              <a:t>jewelry, </a:t>
            </a:r>
            <a:r>
              <a:rPr lang="en-US" dirty="0">
                <a:solidFill>
                  <a:schemeClr val="bg1"/>
                </a:solidFill>
              </a:rPr>
              <a:t>mining and quarrying, carpet weaving, rice mills and sericulture, among others</a:t>
            </a:r>
            <a:r>
              <a:rPr lang="en-US" dirty="0"/>
              <a:t>.</a:t>
            </a:r>
          </a:p>
        </p:txBody>
      </p:sp>
      <p:pic>
        <p:nvPicPr>
          <p:cNvPr id="5" name="Picture 4"/>
          <p:cNvPicPr>
            <a:picLocks noChangeAspect="1"/>
          </p:cNvPicPr>
          <p:nvPr/>
        </p:nvPicPr>
        <p:blipFill>
          <a:blip r:embed="rId3"/>
          <a:stretch>
            <a:fillRect/>
          </a:stretch>
        </p:blipFill>
        <p:spPr>
          <a:xfrm>
            <a:off x="5617798" y="592688"/>
            <a:ext cx="3269619" cy="5909836"/>
          </a:xfrm>
          <a:prstGeom prst="rect">
            <a:avLst/>
          </a:prstGeom>
        </p:spPr>
      </p:pic>
    </p:spTree>
    <p:extLst>
      <p:ext uri="{BB962C8B-B14F-4D97-AF65-F5344CB8AC3E}">
        <p14:creationId xmlns:p14="http://schemas.microsoft.com/office/powerpoint/2010/main" val="25689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nodeType="clickEffect">
                                  <p:stCondLst>
                                    <p:cond delay="0"/>
                                  </p:stCondLst>
                                  <p:childTnLst>
                                    <p:animEffect transition="out" filter="wedg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OF THE HOUR</a:t>
            </a:r>
            <a:endParaRPr lang="en-US" dirty="0"/>
          </a:p>
        </p:txBody>
      </p:sp>
      <p:sp>
        <p:nvSpPr>
          <p:cNvPr id="3" name="Content Placeholder 2"/>
          <p:cNvSpPr>
            <a:spLocks noGrp="1"/>
          </p:cNvSpPr>
          <p:nvPr>
            <p:ph idx="1"/>
          </p:nvPr>
        </p:nvSpPr>
        <p:spPr>
          <a:xfrm>
            <a:off x="535520" y="1613646"/>
            <a:ext cx="8455474" cy="4666347"/>
          </a:xfrm>
        </p:spPr>
        <p:txBody>
          <a:bodyPr>
            <a:normAutofit lnSpcReduction="10000"/>
          </a:bodyPr>
          <a:lstStyle/>
          <a:p>
            <a:r>
              <a:rPr lang="en-US" dirty="0"/>
              <a:t>Eradication of bonded </a:t>
            </a:r>
            <a:r>
              <a:rPr lang="en-US" dirty="0" smtClean="0"/>
              <a:t>laborers </a:t>
            </a:r>
            <a:r>
              <a:rPr lang="en-US" dirty="0"/>
              <a:t>is not a one time </a:t>
            </a:r>
            <a:r>
              <a:rPr lang="en-US" dirty="0" smtClean="0"/>
              <a:t>event.</a:t>
            </a:r>
          </a:p>
          <a:p>
            <a:r>
              <a:rPr lang="en-US" dirty="0">
                <a:solidFill>
                  <a:schemeClr val="tx1"/>
                </a:solidFill>
              </a:rPr>
              <a:t>The financial assistance from the </a:t>
            </a:r>
            <a:r>
              <a:rPr lang="en-US" dirty="0" smtClean="0">
                <a:solidFill>
                  <a:schemeClr val="tx1"/>
                </a:solidFill>
              </a:rPr>
              <a:t>Government along with additional </a:t>
            </a:r>
            <a:r>
              <a:rPr lang="en-US" dirty="0">
                <a:solidFill>
                  <a:schemeClr val="tx1"/>
                </a:solidFill>
              </a:rPr>
              <a:t>support </a:t>
            </a:r>
            <a:r>
              <a:rPr lang="en-US" dirty="0" smtClean="0">
                <a:solidFill>
                  <a:schemeClr val="tx1"/>
                </a:solidFill>
              </a:rPr>
              <a:t>mechanism to aid the </a:t>
            </a:r>
            <a:r>
              <a:rPr lang="en-US" dirty="0">
                <a:solidFill>
                  <a:schemeClr val="tx1"/>
                </a:solidFill>
              </a:rPr>
              <a:t>released and </a:t>
            </a:r>
            <a:r>
              <a:rPr lang="en-US" dirty="0" smtClean="0">
                <a:solidFill>
                  <a:schemeClr val="tx1"/>
                </a:solidFill>
              </a:rPr>
              <a:t>asset less laborer.</a:t>
            </a:r>
          </a:p>
          <a:p>
            <a:r>
              <a:rPr lang="en-US" dirty="0" smtClean="0">
                <a:solidFill>
                  <a:schemeClr val="tx1"/>
                </a:solidFill>
              </a:rPr>
              <a:t> </a:t>
            </a:r>
            <a:r>
              <a:rPr lang="en-US" dirty="0"/>
              <a:t>STRICT IMPLEMENTATION </a:t>
            </a:r>
            <a:r>
              <a:rPr lang="en-US" dirty="0" smtClean="0"/>
              <a:t>OF  </a:t>
            </a:r>
            <a:r>
              <a:rPr lang="en-US" dirty="0" smtClean="0"/>
              <a:t>LAWS AND POLICIES  </a:t>
            </a:r>
            <a:r>
              <a:rPr lang="en-US" dirty="0"/>
              <a:t>IN </a:t>
            </a:r>
            <a:r>
              <a:rPr lang="en-US" dirty="0" smtClean="0"/>
              <a:t>INDIA</a:t>
            </a:r>
          </a:p>
          <a:p>
            <a:r>
              <a:rPr lang="en-US" dirty="0" smtClean="0"/>
              <a:t>Collaborating centrally </a:t>
            </a:r>
            <a:r>
              <a:rPr lang="en-US" dirty="0"/>
              <a:t>Sponsored Scheme for rehabilitation of bonded </a:t>
            </a:r>
            <a:r>
              <a:rPr lang="en-US" dirty="0" smtClean="0"/>
              <a:t>laborers </a:t>
            </a:r>
            <a:r>
              <a:rPr lang="en-US" dirty="0"/>
              <a:t>with other ongoing poverty alleviation schemes such as </a:t>
            </a:r>
            <a:r>
              <a:rPr lang="en-US" dirty="0" err="1"/>
              <a:t>Swarna</a:t>
            </a:r>
            <a:r>
              <a:rPr lang="en-US" dirty="0"/>
              <a:t> </a:t>
            </a:r>
            <a:r>
              <a:rPr lang="en-US" dirty="0" err="1"/>
              <a:t>Jyanti</a:t>
            </a:r>
            <a:r>
              <a:rPr lang="en-US" dirty="0"/>
              <a:t> Gram </a:t>
            </a:r>
            <a:r>
              <a:rPr lang="en-US" dirty="0" err="1"/>
              <a:t>Swaraj</a:t>
            </a:r>
            <a:r>
              <a:rPr lang="en-US" dirty="0"/>
              <a:t> </a:t>
            </a:r>
            <a:r>
              <a:rPr lang="en-US" dirty="0" err="1"/>
              <a:t>Rozgar</a:t>
            </a:r>
            <a:r>
              <a:rPr lang="en-US" dirty="0"/>
              <a:t> </a:t>
            </a:r>
            <a:r>
              <a:rPr lang="en-US" dirty="0" err="1"/>
              <a:t>Yojana</a:t>
            </a:r>
            <a:r>
              <a:rPr lang="en-US" dirty="0"/>
              <a:t> (SJGSRY), Special Component Plan for Scheduled Castes, Tribal Sub Plans, etc</a:t>
            </a:r>
            <a:r>
              <a:rPr lang="en-US" dirty="0" smtClean="0"/>
              <a:t>. </a:t>
            </a:r>
            <a:r>
              <a:rPr lang="en-US" sz="1800" dirty="0" smtClean="0"/>
              <a:t>[National Commission for Human rights Keynote address 2011]</a:t>
            </a:r>
            <a:endParaRPr lang="en-US" sz="1800" dirty="0"/>
          </a:p>
        </p:txBody>
      </p:sp>
      <p:grpSp>
        <p:nvGrpSpPr>
          <p:cNvPr id="5" name="Group 4"/>
          <p:cNvGrpSpPr/>
          <p:nvPr/>
        </p:nvGrpSpPr>
        <p:grpSpPr>
          <a:xfrm>
            <a:off x="382514" y="651750"/>
            <a:ext cx="8608480" cy="6046359"/>
            <a:chOff x="389775" y="1459406"/>
            <a:chExt cx="8754225" cy="5238704"/>
          </a:xfrm>
        </p:grpSpPr>
        <p:pic>
          <p:nvPicPr>
            <p:cNvPr id="4" name="Picture 3"/>
            <p:cNvPicPr>
              <a:picLocks noChangeAspect="1"/>
            </p:cNvPicPr>
            <p:nvPr/>
          </p:nvPicPr>
          <p:blipFill>
            <a:blip r:embed="rId3"/>
            <a:stretch>
              <a:fillRect/>
            </a:stretch>
          </p:blipFill>
          <p:spPr>
            <a:xfrm>
              <a:off x="535519" y="2802431"/>
              <a:ext cx="7166127" cy="3895679"/>
            </a:xfrm>
            <a:prstGeom prst="rect">
              <a:avLst/>
            </a:prstGeom>
          </p:spPr>
        </p:pic>
        <p:sp>
          <p:nvSpPr>
            <p:cNvPr id="6" name="TextBox 5"/>
            <p:cNvSpPr txBox="1"/>
            <p:nvPr/>
          </p:nvSpPr>
          <p:spPr>
            <a:xfrm>
              <a:off x="389775" y="1459406"/>
              <a:ext cx="8754225" cy="134302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Surveys </a:t>
              </a:r>
              <a:r>
                <a:rPr lang="en-US" dirty="0"/>
                <a:t>by civil society </a:t>
              </a:r>
              <a:r>
                <a:rPr lang="en-US" dirty="0" smtClean="0"/>
                <a:t>organizations </a:t>
              </a:r>
              <a:r>
                <a:rPr lang="en-US" dirty="0"/>
                <a:t>and researchers show that even 37 years after Parliament passed the Bonded Labour System (Abolition) Act, 1976 - defining this practice, making it a criminal offence and freeing all bonded </a:t>
              </a:r>
              <a:r>
                <a:rPr lang="en-US" dirty="0" err="1"/>
                <a:t>labours</a:t>
              </a:r>
              <a:r>
                <a:rPr lang="en-US" dirty="0"/>
                <a:t> from their obligations - bonded labour exists in India. And the difference between government and non-government statistics goes back nearly as much.</a:t>
              </a:r>
            </a:p>
          </p:txBody>
        </p:sp>
      </p:grpSp>
    </p:spTree>
    <p:extLst>
      <p:ext uri="{BB962C8B-B14F-4D97-AF65-F5344CB8AC3E}">
        <p14:creationId xmlns:p14="http://schemas.microsoft.com/office/powerpoint/2010/main" val="120178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292" y="703777"/>
            <a:ext cx="8384708" cy="5706713"/>
          </a:xfrm>
        </p:spPr>
        <p:txBody>
          <a:bodyPr/>
          <a:lstStyle/>
          <a:p>
            <a:r>
              <a:rPr lang="en-US" dirty="0"/>
              <a:t>Preventive efforts must recognize the social dimensions of bondage, and thereby address it through public sensitization and rights awareness, adult literacy, organizing workers, income generation and vocational skills development</a:t>
            </a:r>
            <a:r>
              <a:rPr lang="en-US" dirty="0" smtClean="0"/>
              <a:t>.</a:t>
            </a:r>
          </a:p>
          <a:p>
            <a:r>
              <a:rPr lang="en-US" dirty="0" smtClean="0"/>
              <a:t> </a:t>
            </a:r>
            <a:r>
              <a:rPr lang="en-US" dirty="0"/>
              <a:t>The strategies to eliminate bonded labour need to go beyond the </a:t>
            </a:r>
            <a:r>
              <a:rPr lang="en-US" dirty="0" smtClean="0"/>
              <a:t>surface and need to delve deep into the roots of this phenomena which dates back to beyond the colonial rule. There is a need fo</a:t>
            </a:r>
            <a:r>
              <a:rPr lang="en-US" dirty="0" smtClean="0"/>
              <a:t>r </a:t>
            </a:r>
            <a:r>
              <a:rPr lang="en-US" dirty="0" smtClean="0"/>
              <a:t> </a:t>
            </a:r>
            <a:r>
              <a:rPr lang="en-US" b="1" dirty="0" smtClean="0"/>
              <a:t>an </a:t>
            </a:r>
            <a:r>
              <a:rPr lang="en-US" b="1" dirty="0"/>
              <a:t>integrated and </a:t>
            </a:r>
            <a:r>
              <a:rPr lang="en-US" b="1" dirty="0" smtClean="0"/>
              <a:t>long term strategy. </a:t>
            </a:r>
          </a:p>
          <a:p>
            <a:r>
              <a:rPr lang="en-US" dirty="0" smtClean="0"/>
              <a:t>Collective </a:t>
            </a:r>
            <a:r>
              <a:rPr lang="en-US" dirty="0" smtClean="0"/>
              <a:t>Action and realization by the society.</a:t>
            </a:r>
          </a:p>
          <a:p>
            <a:endParaRPr lang="en-US" dirty="0"/>
          </a:p>
        </p:txBody>
      </p:sp>
      <p:grpSp>
        <p:nvGrpSpPr>
          <p:cNvPr id="5" name="Group 4"/>
          <p:cNvGrpSpPr/>
          <p:nvPr/>
        </p:nvGrpSpPr>
        <p:grpSpPr>
          <a:xfrm>
            <a:off x="1009927" y="969271"/>
            <a:ext cx="6445498" cy="4961532"/>
            <a:chOff x="295036" y="703777"/>
            <a:chExt cx="6909754" cy="5945621"/>
          </a:xfrm>
        </p:grpSpPr>
        <p:pic>
          <p:nvPicPr>
            <p:cNvPr id="4" name="Picture 3"/>
            <p:cNvPicPr>
              <a:picLocks noChangeAspect="1"/>
            </p:cNvPicPr>
            <p:nvPr/>
          </p:nvPicPr>
          <p:blipFill>
            <a:blip r:embed="rId3"/>
            <a:stretch>
              <a:fillRect/>
            </a:stretch>
          </p:blipFill>
          <p:spPr>
            <a:xfrm>
              <a:off x="1259169" y="703777"/>
              <a:ext cx="5945621" cy="5945621"/>
            </a:xfrm>
            <a:prstGeom prst="rect">
              <a:avLst/>
            </a:prstGeom>
          </p:spPr>
        </p:pic>
        <p:sp>
          <p:nvSpPr>
            <p:cNvPr id="2" name="TextBox 1"/>
            <p:cNvSpPr txBox="1"/>
            <p:nvPr/>
          </p:nvSpPr>
          <p:spPr>
            <a:xfrm rot="20136133">
              <a:off x="295036" y="876224"/>
              <a:ext cx="349218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smtClean="0">
                  <a:solidFill>
                    <a:srgbClr val="FF0000"/>
                  </a:solidFill>
                  <a:latin typeface="Bernard MT Condensed"/>
                  <a:cs typeface="Bernard MT Condensed"/>
                </a:rPr>
                <a:t>NOT THIS !</a:t>
              </a:r>
              <a:endParaRPr lang="en-US" sz="3600" b="1" dirty="0">
                <a:solidFill>
                  <a:srgbClr val="FF0000"/>
                </a:solidFill>
                <a:latin typeface="Bernard MT Condensed"/>
                <a:cs typeface="Bernard MT Condensed"/>
              </a:endParaRPr>
            </a:p>
          </p:txBody>
        </p:sp>
      </p:grpSp>
    </p:spTree>
    <p:extLst>
      <p:ext uri="{BB962C8B-B14F-4D97-AF65-F5344CB8AC3E}">
        <p14:creationId xmlns:p14="http://schemas.microsoft.com/office/powerpoint/2010/main" val="2193078840"/>
      </p:ext>
    </p:extLst>
  </p:cSld>
  <p:clrMapOvr>
    <a:masterClrMapping/>
  </p:clrMapOvr>
  <mc:AlternateContent xmlns:mc="http://schemas.openxmlformats.org/markup-compatibility/2006">
    <mc:Choice xmlns:p14="http://schemas.microsoft.com/office/powerpoint/2010/main" Requires="p14">
      <p:transition spd="slow" p14:dur="2500">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756" y="1760921"/>
            <a:ext cx="7272339" cy="1339009"/>
          </a:xfrm>
        </p:spPr>
        <p:txBody>
          <a:bodyPr/>
          <a:lstStyle/>
          <a:p>
            <a:r>
              <a:rPr lang="en-US" dirty="0" smtClean="0"/>
              <a:t>Thank You</a:t>
            </a:r>
            <a:endParaRPr lang="en-US" dirty="0"/>
          </a:p>
        </p:txBody>
      </p:sp>
    </p:spTree>
    <p:extLst>
      <p:ext uri="{BB962C8B-B14F-4D97-AF65-F5344CB8AC3E}">
        <p14:creationId xmlns:p14="http://schemas.microsoft.com/office/powerpoint/2010/main" val="165947810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0"/>
            <a:ext cx="7272339" cy="1012152"/>
          </a:xfrm>
        </p:spPr>
        <p:txBody>
          <a:bodyPr/>
          <a:lstStyle/>
          <a:p>
            <a:r>
              <a:rPr lang="en-US" dirty="0" smtClean="0"/>
              <a:t>REFERENCES</a:t>
            </a:r>
            <a:endParaRPr lang="en-US" dirty="0"/>
          </a:p>
        </p:txBody>
      </p:sp>
      <p:sp>
        <p:nvSpPr>
          <p:cNvPr id="4" name="Content Placeholder 3"/>
          <p:cNvSpPr txBox="1">
            <a:spLocks noGrp="1"/>
          </p:cNvSpPr>
          <p:nvPr>
            <p:ph idx="1"/>
          </p:nvPr>
        </p:nvSpPr>
        <p:spPr>
          <a:xfrm>
            <a:off x="732510" y="1166867"/>
            <a:ext cx="8110728" cy="5339923"/>
          </a:xfrm>
          <a:prstGeom prst="rect">
            <a:avLst/>
          </a:prstGeom>
          <a:noFill/>
        </p:spPr>
        <p:txBody>
          <a:bodyPr wrap="square" rtlCol="0">
            <a:spAutoFit/>
          </a:bodyPr>
          <a:lstStyle/>
          <a:p>
            <a:pPr marL="0" indent="0">
              <a:buNone/>
            </a:pPr>
            <a:r>
              <a:rPr lang="en-US" sz="1800" b="1" u="sng" dirty="0" smtClean="0"/>
              <a:t>Documents referred to : </a:t>
            </a:r>
          </a:p>
          <a:p>
            <a:pPr>
              <a:lnSpc>
                <a:spcPct val="50000"/>
              </a:lnSpc>
            </a:pPr>
            <a:r>
              <a:rPr lang="en-US" sz="1600" dirty="0" smtClean="0"/>
              <a:t>National </a:t>
            </a:r>
            <a:r>
              <a:rPr lang="en-US" sz="1600" dirty="0"/>
              <a:t>Commission for Human Rights Report, 2011 Keynote </a:t>
            </a:r>
            <a:r>
              <a:rPr lang="en-US" sz="1600" dirty="0" smtClean="0"/>
              <a:t>address</a:t>
            </a:r>
          </a:p>
          <a:p>
            <a:pPr>
              <a:lnSpc>
                <a:spcPct val="50000"/>
              </a:lnSpc>
            </a:pPr>
            <a:r>
              <a:rPr lang="en-US" sz="1600" dirty="0"/>
              <a:t>Human Rights Watch Asia (1996), The Small Hands of Slavery: </a:t>
            </a:r>
            <a:r>
              <a:rPr lang="en-US" sz="1600" dirty="0" smtClean="0"/>
              <a:t>Bonded Child </a:t>
            </a:r>
            <a:r>
              <a:rPr lang="en-US" sz="1600" dirty="0"/>
              <a:t>Labor in </a:t>
            </a:r>
            <a:r>
              <a:rPr lang="en-US" sz="1600" dirty="0" smtClean="0"/>
              <a:t>India</a:t>
            </a:r>
            <a:endParaRPr lang="en-US" sz="1600" dirty="0"/>
          </a:p>
          <a:p>
            <a:pPr>
              <a:lnSpc>
                <a:spcPct val="50000"/>
              </a:lnSpc>
            </a:pPr>
            <a:r>
              <a:rPr lang="en-US" sz="1600" dirty="0"/>
              <a:t>Constitution of India </a:t>
            </a:r>
            <a:endParaRPr lang="en-US" sz="1600" dirty="0" smtClean="0"/>
          </a:p>
          <a:p>
            <a:pPr marL="0" indent="0">
              <a:lnSpc>
                <a:spcPct val="50000"/>
              </a:lnSpc>
              <a:buNone/>
            </a:pPr>
            <a:r>
              <a:rPr lang="en-US" sz="1800" b="1" u="sng" dirty="0" smtClean="0"/>
              <a:t>Acts and International Bodies : </a:t>
            </a:r>
            <a:endParaRPr lang="en-US" sz="1800" b="1" u="sng" dirty="0"/>
          </a:p>
          <a:p>
            <a:pPr>
              <a:lnSpc>
                <a:spcPct val="50000"/>
              </a:lnSpc>
            </a:pPr>
            <a:r>
              <a:rPr lang="en-US" sz="1600" dirty="0" smtClean="0"/>
              <a:t>The </a:t>
            </a:r>
            <a:r>
              <a:rPr lang="en-US" sz="1600" dirty="0"/>
              <a:t>Bonded Labour System (Abolition) Act, 1976</a:t>
            </a:r>
            <a:endParaRPr lang="en-IN" sz="1600" dirty="0"/>
          </a:p>
          <a:p>
            <a:pPr>
              <a:lnSpc>
                <a:spcPct val="50000"/>
              </a:lnSpc>
            </a:pPr>
            <a:r>
              <a:rPr lang="en-US" sz="1600" dirty="0" smtClean="0"/>
              <a:t>Child </a:t>
            </a:r>
            <a:r>
              <a:rPr lang="en-US" sz="1600" dirty="0"/>
              <a:t>Labour (Prohibition and Regulation) Act, 1986</a:t>
            </a:r>
            <a:endParaRPr lang="en-IN" sz="1600" dirty="0"/>
          </a:p>
          <a:p>
            <a:pPr>
              <a:lnSpc>
                <a:spcPct val="50000"/>
              </a:lnSpc>
            </a:pPr>
            <a:r>
              <a:rPr lang="en-US" sz="1600" dirty="0"/>
              <a:t>Factories Act, 1948</a:t>
            </a:r>
            <a:endParaRPr lang="en-IN" sz="1600" dirty="0"/>
          </a:p>
          <a:p>
            <a:pPr>
              <a:lnSpc>
                <a:spcPct val="50000"/>
              </a:lnSpc>
            </a:pPr>
            <a:r>
              <a:rPr lang="en-US" sz="1600" dirty="0"/>
              <a:t>Contract Labour (Regulation and Abolition) Act, 1970</a:t>
            </a:r>
            <a:endParaRPr lang="en-IN" sz="1600" dirty="0"/>
          </a:p>
          <a:p>
            <a:pPr>
              <a:lnSpc>
                <a:spcPct val="50000"/>
              </a:lnSpc>
            </a:pPr>
            <a:r>
              <a:rPr lang="en-US" sz="1600" dirty="0"/>
              <a:t>Minimum Wages Act, 1948</a:t>
            </a:r>
            <a:endParaRPr lang="en-IN" sz="1600" dirty="0"/>
          </a:p>
          <a:p>
            <a:pPr>
              <a:lnSpc>
                <a:spcPct val="50000"/>
              </a:lnSpc>
            </a:pPr>
            <a:r>
              <a:rPr lang="en-US" sz="1600" dirty="0"/>
              <a:t>Convention on the Suppression of Slave Trade and Slavery, 1926</a:t>
            </a:r>
            <a:endParaRPr lang="en-IN" sz="1600" dirty="0"/>
          </a:p>
          <a:p>
            <a:pPr>
              <a:lnSpc>
                <a:spcPct val="50000"/>
              </a:lnSpc>
            </a:pPr>
            <a:r>
              <a:rPr lang="en-US" sz="1600" dirty="0"/>
              <a:t>International Covenant on Civil and Political Rights (ICCPR), 1966</a:t>
            </a:r>
            <a:endParaRPr lang="en-IN" sz="1600" dirty="0"/>
          </a:p>
          <a:p>
            <a:pPr>
              <a:lnSpc>
                <a:spcPct val="50000"/>
              </a:lnSpc>
            </a:pPr>
            <a:r>
              <a:rPr lang="en-US" sz="1600" dirty="0"/>
              <a:t>International Covenant on Economic, Social and Cultural Rights (ICESCR), 1966</a:t>
            </a:r>
            <a:endParaRPr lang="en-IN" sz="1600" dirty="0"/>
          </a:p>
          <a:p>
            <a:pPr>
              <a:lnSpc>
                <a:spcPct val="50000"/>
              </a:lnSpc>
            </a:pPr>
            <a:endParaRPr lang="en-US" sz="1600" dirty="0" smtClean="0"/>
          </a:p>
        </p:txBody>
      </p:sp>
    </p:spTree>
    <p:extLst>
      <p:ext uri="{BB962C8B-B14F-4D97-AF65-F5344CB8AC3E}">
        <p14:creationId xmlns:p14="http://schemas.microsoft.com/office/powerpoint/2010/main" val="401013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5898"/>
            <a:ext cx="7272339" cy="1047565"/>
          </a:xfrm>
        </p:spPr>
        <p:txBody>
          <a:bodyPr/>
          <a:lstStyle/>
          <a:p>
            <a:r>
              <a:rPr lang="en-US" dirty="0" smtClean="0"/>
              <a:t>OVERVIEW</a:t>
            </a:r>
            <a:endParaRPr lang="en-US" dirty="0"/>
          </a:p>
        </p:txBody>
      </p:sp>
      <p:sp>
        <p:nvSpPr>
          <p:cNvPr id="3" name="Content Placeholder 2"/>
          <p:cNvSpPr>
            <a:spLocks noGrp="1"/>
          </p:cNvSpPr>
          <p:nvPr>
            <p:ph idx="1"/>
          </p:nvPr>
        </p:nvSpPr>
        <p:spPr>
          <a:xfrm>
            <a:off x="810929" y="1093464"/>
            <a:ext cx="8170501" cy="5577118"/>
          </a:xfrm>
        </p:spPr>
        <p:txBody>
          <a:bodyPr>
            <a:normAutofit fontScale="92500" lnSpcReduction="10000"/>
          </a:bodyPr>
          <a:lstStyle/>
          <a:p>
            <a:r>
              <a:rPr lang="en-US" dirty="0" smtClean="0"/>
              <a:t>INTRODUCTION </a:t>
            </a:r>
          </a:p>
          <a:p>
            <a:pPr lvl="1"/>
            <a:r>
              <a:rPr lang="en-US" dirty="0" smtClean="0"/>
              <a:t>What is bonded labour?</a:t>
            </a:r>
          </a:p>
          <a:p>
            <a:pPr lvl="1"/>
            <a:r>
              <a:rPr lang="en-US" dirty="0" smtClean="0"/>
              <a:t>Definitions and explanations by the Supreme Court</a:t>
            </a:r>
          </a:p>
          <a:p>
            <a:r>
              <a:rPr lang="en-US" dirty="0" smtClean="0"/>
              <a:t>STATE OF WORKERS</a:t>
            </a:r>
          </a:p>
          <a:p>
            <a:pPr lvl="1"/>
            <a:r>
              <a:rPr lang="en-US" dirty="0" smtClean="0"/>
              <a:t>Current Situation</a:t>
            </a:r>
          </a:p>
          <a:p>
            <a:pPr lvl="1"/>
            <a:r>
              <a:rPr lang="en-US" dirty="0" smtClean="0"/>
              <a:t>Child labor</a:t>
            </a:r>
          </a:p>
          <a:p>
            <a:pPr lvl="1"/>
            <a:r>
              <a:rPr lang="en-US" dirty="0" smtClean="0"/>
              <a:t>Modus operandi</a:t>
            </a:r>
          </a:p>
          <a:p>
            <a:r>
              <a:rPr lang="en-US" dirty="0" smtClean="0"/>
              <a:t>SAFEGUARDS AVAILABLE TO THEM</a:t>
            </a:r>
          </a:p>
          <a:p>
            <a:pPr lvl="1"/>
            <a:r>
              <a:rPr lang="en-US" dirty="0" smtClean="0"/>
              <a:t>Constitution</a:t>
            </a:r>
          </a:p>
          <a:p>
            <a:pPr lvl="1"/>
            <a:r>
              <a:rPr lang="en-US" dirty="0" smtClean="0"/>
              <a:t>National bodies</a:t>
            </a:r>
          </a:p>
          <a:p>
            <a:pPr lvl="1"/>
            <a:r>
              <a:rPr lang="en-US" dirty="0" smtClean="0"/>
              <a:t>International</a:t>
            </a:r>
          </a:p>
          <a:p>
            <a:r>
              <a:rPr lang="en-US" dirty="0" smtClean="0"/>
              <a:t>REASONS FOR THEIR CURRENT SITUATION</a:t>
            </a:r>
          </a:p>
          <a:p>
            <a:r>
              <a:rPr lang="en-US" dirty="0" smtClean="0"/>
              <a:t>POSSIBLE REMEDIES</a:t>
            </a:r>
            <a:endParaRPr lang="en-US" dirty="0"/>
          </a:p>
        </p:txBody>
      </p:sp>
    </p:spTree>
    <p:extLst>
      <p:ext uri="{BB962C8B-B14F-4D97-AF65-F5344CB8AC3E}">
        <p14:creationId xmlns:p14="http://schemas.microsoft.com/office/powerpoint/2010/main" val="25920922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32958" y="1484052"/>
            <a:ext cx="8216402" cy="4911138"/>
          </a:xfrm>
        </p:spPr>
        <p:txBody>
          <a:bodyPr>
            <a:normAutofit fontScale="92500"/>
          </a:bodyPr>
          <a:lstStyle/>
          <a:p>
            <a:r>
              <a:rPr lang="en-US" dirty="0"/>
              <a:t>The Bonded Labour System (Abolition) Act, </a:t>
            </a:r>
            <a:r>
              <a:rPr lang="en-US" dirty="0" smtClean="0"/>
              <a:t>1976 defines bonded labour system under section 2(g) of the act as </a:t>
            </a:r>
            <a:r>
              <a:rPr lang="en-US" dirty="0"/>
              <a:t>the system of forced, or partly forced labour under which a debtor enters is meant to, and </a:t>
            </a:r>
            <a:r>
              <a:rPr lang="en-US" dirty="0" smtClean="0"/>
              <a:t>covers </a:t>
            </a:r>
            <a:r>
              <a:rPr lang="en-US" dirty="0"/>
              <a:t>all of the many permutations of the bonded labor system in modern </a:t>
            </a:r>
            <a:r>
              <a:rPr lang="en-US" dirty="0" smtClean="0"/>
              <a:t>India.</a:t>
            </a:r>
          </a:p>
          <a:p>
            <a:r>
              <a:rPr lang="en-US" dirty="0"/>
              <a:t>Bonded labour is characterized by a relationship between employer and </a:t>
            </a:r>
            <a:r>
              <a:rPr lang="en-US" dirty="0" smtClean="0"/>
              <a:t>employee  or accurately Master and Servant, </a:t>
            </a:r>
            <a:r>
              <a:rPr lang="en-US" dirty="0"/>
              <a:t>through a </a:t>
            </a:r>
            <a:r>
              <a:rPr lang="en-US" dirty="0" smtClean="0"/>
              <a:t>loan. This system is deeply rooted in India’s diverse </a:t>
            </a:r>
            <a:r>
              <a:rPr lang="en-US" dirty="0"/>
              <a:t>culture—</a:t>
            </a:r>
            <a:r>
              <a:rPr lang="en-US" i="1" dirty="0"/>
              <a:t>a culture that is a product of class relations, a colonial history, and persistent </a:t>
            </a:r>
            <a:r>
              <a:rPr lang="en-US" i="1" dirty="0" smtClean="0"/>
              <a:t>poverty </a:t>
            </a:r>
            <a:r>
              <a:rPr lang="en-US" sz="1900" dirty="0" smtClean="0"/>
              <a:t>[National </a:t>
            </a:r>
            <a:r>
              <a:rPr lang="en-US" sz="1900" dirty="0"/>
              <a:t>Commission for Human Rights Report, 2011 Keynote </a:t>
            </a:r>
            <a:r>
              <a:rPr lang="en-US" sz="1900" dirty="0" smtClean="0"/>
              <a:t>address]</a:t>
            </a:r>
            <a:endParaRPr lang="en-US" sz="1900" i="1" dirty="0" smtClean="0"/>
          </a:p>
          <a:p>
            <a:r>
              <a:rPr lang="en-US" dirty="0" smtClean="0"/>
              <a:t> </a:t>
            </a:r>
            <a:r>
              <a:rPr lang="en-US" dirty="0"/>
              <a:t>Also known as debt bondage</a:t>
            </a:r>
            <a:r>
              <a:rPr lang="en-US" dirty="0" smtClean="0"/>
              <a:t>, bonded </a:t>
            </a:r>
            <a:r>
              <a:rPr lang="en-US" dirty="0"/>
              <a:t>labor is a specific form of forced labour in which compulsion into servitude is derived from debt. </a:t>
            </a:r>
            <a:endParaRPr lang="en-US" dirty="0" smtClean="0"/>
          </a:p>
          <a:p>
            <a:endParaRPr lang="en-US" dirty="0"/>
          </a:p>
          <a:p>
            <a:endParaRPr lang="en-US" dirty="0"/>
          </a:p>
        </p:txBody>
      </p:sp>
      <p:graphicFrame>
        <p:nvGraphicFramePr>
          <p:cNvPr id="7" name="Diagram 6"/>
          <p:cNvGraphicFramePr/>
          <p:nvPr>
            <p:extLst>
              <p:ext uri="{D42A27DB-BD31-4B8C-83A1-F6EECF244321}">
                <p14:modId xmlns:p14="http://schemas.microsoft.com/office/powerpoint/2010/main" val="2943162742"/>
              </p:ext>
            </p:extLst>
          </p:nvPr>
        </p:nvGraphicFramePr>
        <p:xfrm>
          <a:off x="1189172" y="844148"/>
          <a:ext cx="7405728" cy="53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264404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0194"/>
            <a:ext cx="9171689" cy="923330"/>
          </a:xfrm>
          <a:prstGeom prst="rect">
            <a:avLst/>
          </a:prstGeom>
          <a:noFill/>
        </p:spPr>
        <p:txBody>
          <a:bodyPr wrap="none" rtlCol="0">
            <a:spAutoFit/>
          </a:bodyPr>
          <a:lstStyle/>
          <a:p>
            <a:r>
              <a:rPr lang="en-US" dirty="0" smtClean="0"/>
              <a:t>Beggar </a:t>
            </a:r>
            <a:r>
              <a:rPr lang="en-US" dirty="0"/>
              <a:t>is an ancient caste-based obligation, a “form of forced labour under </a:t>
            </a:r>
            <a:r>
              <a:rPr lang="en-US" dirty="0" smtClean="0"/>
              <a:t>which </a:t>
            </a:r>
            <a:r>
              <a:rPr lang="en-US" dirty="0"/>
              <a:t>a person is </a:t>
            </a:r>
            <a:endParaRPr lang="en-US" dirty="0" smtClean="0"/>
          </a:p>
          <a:p>
            <a:r>
              <a:rPr lang="en-US" dirty="0" smtClean="0"/>
              <a:t>compelled </a:t>
            </a:r>
            <a:r>
              <a:rPr lang="en-US" dirty="0"/>
              <a:t>to work without receiving any </a:t>
            </a:r>
            <a:r>
              <a:rPr lang="en-US" dirty="0" smtClean="0"/>
              <a:t>remuneration” </a:t>
            </a:r>
          </a:p>
          <a:p>
            <a:r>
              <a:rPr lang="en-US" dirty="0" smtClean="0"/>
              <a:t>(</a:t>
            </a:r>
            <a:r>
              <a:rPr lang="en-US" dirty="0"/>
              <a:t>People’s Union for Democratic </a:t>
            </a:r>
            <a:r>
              <a:rPr lang="en-US" dirty="0" smtClean="0"/>
              <a:t>Rights </a:t>
            </a:r>
            <a:r>
              <a:rPr lang="en-US" dirty="0"/>
              <a:t>v. Union of India [</a:t>
            </a:r>
            <a:r>
              <a:rPr lang="en-US" dirty="0" err="1"/>
              <a:t>Asiad</a:t>
            </a:r>
            <a:r>
              <a:rPr lang="en-US" dirty="0"/>
              <a:t> Workers’ Case], AIR 1982 S.C. </a:t>
            </a:r>
            <a:r>
              <a:rPr lang="en-US" dirty="0" smtClean="0"/>
              <a:t>1473</a:t>
            </a:r>
            <a:endParaRPr lang="en-US" dirty="0"/>
          </a:p>
        </p:txBody>
      </p:sp>
      <p:sp>
        <p:nvSpPr>
          <p:cNvPr id="5" name="TextBox 4"/>
          <p:cNvSpPr txBox="1"/>
          <p:nvPr/>
        </p:nvSpPr>
        <p:spPr>
          <a:xfrm>
            <a:off x="37913" y="1405320"/>
            <a:ext cx="9051217" cy="1200329"/>
          </a:xfrm>
          <a:prstGeom prst="rect">
            <a:avLst/>
          </a:prstGeom>
          <a:noFill/>
        </p:spPr>
        <p:txBody>
          <a:bodyPr wrap="square" rtlCol="0">
            <a:spAutoFit/>
          </a:bodyPr>
          <a:lstStyle/>
          <a:p>
            <a:r>
              <a:rPr lang="en-US" dirty="0"/>
              <a:t>“Other similar forms of forced labour” was interpreted expansively by the Supreme Court in 1982, when it ruled in the seminal </a:t>
            </a:r>
            <a:r>
              <a:rPr lang="en-US" dirty="0" err="1"/>
              <a:t>Asiad</a:t>
            </a:r>
            <a:r>
              <a:rPr lang="en-US" dirty="0"/>
              <a:t> Workers’ Case that both unpaid and paid labour were prohibited by Article 23, </a:t>
            </a:r>
            <a:r>
              <a:rPr lang="en-US" b="1" dirty="0"/>
              <a:t>so long as the element of force or compulsion was present in the worker’s ongoing services to the employer. </a:t>
            </a:r>
          </a:p>
        </p:txBody>
      </p:sp>
      <p:graphicFrame>
        <p:nvGraphicFramePr>
          <p:cNvPr id="7" name="Diagram 6"/>
          <p:cNvGraphicFramePr/>
          <p:nvPr>
            <p:extLst>
              <p:ext uri="{D42A27DB-BD31-4B8C-83A1-F6EECF244321}">
                <p14:modId xmlns:p14="http://schemas.microsoft.com/office/powerpoint/2010/main" val="3974799681"/>
              </p:ext>
            </p:extLst>
          </p:nvPr>
        </p:nvGraphicFramePr>
        <p:xfrm>
          <a:off x="3369670" y="1464260"/>
          <a:ext cx="5419054" cy="373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4500" y="4231060"/>
            <a:ext cx="8298963" cy="2400657"/>
          </a:xfrm>
          <a:prstGeom prst="rect">
            <a:avLst/>
          </a:prstGeom>
          <a:noFill/>
        </p:spPr>
        <p:txBody>
          <a:bodyPr wrap="square" rtlCol="0">
            <a:spAutoFit/>
          </a:bodyPr>
          <a:lstStyle/>
          <a:p>
            <a:r>
              <a:rPr lang="en-US" dirty="0"/>
              <a:t>The Supreme Court </a:t>
            </a:r>
            <a:r>
              <a:rPr lang="en-US" dirty="0" smtClean="0"/>
              <a:t>provided </a:t>
            </a:r>
            <a:r>
              <a:rPr lang="en-US" dirty="0"/>
              <a:t>a helpful rule for determining exactly what situations constitute forced labor</a:t>
            </a:r>
            <a:r>
              <a:rPr lang="en-US" dirty="0" smtClean="0"/>
              <a:t>.</a:t>
            </a:r>
          </a:p>
          <a:p>
            <a:r>
              <a:rPr lang="en-US" sz="2000" i="1" dirty="0" smtClean="0"/>
              <a:t> “Where </a:t>
            </a:r>
            <a:r>
              <a:rPr lang="en-US" sz="2000" i="1" dirty="0"/>
              <a:t>a person provides labour or service to another for remuneration which is less than minimum wage, the labour or service provided by him clearly falls within the scope and ambit of the word `forced labour</a:t>
            </a:r>
            <a:r>
              <a:rPr lang="en-US" sz="2000" i="1" dirty="0" smtClean="0"/>
              <a:t>’”</a:t>
            </a:r>
          </a:p>
          <a:p>
            <a:r>
              <a:rPr lang="en-US" dirty="0" smtClean="0"/>
              <a:t> </a:t>
            </a:r>
            <a:r>
              <a:rPr lang="en-US" dirty="0"/>
              <a:t>[People’s Union for Democratic Rights v. Union of India, (1982) 3 SCC </a:t>
            </a:r>
            <a:r>
              <a:rPr lang="en-US" dirty="0" smtClean="0"/>
              <a:t>235</a:t>
            </a:r>
            <a:r>
              <a:rPr lang="en-US" dirty="0"/>
              <a:t> </a:t>
            </a:r>
            <a:r>
              <a:rPr lang="en-US" dirty="0" smtClean="0"/>
              <a:t>. </a:t>
            </a:r>
            <a:r>
              <a:rPr lang="en-US" dirty="0"/>
              <a:t>All labor rewarded </a:t>
            </a:r>
            <a:r>
              <a:rPr lang="en-US" b="1" dirty="0"/>
              <a:t>with less than the minimum wage</a:t>
            </a:r>
            <a:r>
              <a:rPr lang="en-US" dirty="0"/>
              <a:t>, then, constitutes forced labor and violates the Constitution of India.</a:t>
            </a:r>
          </a:p>
        </p:txBody>
      </p:sp>
    </p:spTree>
    <p:extLst>
      <p:ext uri="{BB962C8B-B14F-4D97-AF65-F5344CB8AC3E}">
        <p14:creationId xmlns:p14="http://schemas.microsoft.com/office/powerpoint/2010/main" val="1566387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THESE WORKERS</a:t>
            </a:r>
            <a:endParaRPr lang="en-US" dirty="0"/>
          </a:p>
        </p:txBody>
      </p:sp>
      <p:sp>
        <p:nvSpPr>
          <p:cNvPr id="3" name="Content Placeholder 2"/>
          <p:cNvSpPr>
            <a:spLocks noGrp="1"/>
          </p:cNvSpPr>
          <p:nvPr>
            <p:ph idx="1"/>
          </p:nvPr>
        </p:nvSpPr>
        <p:spPr>
          <a:xfrm>
            <a:off x="1" y="1613646"/>
            <a:ext cx="8966130" cy="4512517"/>
          </a:xfrm>
        </p:spPr>
        <p:txBody>
          <a:bodyPr>
            <a:normAutofit/>
          </a:bodyPr>
          <a:lstStyle/>
          <a:p>
            <a:endParaRPr lang="en-US" dirty="0" smtClean="0"/>
          </a:p>
          <a:p>
            <a:pPr marL="0" indent="0">
              <a:buNone/>
            </a:pPr>
            <a:r>
              <a:rPr lang="en-US" dirty="0" smtClean="0"/>
              <a:t>. </a:t>
            </a:r>
            <a:endParaRPr lang="en-US" dirty="0"/>
          </a:p>
          <a:p>
            <a:endParaRPr lang="en-US" dirty="0"/>
          </a:p>
          <a:p>
            <a:endParaRPr lang="en-US" dirty="0"/>
          </a:p>
        </p:txBody>
      </p:sp>
      <p:sp>
        <p:nvSpPr>
          <p:cNvPr id="5" name="TextBox 4"/>
          <p:cNvSpPr txBox="1"/>
          <p:nvPr/>
        </p:nvSpPr>
        <p:spPr>
          <a:xfrm>
            <a:off x="453280" y="1613646"/>
            <a:ext cx="8512852" cy="4967513"/>
          </a:xfrm>
          <a:prstGeom prst="rect">
            <a:avLst/>
          </a:prstGeom>
          <a:noFill/>
        </p:spPr>
        <p:txBody>
          <a:bodyPr wrap="square" rtlCol="0">
            <a:spAutoFit/>
          </a:bodyPr>
          <a:lstStyle/>
          <a:p>
            <a:pPr marL="285750" indent="-285750">
              <a:lnSpc>
                <a:spcPct val="80000"/>
              </a:lnSpc>
              <a:buFont typeface="Arial"/>
              <a:buChar char="•"/>
            </a:pPr>
            <a:r>
              <a:rPr lang="en-US" sz="2400" dirty="0"/>
              <a:t>Bonded laborers are forced to work to repay debts their employer says they </a:t>
            </a:r>
            <a:r>
              <a:rPr lang="en-US" sz="2400" dirty="0" smtClean="0"/>
              <a:t>owe</a:t>
            </a:r>
            <a:r>
              <a:rPr lang="en-US" sz="2400" dirty="0"/>
              <a:t>,</a:t>
            </a:r>
            <a:r>
              <a:rPr lang="en-US" sz="2400" dirty="0" smtClean="0"/>
              <a:t> they are forced to work exclusively for the employer and are coerced into staying and working.</a:t>
            </a:r>
            <a:endParaRPr lang="en-US" sz="2400" dirty="0" smtClean="0"/>
          </a:p>
          <a:p>
            <a:pPr>
              <a:lnSpc>
                <a:spcPct val="80000"/>
              </a:lnSpc>
            </a:pPr>
            <a:endParaRPr lang="en-US" sz="2400" dirty="0" smtClean="0"/>
          </a:p>
          <a:p>
            <a:pPr marL="285750" indent="-285750">
              <a:buFont typeface="Arial"/>
              <a:buChar char="•"/>
            </a:pPr>
            <a:r>
              <a:rPr lang="en-US" sz="2400" dirty="0" smtClean="0"/>
              <a:t>Bonded </a:t>
            </a:r>
            <a:r>
              <a:rPr lang="en-US" sz="2400" dirty="0"/>
              <a:t>labour in the farming sector is mostly due to caste- based prejudices practiced against the Dalit communities and due to the </a:t>
            </a:r>
            <a:r>
              <a:rPr lang="en-US" sz="2400" dirty="0" smtClean="0"/>
              <a:t>lack</a:t>
            </a:r>
            <a:r>
              <a:rPr lang="en-US" sz="2400" dirty="0" smtClean="0"/>
              <a:t> proper implementation of the land </a:t>
            </a:r>
            <a:r>
              <a:rPr lang="en-US" sz="2400" dirty="0"/>
              <a:t>reform </a:t>
            </a:r>
            <a:r>
              <a:rPr lang="en-US" sz="2400" dirty="0" smtClean="0"/>
              <a:t>policy.</a:t>
            </a:r>
            <a:endParaRPr lang="en-US" sz="2400" dirty="0" smtClean="0"/>
          </a:p>
          <a:p>
            <a:pPr marL="285750" indent="-285750">
              <a:buFont typeface="Arial"/>
              <a:buChar char="•"/>
            </a:pPr>
            <a:endParaRPr lang="en-US" sz="2400" dirty="0" smtClean="0"/>
          </a:p>
          <a:p>
            <a:pPr marL="285750" indent="-285750">
              <a:buFont typeface="Arial"/>
              <a:buChar char="•"/>
            </a:pPr>
            <a:r>
              <a:rPr lang="en-US" sz="2400" dirty="0" smtClean="0"/>
              <a:t>Proper implementation of Land reforms in few places like </a:t>
            </a:r>
            <a:r>
              <a:rPr lang="en-US" sz="2400" dirty="0" smtClean="0"/>
              <a:t>K</a:t>
            </a:r>
            <a:r>
              <a:rPr lang="en-US" sz="2400" dirty="0" smtClean="0"/>
              <a:t>erala has resulted in the virtual elimination of bonded labour. Alas, this success is down ridden by the failure to implement these reforms especially in states </a:t>
            </a:r>
            <a:r>
              <a:rPr lang="en-US" sz="2400" dirty="0"/>
              <a:t>of Gujarat, Uttar Pradesh, Bihar, Tamil Nadu and Karnataka </a:t>
            </a:r>
            <a:r>
              <a:rPr lang="en-US" sz="2400" dirty="0" smtClean="0"/>
              <a:t> where the feudal form of land ownership is still practiced.</a:t>
            </a:r>
            <a:endParaRPr lang="en-US" sz="2400" dirty="0"/>
          </a:p>
        </p:txBody>
      </p:sp>
    </p:spTree>
    <p:extLst>
      <p:ext uri="{BB962C8B-B14F-4D97-AF65-F5344CB8AC3E}">
        <p14:creationId xmlns:p14="http://schemas.microsoft.com/office/powerpoint/2010/main" val="3209661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495" y="287255"/>
            <a:ext cx="8309127" cy="5985539"/>
          </a:xfrm>
        </p:spPr>
        <p:txBody>
          <a:bodyPr>
            <a:normAutofit fontScale="85000" lnSpcReduction="20000"/>
          </a:bodyPr>
          <a:lstStyle/>
          <a:p>
            <a:pPr marL="285750" indent="-285750">
              <a:buFont typeface="Arial"/>
              <a:buChar char="•"/>
            </a:pPr>
            <a:r>
              <a:rPr lang="en-US" dirty="0"/>
              <a:t>Owing to lack of livelihood options, large number of rural population are forced to work for landlords and eventually end up in perpetual debt traps resulting in entire families and villages ending up as bonded to the landlord for generations</a:t>
            </a:r>
            <a:r>
              <a:rPr lang="en-US" dirty="0" smtClean="0"/>
              <a:t>.</a:t>
            </a:r>
            <a:r>
              <a:rPr lang="en-US" baseline="30000" dirty="0" smtClean="0"/>
              <a:t>2</a:t>
            </a:r>
            <a:r>
              <a:rPr lang="en-US" dirty="0" smtClean="0"/>
              <a:t> </a:t>
            </a:r>
            <a:endParaRPr lang="en-US" dirty="0"/>
          </a:p>
          <a:p>
            <a:pPr marL="285750" indent="-285750">
              <a:buFont typeface="Arial"/>
              <a:buChar char="•"/>
            </a:pPr>
            <a:r>
              <a:rPr lang="en-US" dirty="0"/>
              <a:t>The absence of public health facilities and education opportunities </a:t>
            </a:r>
            <a:r>
              <a:rPr lang="en-US" dirty="0" smtClean="0"/>
              <a:t>force the </a:t>
            </a:r>
            <a:r>
              <a:rPr lang="en-US" dirty="0"/>
              <a:t>rural population to </a:t>
            </a:r>
            <a:r>
              <a:rPr lang="en-US" dirty="0" smtClean="0"/>
              <a:t>search for employment opportunities and these people more often than not end up working </a:t>
            </a:r>
            <a:r>
              <a:rPr lang="en-US" dirty="0"/>
              <a:t>either as bonded laborers or </a:t>
            </a:r>
            <a:r>
              <a:rPr lang="en-US" dirty="0" smtClean="0"/>
              <a:t>eventually </a:t>
            </a:r>
            <a:r>
              <a:rPr lang="en-US" dirty="0"/>
              <a:t>migrate </a:t>
            </a:r>
            <a:r>
              <a:rPr lang="en-US" dirty="0" smtClean="0"/>
              <a:t>to </a:t>
            </a:r>
            <a:r>
              <a:rPr lang="en-US" dirty="0"/>
              <a:t>urban areas seeking odd jobs. </a:t>
            </a:r>
            <a:r>
              <a:rPr lang="en-US" dirty="0" smtClean="0"/>
              <a:t>Their livelihoods further propel them into poverty and </a:t>
            </a:r>
            <a:r>
              <a:rPr lang="en-US" dirty="0"/>
              <a:t>keep public health facilities and education opportunities </a:t>
            </a:r>
            <a:r>
              <a:rPr lang="en-US" dirty="0" smtClean="0"/>
              <a:t>out of their reach. This cycle continues.</a:t>
            </a:r>
            <a:endParaRPr lang="en-US" dirty="0" smtClean="0"/>
          </a:p>
          <a:p>
            <a:r>
              <a:rPr lang="en-US" dirty="0"/>
              <a:t>Bonded labour is most prevalent in rural </a:t>
            </a:r>
            <a:r>
              <a:rPr lang="en-US" dirty="0" smtClean="0"/>
              <a:t>areas.</a:t>
            </a:r>
          </a:p>
          <a:p>
            <a:r>
              <a:rPr lang="en-US" dirty="0" smtClean="0"/>
              <a:t>Characterized </a:t>
            </a:r>
            <a:r>
              <a:rPr lang="en-US" dirty="0"/>
              <a:t>by a creditor-debtor relationship that a </a:t>
            </a:r>
            <a:r>
              <a:rPr lang="en-US" dirty="0" smtClean="0"/>
              <a:t>laborer </a:t>
            </a:r>
            <a:r>
              <a:rPr lang="en-US" dirty="0"/>
              <a:t>often passes on to his family members, bonded labor is typically of an indefinite </a:t>
            </a:r>
            <a:r>
              <a:rPr lang="en-US" dirty="0" smtClean="0"/>
              <a:t>duration – stretching across generations of families </a:t>
            </a:r>
            <a:r>
              <a:rPr lang="en-US" dirty="0"/>
              <a:t>and involves illegal contractual </a:t>
            </a:r>
            <a:r>
              <a:rPr lang="en-US" dirty="0" smtClean="0"/>
              <a:t>stipulations.</a:t>
            </a:r>
          </a:p>
          <a:p>
            <a:r>
              <a:rPr lang="en-US" dirty="0" smtClean="0"/>
              <a:t> </a:t>
            </a:r>
            <a:r>
              <a:rPr lang="en-US" dirty="0"/>
              <a:t>Bonded </a:t>
            </a:r>
            <a:r>
              <a:rPr lang="en-US" dirty="0" smtClean="0"/>
              <a:t>labor </a:t>
            </a:r>
            <a:r>
              <a:rPr lang="en-US" dirty="0"/>
              <a:t>contracts in India are not only economic, as they are reinforced by custom or coercion in many </a:t>
            </a:r>
            <a:r>
              <a:rPr lang="en-US" dirty="0" smtClean="0"/>
              <a:t>sectors. </a:t>
            </a:r>
            <a:endParaRPr lang="en-US" dirty="0" smtClean="0"/>
          </a:p>
          <a:p>
            <a:pPr marL="285750" indent="-285750">
              <a:buFont typeface="Arial"/>
              <a:buChar char="•"/>
            </a:pPr>
            <a:r>
              <a:rPr lang="en-US" dirty="0" smtClean="0"/>
              <a:t>Child Labor</a:t>
            </a:r>
            <a:endParaRPr lang="en-US" dirty="0"/>
          </a:p>
          <a:p>
            <a:endParaRPr lang="en-US" dirty="0"/>
          </a:p>
        </p:txBody>
      </p:sp>
      <p:graphicFrame>
        <p:nvGraphicFramePr>
          <p:cNvPr id="6" name="Diagram 5"/>
          <p:cNvGraphicFramePr/>
          <p:nvPr>
            <p:extLst>
              <p:ext uri="{D42A27DB-BD31-4B8C-83A1-F6EECF244321}">
                <p14:modId xmlns:p14="http://schemas.microsoft.com/office/powerpoint/2010/main" val="1759518031"/>
              </p:ext>
            </p:extLst>
          </p:nvPr>
        </p:nvGraphicFramePr>
        <p:xfrm>
          <a:off x="885577" y="249090"/>
          <a:ext cx="8118389" cy="6225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594585" y="1356793"/>
            <a:ext cx="4881657" cy="4111585"/>
          </a:xfrm>
          <a:prstGeom prst="rect">
            <a:avLst/>
          </a:prstGeom>
        </p:spPr>
      </p:pic>
      <p:sp>
        <p:nvSpPr>
          <p:cNvPr id="2" name="Rectangle 1"/>
          <p:cNvSpPr/>
          <p:nvPr/>
        </p:nvSpPr>
        <p:spPr>
          <a:xfrm>
            <a:off x="783198" y="5386892"/>
            <a:ext cx="4693044" cy="923330"/>
          </a:xfrm>
          <a:prstGeom prst="rect">
            <a:avLst/>
          </a:prstGeom>
          <a:solidFill>
            <a:schemeClr val="dk1">
              <a:alpha val="71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dirty="0" smtClean="0"/>
              <a:t>Source : Human </a:t>
            </a:r>
            <a:r>
              <a:rPr lang="en-US" dirty="0"/>
              <a:t>Rights Watch Asia (1996), The Small Hands of Slavery: Bonded</a:t>
            </a:r>
          </a:p>
          <a:p>
            <a:r>
              <a:rPr lang="en-US" dirty="0"/>
              <a:t>Child Labor in India, Human Rights Watch.</a:t>
            </a:r>
          </a:p>
        </p:txBody>
      </p:sp>
    </p:spTree>
    <p:extLst>
      <p:ext uri="{BB962C8B-B14F-4D97-AF65-F5344CB8AC3E}">
        <p14:creationId xmlns:p14="http://schemas.microsoft.com/office/powerpoint/2010/main" val="13029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 – THE DEBT CYCLE</a:t>
            </a:r>
            <a:endParaRPr lang="en-US" dirty="0"/>
          </a:p>
        </p:txBody>
      </p:sp>
      <p:sp>
        <p:nvSpPr>
          <p:cNvPr id="3" name="Content Placeholder 2"/>
          <p:cNvSpPr>
            <a:spLocks noGrp="1"/>
          </p:cNvSpPr>
          <p:nvPr>
            <p:ph idx="1"/>
          </p:nvPr>
        </p:nvSpPr>
        <p:spPr/>
        <p:txBody>
          <a:bodyPr/>
          <a:lstStyle/>
          <a:p>
            <a:r>
              <a:rPr lang="en-US" dirty="0" smtClean="0"/>
              <a:t>There are numerous ways by which people become bonded labor – </a:t>
            </a:r>
          </a:p>
          <a:p>
            <a:r>
              <a:rPr lang="en-US" dirty="0" smtClean="0"/>
              <a:t>Inherit from ancestors – custom and tradition</a:t>
            </a:r>
          </a:p>
          <a:p>
            <a:r>
              <a:rPr lang="en-US" dirty="0" smtClean="0"/>
              <a:t>Borrow for special needs in exchange for employment. </a:t>
            </a:r>
          </a:p>
          <a:p>
            <a:pPr marL="0" indent="0">
              <a:buNone/>
            </a:pPr>
            <a:endParaRPr lang="en-US" dirty="0"/>
          </a:p>
        </p:txBody>
      </p:sp>
      <p:grpSp>
        <p:nvGrpSpPr>
          <p:cNvPr id="7" name="Group 6"/>
          <p:cNvGrpSpPr/>
          <p:nvPr/>
        </p:nvGrpSpPr>
        <p:grpSpPr>
          <a:xfrm>
            <a:off x="225335" y="758016"/>
            <a:ext cx="8747103" cy="5655483"/>
            <a:chOff x="113160" y="878576"/>
            <a:chExt cx="9143999" cy="5848756"/>
          </a:xfrm>
        </p:grpSpPr>
        <p:pic>
          <p:nvPicPr>
            <p:cNvPr id="5" name="Picture 4"/>
            <p:cNvPicPr>
              <a:picLocks noChangeAspect="1"/>
            </p:cNvPicPr>
            <p:nvPr/>
          </p:nvPicPr>
          <p:blipFill>
            <a:blip r:embed="rId3"/>
            <a:stretch>
              <a:fillRect/>
            </a:stretch>
          </p:blipFill>
          <p:spPr>
            <a:xfrm>
              <a:off x="1089024" y="1801906"/>
              <a:ext cx="6831277" cy="4925426"/>
            </a:xfrm>
            <a:prstGeom prst="rect">
              <a:avLst/>
            </a:prstGeom>
          </p:spPr>
        </p:pic>
        <p:sp>
          <p:nvSpPr>
            <p:cNvPr id="6" name="Rectangle 5"/>
            <p:cNvSpPr/>
            <p:nvPr/>
          </p:nvSpPr>
          <p:spPr>
            <a:xfrm>
              <a:off x="113160" y="878576"/>
              <a:ext cx="9143999"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solidFill>
                    <a:srgbClr val="FFFFFF"/>
                  </a:solidFill>
                </a:rPr>
                <a:t>The 2015 raid </a:t>
              </a:r>
              <a:r>
                <a:rPr lang="en-US" dirty="0">
                  <a:solidFill>
                    <a:srgbClr val="FFFFFF"/>
                  </a:solidFill>
                </a:rPr>
                <a:t>on an agarbatti factory on the outskirts of </a:t>
              </a:r>
              <a:r>
                <a:rPr lang="en-US" dirty="0" smtClean="0">
                  <a:solidFill>
                    <a:srgbClr val="FFFFFF"/>
                  </a:solidFill>
                </a:rPr>
                <a:t>Bengaluru in the Agarbatti </a:t>
              </a:r>
              <a:r>
                <a:rPr lang="en-US" dirty="0">
                  <a:solidFill>
                    <a:srgbClr val="FFFFFF"/>
                  </a:solidFill>
                </a:rPr>
                <a:t>Factory at </a:t>
              </a:r>
              <a:r>
                <a:rPr lang="en-US" dirty="0" smtClean="0">
                  <a:solidFill>
                    <a:srgbClr val="FFFFFF"/>
                  </a:solidFill>
                </a:rPr>
                <a:t>Kaggalipura, </a:t>
              </a:r>
              <a:r>
                <a:rPr lang="en-US" dirty="0">
                  <a:solidFill>
                    <a:srgbClr val="FFFFFF"/>
                  </a:solidFill>
                </a:rPr>
                <a:t>in which 107 </a:t>
              </a:r>
              <a:r>
                <a:rPr lang="en-US" dirty="0" smtClean="0">
                  <a:solidFill>
                    <a:srgbClr val="FFFFFF"/>
                  </a:solidFill>
                </a:rPr>
                <a:t>laborers </a:t>
              </a:r>
              <a:r>
                <a:rPr lang="en-US" dirty="0">
                  <a:solidFill>
                    <a:srgbClr val="FFFFFF"/>
                  </a:solidFill>
                </a:rPr>
                <a:t>were rescued, </a:t>
              </a:r>
              <a:r>
                <a:rPr lang="en-US" dirty="0" smtClean="0">
                  <a:solidFill>
                    <a:srgbClr val="FFFFFF"/>
                  </a:solidFill>
                </a:rPr>
                <a:t>pointed </a:t>
              </a:r>
              <a:r>
                <a:rPr lang="en-US" dirty="0">
                  <a:solidFill>
                    <a:srgbClr val="FFFFFF"/>
                  </a:solidFill>
                </a:rPr>
                <a:t>to a </a:t>
              </a:r>
              <a:r>
                <a:rPr lang="en-US" dirty="0" smtClean="0">
                  <a:solidFill>
                    <a:srgbClr val="FFFFFF"/>
                  </a:solidFill>
                </a:rPr>
                <a:t>deeper, more organized and structured trafficking </a:t>
              </a:r>
              <a:r>
                <a:rPr lang="en-US" dirty="0">
                  <a:solidFill>
                    <a:srgbClr val="FFFFFF"/>
                  </a:solidFill>
                </a:rPr>
                <a:t>network that runs much deeper than what this specific case reveals</a:t>
              </a:r>
              <a:r>
                <a:rPr lang="en-US" dirty="0" smtClean="0">
                  <a:solidFill>
                    <a:srgbClr val="FFFFFF"/>
                  </a:solidFill>
                </a:rPr>
                <a:t>.</a:t>
              </a:r>
              <a:endParaRPr lang="en-US" dirty="0">
                <a:solidFill>
                  <a:srgbClr val="FFFFFF"/>
                </a:solidFill>
              </a:endParaRPr>
            </a:p>
          </p:txBody>
        </p:sp>
      </p:grpSp>
      <p:sp>
        <p:nvSpPr>
          <p:cNvPr id="8" name="Rectangle 7"/>
          <p:cNvSpPr/>
          <p:nvPr/>
        </p:nvSpPr>
        <p:spPr>
          <a:xfrm>
            <a:off x="4400438" y="6090333"/>
            <a:ext cx="4572000" cy="646331"/>
          </a:xfrm>
          <a:prstGeom prst="rect">
            <a:avLst/>
          </a:prstGeom>
          <a:blipFill dpi="0" rotWithShape="1">
            <a:blip r:embed="rId4">
              <a:alphaModFix amt="27000"/>
              <a:duotone>
                <a:schemeClr val="accent6">
                  <a:shade val="10000"/>
                  <a:satMod val="150000"/>
                </a:schemeClr>
                <a:schemeClr val="accent6">
                  <a:tint val="90000"/>
                  <a:satMod val="300000"/>
                </a:schemeClr>
              </a:duotone>
            </a:blip>
            <a:srcRect/>
            <a:stretch>
              <a:fillRect/>
            </a:stretch>
          </a:blipFill>
        </p:spPr>
        <p:style>
          <a:lnRef idx="1">
            <a:schemeClr val="accent6"/>
          </a:lnRef>
          <a:fillRef idx="2">
            <a:schemeClr val="accent6"/>
          </a:fillRef>
          <a:effectRef idx="1">
            <a:schemeClr val="accent6"/>
          </a:effectRef>
          <a:fontRef idx="minor">
            <a:schemeClr val="dk1"/>
          </a:fontRef>
        </p:style>
        <p:txBody>
          <a:bodyPr>
            <a:spAutoFit/>
          </a:bodyPr>
          <a:lstStyle/>
          <a:p>
            <a:pPr defTabSz="457200">
              <a:defRPr/>
            </a:pPr>
            <a:r>
              <a:rPr lang="en-US" dirty="0"/>
              <a:t>Source : The Hindu BENGALURU, June 2, 2015 Updated: June 2, 2015 10:06 IST</a:t>
            </a:r>
          </a:p>
        </p:txBody>
      </p:sp>
    </p:spTree>
    <p:extLst>
      <p:ext uri="{BB962C8B-B14F-4D97-AF65-F5344CB8AC3E}">
        <p14:creationId xmlns:p14="http://schemas.microsoft.com/office/powerpoint/2010/main" val="2462361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SAFEGUARDS AVAILABLE </a:t>
            </a:r>
            <a:endParaRPr lang="en-US" dirty="0"/>
          </a:p>
        </p:txBody>
      </p:sp>
      <p:sp>
        <p:nvSpPr>
          <p:cNvPr id="3" name="Content Placeholder 2"/>
          <p:cNvSpPr>
            <a:spLocks noGrp="1"/>
          </p:cNvSpPr>
          <p:nvPr>
            <p:ph idx="1"/>
          </p:nvPr>
        </p:nvSpPr>
        <p:spPr>
          <a:xfrm>
            <a:off x="734428" y="1801906"/>
            <a:ext cx="8201102" cy="4899274"/>
          </a:xfrm>
        </p:spPr>
        <p:txBody>
          <a:bodyPr>
            <a:normAutofit fontScale="92500" lnSpcReduction="10000"/>
          </a:bodyPr>
          <a:lstStyle/>
          <a:p>
            <a:r>
              <a:rPr lang="en-US" dirty="0"/>
              <a:t>Article 21 of the Constitution of India guarantees the right to life and liberty. The Indian Supreme Court has interpreted the right of liberty to </a:t>
            </a:r>
            <a:r>
              <a:rPr lang="en-US" dirty="0" smtClean="0"/>
              <a:t>include </a:t>
            </a:r>
            <a:r>
              <a:rPr lang="en-US" i="1" dirty="0" smtClean="0"/>
              <a:t>: the </a:t>
            </a:r>
            <a:r>
              <a:rPr lang="en-US" i="1" dirty="0"/>
              <a:t>practice of bonded labor violates all of these constitutionally-mandated rights.</a:t>
            </a:r>
          </a:p>
          <a:p>
            <a:r>
              <a:rPr lang="en-US" dirty="0"/>
              <a:t>Article 23 of the constitution prohibits the practice of debt bondage and other forms of slavery both modern and </a:t>
            </a:r>
            <a:r>
              <a:rPr lang="en-US" dirty="0" smtClean="0"/>
              <a:t>ancient</a:t>
            </a:r>
          </a:p>
          <a:p>
            <a:r>
              <a:rPr lang="en-US" dirty="0"/>
              <a:t>Article 24 prohibits the employment of children in factories, mines, and other hazardous </a:t>
            </a:r>
            <a:r>
              <a:rPr lang="en-US" dirty="0" smtClean="0"/>
              <a:t>occupations. </a:t>
            </a:r>
            <a:r>
              <a:rPr lang="en-US" i="1" dirty="0" smtClean="0"/>
              <a:t>Together</a:t>
            </a:r>
            <a:r>
              <a:rPr lang="en-US" i="1" dirty="0"/>
              <a:t>, Articles 23 and 24 are placed under the heading “Right against Exploitation,” one of India’s constitutionally-proclaimed fundamental rights.</a:t>
            </a:r>
          </a:p>
          <a:p>
            <a:r>
              <a:rPr lang="en-US" dirty="0"/>
              <a:t>Article 39 requires the state to “direct its policy toward securing” the rights of children vis-à-vis their health and their opportunity to develop themselves.</a:t>
            </a:r>
          </a:p>
        </p:txBody>
      </p:sp>
      <p:graphicFrame>
        <p:nvGraphicFramePr>
          <p:cNvPr id="5" name="Diagram 4"/>
          <p:cNvGraphicFramePr/>
          <p:nvPr>
            <p:extLst>
              <p:ext uri="{D42A27DB-BD31-4B8C-83A1-F6EECF244321}">
                <p14:modId xmlns:p14="http://schemas.microsoft.com/office/powerpoint/2010/main" val="438447799"/>
              </p:ext>
            </p:extLst>
          </p:nvPr>
        </p:nvGraphicFramePr>
        <p:xfrm>
          <a:off x="1170259" y="834764"/>
          <a:ext cx="7164948" cy="5295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416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grpId="1" nodeType="clickEffect">
                                  <p:stCondLst>
                                    <p:cond delay="0"/>
                                  </p:stCondLst>
                                  <p:childTnLst>
                                    <p:anim calcmode="lin" valueType="num">
                                      <p:cBhvr>
                                        <p:cTn id="11" dur="700"/>
                                        <p:tgtEl>
                                          <p:spTgt spid="5"/>
                                        </p:tgtEl>
                                        <p:attrNameLst>
                                          <p:attrName>ppt_w</p:attrName>
                                        </p:attrNameLst>
                                      </p:cBhvr>
                                      <p:tavLst>
                                        <p:tav tm="0">
                                          <p:val>
                                            <p:strVal val="ppt_w"/>
                                          </p:val>
                                        </p:tav>
                                        <p:tav tm="100000">
                                          <p:val>
                                            <p:strVal val="ppt_w*0.70"/>
                                          </p:val>
                                        </p:tav>
                                      </p:tavLst>
                                    </p:anim>
                                    <p:anim calcmode="lin" valueType="num">
                                      <p:cBhvr>
                                        <p:cTn id="12" dur="700"/>
                                        <p:tgtEl>
                                          <p:spTgt spid="5"/>
                                        </p:tgtEl>
                                        <p:attrNameLst>
                                          <p:attrName>ppt_h</p:attrName>
                                        </p:attrNameLst>
                                      </p:cBhvr>
                                      <p:tavLst>
                                        <p:tav tm="0">
                                          <p:val>
                                            <p:strVal val="ppt_h"/>
                                          </p:val>
                                        </p:tav>
                                        <p:tav tm="100000">
                                          <p:val>
                                            <p:strVal val="ppt_h"/>
                                          </p:val>
                                        </p:tav>
                                      </p:tavLst>
                                    </p:anim>
                                    <p:animEffect transition="out" filter="fade">
                                      <p:cBhvr>
                                        <p:cTn id="13" dur="700"/>
                                        <p:tgtEl>
                                          <p:spTgt spid="5"/>
                                        </p:tgtEl>
                                      </p:cBhvr>
                                    </p:animEffect>
                                    <p:set>
                                      <p:cBhvr>
                                        <p:cTn id="14" dur="1" fill="hold">
                                          <p:stCondLst>
                                            <p:cond delay="6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716" y="198894"/>
            <a:ext cx="8553016" cy="6502286"/>
          </a:xfrm>
        </p:spPr>
        <p:txBody>
          <a:bodyPr>
            <a:normAutofit lnSpcReduction="10000"/>
          </a:bodyPr>
          <a:lstStyle/>
          <a:p>
            <a:r>
              <a:rPr lang="en-US" b="1" dirty="0"/>
              <a:t>Bonded Labour System (Abolition) Act, </a:t>
            </a:r>
            <a:r>
              <a:rPr lang="en-US" b="1" dirty="0" smtClean="0"/>
              <a:t>1976</a:t>
            </a:r>
            <a:r>
              <a:rPr lang="en-US" dirty="0"/>
              <a:t> </a:t>
            </a:r>
            <a:r>
              <a:rPr lang="en-US" dirty="0" smtClean="0"/>
              <a:t>purports </a:t>
            </a:r>
            <a:r>
              <a:rPr lang="en-US" dirty="0"/>
              <a:t>to abolish all debt agreements and obligations arising out of India’s longstanding bonded labor </a:t>
            </a:r>
            <a:r>
              <a:rPr lang="en-US" dirty="0" smtClean="0"/>
              <a:t>system. </a:t>
            </a:r>
            <a:endParaRPr lang="en-US" dirty="0"/>
          </a:p>
          <a:p>
            <a:r>
              <a:rPr lang="en-US" b="1" dirty="0" smtClean="0"/>
              <a:t>Child </a:t>
            </a:r>
            <a:r>
              <a:rPr lang="en-US" b="1" dirty="0"/>
              <a:t>Labour (Prohibition and Regulation) Act, </a:t>
            </a:r>
            <a:r>
              <a:rPr lang="en-US" b="1" dirty="0" smtClean="0"/>
              <a:t>1986</a:t>
            </a:r>
            <a:r>
              <a:rPr lang="en-IN" dirty="0"/>
              <a:t> </a:t>
            </a:r>
            <a:r>
              <a:rPr lang="en-US" dirty="0" smtClean="0"/>
              <a:t>regulates </a:t>
            </a:r>
            <a:r>
              <a:rPr lang="en-US" dirty="0"/>
              <a:t>the hours and conditions of work for child laborers, while prohibiting the employment of children in twenty-five hazardous industries</a:t>
            </a:r>
            <a:r>
              <a:rPr lang="en-US" dirty="0" smtClean="0"/>
              <a:t>. Loophole</a:t>
            </a:r>
          </a:p>
          <a:p>
            <a:r>
              <a:rPr lang="en-US" b="1" dirty="0"/>
              <a:t>Factories Act, </a:t>
            </a:r>
            <a:r>
              <a:rPr lang="en-US" b="1" dirty="0" smtClean="0"/>
              <a:t>1948</a:t>
            </a:r>
            <a:r>
              <a:rPr lang="en-US" dirty="0" smtClean="0"/>
              <a:t> </a:t>
            </a:r>
            <a:r>
              <a:rPr lang="en-US" dirty="0"/>
              <a:t>strictly forbids the employment of children less than fourteen years old in factories.</a:t>
            </a:r>
            <a:r>
              <a:rPr lang="en-IN" dirty="0"/>
              <a:t> </a:t>
            </a:r>
          </a:p>
          <a:p>
            <a:r>
              <a:rPr lang="en-US" b="1" dirty="0"/>
              <a:t>Contract Labour (Regulation and Abolition) Act, </a:t>
            </a:r>
            <a:r>
              <a:rPr lang="en-US" b="1" dirty="0" smtClean="0"/>
              <a:t>1970</a:t>
            </a:r>
            <a:r>
              <a:rPr lang="en-IN" dirty="0"/>
              <a:t> </a:t>
            </a:r>
            <a:r>
              <a:rPr lang="en-US" dirty="0" smtClean="0"/>
              <a:t> </a:t>
            </a:r>
            <a:r>
              <a:rPr lang="en-US" dirty="0"/>
              <a:t>regulates the use of contract labor and provides for its abolition in certain industries, at the discretion of the appropriate government (state or central). </a:t>
            </a:r>
            <a:endParaRPr lang="en-US" b="1" dirty="0"/>
          </a:p>
          <a:p>
            <a:r>
              <a:rPr lang="en-US" b="1" dirty="0" smtClean="0"/>
              <a:t>Minimum </a:t>
            </a:r>
            <a:r>
              <a:rPr lang="en-US" b="1" dirty="0"/>
              <a:t>Wages Act, </a:t>
            </a:r>
            <a:r>
              <a:rPr lang="en-US" b="1" dirty="0" smtClean="0"/>
              <a:t>1948</a:t>
            </a:r>
            <a:r>
              <a:rPr lang="en-IN" dirty="0"/>
              <a:t> </a:t>
            </a:r>
            <a:r>
              <a:rPr lang="en-US" dirty="0" smtClean="0"/>
              <a:t> </a:t>
            </a:r>
            <a:r>
              <a:rPr lang="en-US" dirty="0"/>
              <a:t>sets the minimum wage for certain enumerated occupations and requires that overtime be paid to all workers who work beyond a “normal working day.</a:t>
            </a:r>
            <a:r>
              <a:rPr lang="en-US" dirty="0" smtClean="0"/>
              <a:t>”</a:t>
            </a:r>
            <a:endParaRPr lang="en-US" dirty="0"/>
          </a:p>
        </p:txBody>
      </p:sp>
      <p:graphicFrame>
        <p:nvGraphicFramePr>
          <p:cNvPr id="5" name="Diagram 4"/>
          <p:cNvGraphicFramePr/>
          <p:nvPr>
            <p:extLst>
              <p:ext uri="{D42A27DB-BD31-4B8C-83A1-F6EECF244321}">
                <p14:modId xmlns:p14="http://schemas.microsoft.com/office/powerpoint/2010/main" val="2458435005"/>
              </p:ext>
            </p:extLst>
          </p:nvPr>
        </p:nvGraphicFramePr>
        <p:xfrm>
          <a:off x="613833" y="1228312"/>
          <a:ext cx="7662177" cy="474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0172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9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1" nodeType="clickEffect">
                                  <p:stCondLst>
                                    <p:cond delay="0"/>
                                  </p:stCondLst>
                                  <p:childTnLst>
                                    <p:animEffect transition="out" filter="diamond(out)">
                                      <p:cBhvr>
                                        <p:cTn id="11" dur="800"/>
                                        <p:tgtEl>
                                          <p:spTgt spid="5"/>
                                        </p:tgtEl>
                                      </p:cBhvr>
                                    </p:animEffect>
                                    <p:set>
                                      <p:cBhvr>
                                        <p:cTn id="12" dur="1" fill="hold">
                                          <p:stCondLst>
                                            <p:cond delay="7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2152</TotalTime>
  <Words>2245</Words>
  <Application>Microsoft Macintosh PowerPoint</Application>
  <PresentationFormat>On-screen Show (4:3)</PresentationFormat>
  <Paragraphs>142</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Tradition</vt:lpstr>
      <vt:lpstr>BONDED LABOR –  A FORM OF MODERN SLAVERY</vt:lpstr>
      <vt:lpstr>OVERVIEW</vt:lpstr>
      <vt:lpstr>INTRODUCTION</vt:lpstr>
      <vt:lpstr>PowerPoint Presentation</vt:lpstr>
      <vt:lpstr>STATE OF THESE WORKERS</vt:lpstr>
      <vt:lpstr>PowerPoint Presentation</vt:lpstr>
      <vt:lpstr>HOW IT WORKS – THE DEBT CYCLE</vt:lpstr>
      <vt:lpstr>SAFEGUARDS AVAILABLE </vt:lpstr>
      <vt:lpstr>PowerPoint Presentation</vt:lpstr>
      <vt:lpstr>PowerPoint Presentation</vt:lpstr>
      <vt:lpstr>REASONS</vt:lpstr>
      <vt:lpstr>NEED OF THE HOUR</vt:lpstr>
      <vt:lpstr>PowerPoint Presentation</vt:lpstr>
      <vt:lpstr>Thank You</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BONDED LABOUR</dc:title>
  <dc:creator>Krishna Aarti Reddy</dc:creator>
  <cp:lastModifiedBy>Krishna Aarti Reddy</cp:lastModifiedBy>
  <cp:revision>40</cp:revision>
  <dcterms:created xsi:type="dcterms:W3CDTF">2016-07-19T14:00:21Z</dcterms:created>
  <dcterms:modified xsi:type="dcterms:W3CDTF">2016-07-21T14:13:26Z</dcterms:modified>
</cp:coreProperties>
</file>