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60" r:id="rId5"/>
    <p:sldId id="265" r:id="rId6"/>
    <p:sldId id="266" r:id="rId7"/>
    <p:sldId id="267" r:id="rId8"/>
    <p:sldId id="268" r:id="rId9"/>
    <p:sldId id="263" r:id="rId10"/>
    <p:sldId id="261" r:id="rId11"/>
    <p:sldId id="269" r:id="rId12"/>
    <p:sldId id="270" r:id="rId13"/>
    <p:sldId id="258"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8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C57-FDD8-F647-B5A4-C3ED1EF59FD8}" type="datetimeFigureOut">
              <a:rPr lang="en-US" smtClean="0"/>
              <a:t>20/07/16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9BBE7-8C08-2649-9926-538F55FB27FD}" type="slidenum">
              <a:rPr lang="en-US" smtClean="0"/>
              <a:t>‹#›</a:t>
            </a:fld>
            <a:endParaRPr lang="en-US"/>
          </a:p>
        </p:txBody>
      </p:sp>
    </p:spTree>
    <p:extLst>
      <p:ext uri="{BB962C8B-B14F-4D97-AF65-F5344CB8AC3E}">
        <p14:creationId xmlns:p14="http://schemas.microsoft.com/office/powerpoint/2010/main" val="3878054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FACT THAT WORST</a:t>
            </a:r>
            <a:r>
              <a:rPr lang="en-US" baseline="0" dirty="0" smtClean="0"/>
              <a:t> YEAR for European Union for TERRORISM (official)</a:t>
            </a:r>
            <a:endParaRPr lang="en-US" dirty="0"/>
          </a:p>
        </p:txBody>
      </p:sp>
      <p:sp>
        <p:nvSpPr>
          <p:cNvPr id="4" name="Slide Number Placeholder 3"/>
          <p:cNvSpPr>
            <a:spLocks noGrp="1"/>
          </p:cNvSpPr>
          <p:nvPr>
            <p:ph type="sldNum" sz="quarter" idx="10"/>
          </p:nvPr>
        </p:nvSpPr>
        <p:spPr/>
        <p:txBody>
          <a:bodyPr/>
          <a:lstStyle/>
          <a:p>
            <a:fld id="{5949BBE7-8C08-2649-9926-538F55FB27FD}" type="slidenum">
              <a:rPr lang="en-US" smtClean="0"/>
              <a:t>1</a:t>
            </a:fld>
            <a:endParaRPr lang="en-US"/>
          </a:p>
        </p:txBody>
      </p:sp>
    </p:spTree>
    <p:extLst>
      <p:ext uri="{BB962C8B-B14F-4D97-AF65-F5344CB8AC3E}">
        <p14:creationId xmlns:p14="http://schemas.microsoft.com/office/powerpoint/2010/main" val="381069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later expand on this definition in order to explain</a:t>
            </a:r>
            <a:r>
              <a:rPr lang="en-US" baseline="0" dirty="0" smtClean="0"/>
              <a:t> my views on the same</a:t>
            </a:r>
            <a:endParaRPr lang="en-US" dirty="0"/>
          </a:p>
        </p:txBody>
      </p:sp>
      <p:sp>
        <p:nvSpPr>
          <p:cNvPr id="4" name="Slide Number Placeholder 3"/>
          <p:cNvSpPr>
            <a:spLocks noGrp="1"/>
          </p:cNvSpPr>
          <p:nvPr>
            <p:ph type="sldNum" sz="quarter" idx="10"/>
          </p:nvPr>
        </p:nvSpPr>
        <p:spPr/>
        <p:txBody>
          <a:bodyPr/>
          <a:lstStyle/>
          <a:p>
            <a:fld id="{5949BBE7-8C08-2649-9926-538F55FB27FD}" type="slidenum">
              <a:rPr lang="en-US" smtClean="0"/>
              <a:t>3</a:t>
            </a:fld>
            <a:endParaRPr lang="en-US"/>
          </a:p>
        </p:txBody>
      </p:sp>
    </p:spTree>
    <p:extLst>
      <p:ext uri="{BB962C8B-B14F-4D97-AF65-F5344CB8AC3E}">
        <p14:creationId xmlns:p14="http://schemas.microsoft.com/office/powerpoint/2010/main" val="133470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Condemned by world leaders from USA, Italy, India, Germany, Russia and many more----Je </a:t>
            </a:r>
            <a:r>
              <a:rPr lang="en-US" dirty="0" err="1" smtClean="0"/>
              <a:t>suis</a:t>
            </a:r>
            <a:r>
              <a:rPr lang="en-US" dirty="0" smtClean="0"/>
              <a:t> Charlie emerged</a:t>
            </a:r>
            <a:r>
              <a:rPr lang="en-US" baseline="0" dirty="0" smtClean="0"/>
              <a:t> in support</a:t>
            </a:r>
          </a:p>
          <a:p>
            <a:r>
              <a:rPr lang="en-US" baseline="0" dirty="0" smtClean="0"/>
              <a:t>Further, the attacks were condemned at a UN conference as well. (WORLDWIDE CONDEMNATION)</a:t>
            </a:r>
          </a:p>
          <a:p>
            <a:r>
              <a:rPr lang="en-US" baseline="0" dirty="0" smtClean="0"/>
              <a:t>Almost like a retaliatory punch in the face by ISIS. The whole idea of a caliphate means that the caliph is a direct descendant of the Prophet. Thus, it was a direct attack in a way and thus they retaliated.</a:t>
            </a:r>
            <a:endParaRPr lang="en-US" dirty="0"/>
          </a:p>
        </p:txBody>
      </p:sp>
      <p:sp>
        <p:nvSpPr>
          <p:cNvPr id="4" name="Slide Number Placeholder 3"/>
          <p:cNvSpPr>
            <a:spLocks noGrp="1"/>
          </p:cNvSpPr>
          <p:nvPr>
            <p:ph type="sldNum" sz="quarter" idx="10"/>
          </p:nvPr>
        </p:nvSpPr>
        <p:spPr/>
        <p:txBody>
          <a:bodyPr/>
          <a:lstStyle/>
          <a:p>
            <a:fld id="{5949BBE7-8C08-2649-9926-538F55FB27FD}" type="slidenum">
              <a:rPr lang="en-US" smtClean="0"/>
              <a:t>6</a:t>
            </a:fld>
            <a:endParaRPr lang="en-US"/>
          </a:p>
        </p:txBody>
      </p:sp>
    </p:spTree>
    <p:extLst>
      <p:ext uri="{BB962C8B-B14F-4D97-AF65-F5344CB8AC3E}">
        <p14:creationId xmlns:p14="http://schemas.microsoft.com/office/powerpoint/2010/main" val="48856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to speech</a:t>
            </a:r>
            <a:r>
              <a:rPr lang="en-US" baseline="0" dirty="0" smtClean="0"/>
              <a:t> but only if it doesn’t hurt others either mentally or physically</a:t>
            </a:r>
          </a:p>
          <a:p>
            <a:r>
              <a:rPr lang="en-US" dirty="0" smtClean="0"/>
              <a:t>True,</a:t>
            </a:r>
            <a:r>
              <a:rPr lang="en-US" baseline="0" dirty="0" smtClean="0"/>
              <a:t> terrorism can never be justified but it cannot be stopped with a stubborn mindset. However, extremism is encouraged through cartoons as portrayed by Charlie </a:t>
            </a:r>
            <a:r>
              <a:rPr lang="en-US" baseline="0" dirty="0" err="1" smtClean="0"/>
              <a:t>Hebdo</a:t>
            </a:r>
            <a:r>
              <a:rPr lang="en-US" baseline="0" dirty="0" smtClean="0"/>
              <a:t>. Even non-extremists start hating such cultures and in turn becoming individuals with extremist mindsets</a:t>
            </a:r>
          </a:p>
          <a:p>
            <a:endParaRPr lang="en-US" dirty="0" smtClean="0"/>
          </a:p>
        </p:txBody>
      </p:sp>
      <p:sp>
        <p:nvSpPr>
          <p:cNvPr id="4" name="Slide Number Placeholder 3"/>
          <p:cNvSpPr>
            <a:spLocks noGrp="1"/>
          </p:cNvSpPr>
          <p:nvPr>
            <p:ph type="sldNum" sz="quarter" idx="10"/>
          </p:nvPr>
        </p:nvSpPr>
        <p:spPr/>
        <p:txBody>
          <a:bodyPr/>
          <a:lstStyle/>
          <a:p>
            <a:fld id="{5949BBE7-8C08-2649-9926-538F55FB27FD}" type="slidenum">
              <a:rPr lang="en-US" smtClean="0"/>
              <a:t>7</a:t>
            </a:fld>
            <a:endParaRPr lang="en-US"/>
          </a:p>
        </p:txBody>
      </p:sp>
    </p:spTree>
    <p:extLst>
      <p:ext uri="{BB962C8B-B14F-4D97-AF65-F5344CB8AC3E}">
        <p14:creationId xmlns:p14="http://schemas.microsoft.com/office/powerpoint/2010/main" val="360557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lashes if you do not die laughing-CHARIA</a:t>
            </a:r>
            <a:r>
              <a:rPr lang="en-US" baseline="0" dirty="0" smtClean="0"/>
              <a:t> HEBDO</a:t>
            </a:r>
          </a:p>
          <a:p>
            <a:r>
              <a:rPr lang="en-US" baseline="0" dirty="0" smtClean="0"/>
              <a:t>Best wishes and good health-Baghdadi</a:t>
            </a:r>
            <a:endParaRPr lang="en-US" dirty="0"/>
          </a:p>
        </p:txBody>
      </p:sp>
      <p:sp>
        <p:nvSpPr>
          <p:cNvPr id="4" name="Slide Number Placeholder 3"/>
          <p:cNvSpPr>
            <a:spLocks noGrp="1"/>
          </p:cNvSpPr>
          <p:nvPr>
            <p:ph type="sldNum" sz="quarter" idx="10"/>
          </p:nvPr>
        </p:nvSpPr>
        <p:spPr/>
        <p:txBody>
          <a:bodyPr/>
          <a:lstStyle/>
          <a:p>
            <a:fld id="{5949BBE7-8C08-2649-9926-538F55FB27FD}" type="slidenum">
              <a:rPr lang="en-US" smtClean="0"/>
              <a:t>9</a:t>
            </a:fld>
            <a:endParaRPr lang="en-US"/>
          </a:p>
        </p:txBody>
      </p:sp>
    </p:spTree>
    <p:extLst>
      <p:ext uri="{BB962C8B-B14F-4D97-AF65-F5344CB8AC3E}">
        <p14:creationId xmlns:p14="http://schemas.microsoft.com/office/powerpoint/2010/main" val="285616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star is born”</a:t>
            </a:r>
          </a:p>
          <a:p>
            <a:r>
              <a:rPr lang="en-US" dirty="0" smtClean="0"/>
              <a:t>“The Film that will set the Muslim world on fire”-My ass? And</a:t>
            </a:r>
            <a:r>
              <a:rPr lang="en-US" baseline="0" dirty="0" smtClean="0"/>
              <a:t> you love it? My ass?</a:t>
            </a:r>
            <a:endParaRPr lang="en-US" dirty="0"/>
          </a:p>
        </p:txBody>
      </p:sp>
      <p:sp>
        <p:nvSpPr>
          <p:cNvPr id="4" name="Slide Number Placeholder 3"/>
          <p:cNvSpPr>
            <a:spLocks noGrp="1"/>
          </p:cNvSpPr>
          <p:nvPr>
            <p:ph type="sldNum" sz="quarter" idx="10"/>
          </p:nvPr>
        </p:nvSpPr>
        <p:spPr/>
        <p:txBody>
          <a:bodyPr/>
          <a:lstStyle/>
          <a:p>
            <a:fld id="{5949BBE7-8C08-2649-9926-538F55FB27FD}" type="slidenum">
              <a:rPr lang="en-US" smtClean="0"/>
              <a:t>10</a:t>
            </a:fld>
            <a:endParaRPr lang="en-US"/>
          </a:p>
        </p:txBody>
      </p:sp>
    </p:spTree>
    <p:extLst>
      <p:ext uri="{BB962C8B-B14F-4D97-AF65-F5344CB8AC3E}">
        <p14:creationId xmlns:p14="http://schemas.microsoft.com/office/powerpoint/2010/main" val="236989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Freedom should exist only till others are not hurt either mentally or physically</a:t>
            </a:r>
          </a:p>
          <a:p>
            <a:pPr marL="0" indent="0">
              <a:buNone/>
            </a:pPr>
            <a:r>
              <a:rPr lang="en-US" dirty="0" smtClean="0"/>
              <a:t>----The limit to law is the rights of others as well as national security (not kept in mind because after attacks also refused to stop what they do</a:t>
            </a:r>
            <a:r>
              <a:rPr lang="en-US" dirty="0" smtClean="0"/>
              <a:t>). Created public nuisance as well as disruption of public order (Hurst </a:t>
            </a:r>
            <a:r>
              <a:rPr lang="en-US" dirty="0" err="1" smtClean="0"/>
              <a:t>Hannum’s</a:t>
            </a:r>
            <a:r>
              <a:rPr lang="en-US" dirty="0" smtClean="0"/>
              <a:t> Lecture)</a:t>
            </a:r>
            <a:endParaRPr lang="en-US" dirty="0" smtClean="0"/>
          </a:p>
          <a:p>
            <a:pPr marL="0" indent="0">
              <a:buNone/>
            </a:pPr>
            <a:endParaRPr lang="en-US" dirty="0" smtClean="0"/>
          </a:p>
          <a:p>
            <a:pPr marL="0" indent="0">
              <a:buNone/>
            </a:pPr>
            <a:r>
              <a:rPr lang="en-US" dirty="0" smtClean="0"/>
              <a:t>2.</a:t>
            </a:r>
            <a:r>
              <a:rPr lang="en-US" baseline="0" dirty="0" smtClean="0"/>
              <a:t> Respected in the sense may be comic but should not hurt </a:t>
            </a:r>
            <a:r>
              <a:rPr lang="en-US" baseline="0" dirty="0" err="1" smtClean="0"/>
              <a:t>anothers</a:t>
            </a:r>
            <a:r>
              <a:rPr lang="en-US" baseline="0" dirty="0" smtClean="0"/>
              <a:t> value system---Imagine a young kid seeing the cartoons of who he worships (mental effects)</a:t>
            </a:r>
          </a:p>
          <a:p>
            <a:pPr marL="0" indent="0">
              <a:buNone/>
            </a:pPr>
            <a:r>
              <a:rPr lang="en-US" baseline="0" dirty="0" smtClean="0"/>
              <a:t>Considered as blasphemy by Islam (Sharia law</a:t>
            </a:r>
            <a:r>
              <a:rPr lang="en-US" baseline="0" dirty="0" smtClean="0"/>
              <a:t>)</a:t>
            </a:r>
          </a:p>
          <a:p>
            <a:pPr marL="0" indent="0">
              <a:buNone/>
            </a:pPr>
            <a:endParaRPr lang="en-US" baseline="0" dirty="0" smtClean="0"/>
          </a:p>
          <a:p>
            <a:pPr marL="0" indent="0">
              <a:buNone/>
            </a:pPr>
            <a:r>
              <a:rPr lang="en-US" baseline="0" dirty="0" smtClean="0"/>
              <a:t>Lack of understanding or empathy---underestimating the effects on mental health</a:t>
            </a:r>
            <a:endParaRPr lang="en-US" dirty="0" smtClean="0"/>
          </a:p>
        </p:txBody>
      </p:sp>
      <p:sp>
        <p:nvSpPr>
          <p:cNvPr id="4" name="Slide Number Placeholder 3"/>
          <p:cNvSpPr>
            <a:spLocks noGrp="1"/>
          </p:cNvSpPr>
          <p:nvPr>
            <p:ph type="sldNum" sz="quarter" idx="10"/>
          </p:nvPr>
        </p:nvSpPr>
        <p:spPr/>
        <p:txBody>
          <a:bodyPr/>
          <a:lstStyle/>
          <a:p>
            <a:fld id="{5949BBE7-8C08-2649-9926-538F55FB27FD}" type="slidenum">
              <a:rPr lang="en-US" smtClean="0"/>
              <a:t>11</a:t>
            </a:fld>
            <a:endParaRPr lang="en-US"/>
          </a:p>
        </p:txBody>
      </p:sp>
    </p:spTree>
    <p:extLst>
      <p:ext uri="{BB962C8B-B14F-4D97-AF65-F5344CB8AC3E}">
        <p14:creationId xmlns:p14="http://schemas.microsoft.com/office/powerpoint/2010/main" val="279083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Veil Charlie </a:t>
            </a:r>
            <a:r>
              <a:rPr lang="en-US" dirty="0" err="1" smtClean="0"/>
              <a:t>Hebdo</a:t>
            </a:r>
            <a:endParaRPr lang="en-US" dirty="0"/>
          </a:p>
        </p:txBody>
      </p:sp>
      <p:sp>
        <p:nvSpPr>
          <p:cNvPr id="4" name="Slide Number Placeholder 3"/>
          <p:cNvSpPr>
            <a:spLocks noGrp="1"/>
          </p:cNvSpPr>
          <p:nvPr>
            <p:ph type="sldNum" sz="quarter" idx="10"/>
          </p:nvPr>
        </p:nvSpPr>
        <p:spPr/>
        <p:txBody>
          <a:bodyPr/>
          <a:lstStyle/>
          <a:p>
            <a:fld id="{5949BBE7-8C08-2649-9926-538F55FB27FD}" type="slidenum">
              <a:rPr lang="en-US" smtClean="0"/>
              <a:t>14</a:t>
            </a:fld>
            <a:endParaRPr lang="en-US"/>
          </a:p>
        </p:txBody>
      </p:sp>
    </p:spTree>
    <p:extLst>
      <p:ext uri="{BB962C8B-B14F-4D97-AF65-F5344CB8AC3E}">
        <p14:creationId xmlns:p14="http://schemas.microsoft.com/office/powerpoint/2010/main" val="300038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20/07/16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20/07/16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20/07/16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GB"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GB"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GB"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GB"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GB"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GB"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GB"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GB"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20/07/16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GB"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GB"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GB"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20/07/16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20/07/16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www.un.org/apps/news/story.asp?NewsID=24725" TargetMode="External"/><Relationship Id="rId4" Type="http://schemas.openxmlformats.org/officeDocument/2006/relationships/hyperlink" Target="http://www.ohchr.org/EN/Issues/Terrorism/Pages/SRTerrorismIndex.aspx" TargetMode="External"/><Relationship Id="rId5" Type="http://schemas.openxmlformats.org/officeDocument/2006/relationships/hyperlink" Target="https://law.fiu.edu/charlie-hebdo-freedom-of-expression/" TargetMode="External"/><Relationship Id="rId6" Type="http://schemas.openxmlformats.org/officeDocument/2006/relationships/hyperlink" Target="http://www.ohchr.org/EN/NewsEvents/Pages/DisplayNews.aspx?NewsID=15467" TargetMode="External"/><Relationship Id="rId7" Type="http://schemas.openxmlformats.org/officeDocument/2006/relationships/hyperlink" Target="http://www.cnn.com/2015/01/07/world/france-magazine-attack-victims/" TargetMode="External"/><Relationship Id="rId8" Type="http://schemas.openxmlformats.org/officeDocument/2006/relationships/hyperlink" Target="http://www.bbc.com/news/world-europe-30708237" TargetMode="External"/><Relationship Id="rId9" Type="http://schemas.openxmlformats.org/officeDocument/2006/relationships/hyperlink" Target="https://charliehebdo.fr/en/history/" TargetMode="External"/><Relationship Id="rId10" Type="http://schemas.openxmlformats.org/officeDocument/2006/relationships/hyperlink" Target="http://gawker.com/what-is-charlie-hebdo-and-why-a-mostly-complete-histo-1677959168" TargetMode="External"/><Relationship Id="rId11" Type="http://schemas.openxmlformats.org/officeDocument/2006/relationships/hyperlink" Target="http://www.conseil-constitutionnel.fr/conseil-constitutionnel/root/bank_mm/anglais/cst2.pdf" TargetMode="External"/><Relationship Id="rId1" Type="http://schemas.openxmlformats.org/officeDocument/2006/relationships/slideLayout" Target="../slideLayouts/slideLayout2.xml"/><Relationship Id="rId2" Type="http://schemas.openxmlformats.org/officeDocument/2006/relationships/hyperlink" Target="http://www.un.org/en/ga/search/view_doc.asp?symbol=A/C.6/69/SR.2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668" y="4360355"/>
            <a:ext cx="6477000" cy="1366465"/>
          </a:xfrm>
        </p:spPr>
        <p:txBody>
          <a:bodyPr/>
          <a:lstStyle/>
          <a:p>
            <a:pPr algn="ctr"/>
            <a:r>
              <a:rPr lang="en-US" sz="2400" b="1" dirty="0" smtClean="0"/>
              <a:t>Freedom of Speech and Expression: </a:t>
            </a:r>
            <a:br>
              <a:rPr lang="en-US" sz="2400" b="1" dirty="0" smtClean="0"/>
            </a:br>
            <a:r>
              <a:rPr lang="en-US" sz="2400" b="1" dirty="0" smtClean="0">
                <a:latin typeface="Charter Black"/>
                <a:cs typeface="Charter Black"/>
              </a:rPr>
              <a:t>A CHARLIE HEBDO </a:t>
            </a:r>
            <a:r>
              <a:rPr lang="en-US" sz="2400" b="1" dirty="0" smtClean="0"/>
              <a:t>Case Study</a:t>
            </a:r>
            <a:endParaRPr lang="en-US" sz="2400" i="1" dirty="0"/>
          </a:p>
        </p:txBody>
      </p:sp>
      <p:sp>
        <p:nvSpPr>
          <p:cNvPr id="3" name="Subtitle 2"/>
          <p:cNvSpPr>
            <a:spLocks noGrp="1"/>
          </p:cNvSpPr>
          <p:nvPr>
            <p:ph type="subTitle" idx="1"/>
          </p:nvPr>
        </p:nvSpPr>
        <p:spPr>
          <a:xfrm>
            <a:off x="2286301" y="3334012"/>
            <a:ext cx="4782559" cy="1174088"/>
          </a:xfrm>
        </p:spPr>
        <p:txBody>
          <a:bodyPr/>
          <a:lstStyle/>
          <a:p>
            <a:r>
              <a:rPr lang="en-US" dirty="0" smtClean="0">
                <a:latin typeface="Impact"/>
                <a:cs typeface="Impact"/>
              </a:rPr>
              <a:t>“A good cartoon is a punch in the face”</a:t>
            </a:r>
            <a:endParaRPr lang="en-US" dirty="0">
              <a:latin typeface="Impact"/>
              <a:cs typeface="Impact"/>
            </a:endParaRPr>
          </a:p>
        </p:txBody>
      </p:sp>
      <p:pic>
        <p:nvPicPr>
          <p:cNvPr id="4" name="Picture 3"/>
          <p:cNvPicPr>
            <a:picLocks noChangeAspect="1"/>
          </p:cNvPicPr>
          <p:nvPr/>
        </p:nvPicPr>
        <p:blipFill>
          <a:blip r:embed="rId3"/>
          <a:stretch>
            <a:fillRect/>
          </a:stretch>
        </p:blipFill>
        <p:spPr>
          <a:xfrm>
            <a:off x="2667000" y="0"/>
            <a:ext cx="3810000" cy="3175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774229" y="6426129"/>
            <a:ext cx="2080877" cy="400110"/>
          </a:xfrm>
          <a:prstGeom prst="rect">
            <a:avLst/>
          </a:prstGeom>
          <a:noFill/>
        </p:spPr>
        <p:txBody>
          <a:bodyPr wrap="square" rtlCol="0">
            <a:spAutoFit/>
          </a:bodyPr>
          <a:lstStyle/>
          <a:p>
            <a:r>
              <a:rPr lang="en-US" sz="2000" dirty="0" smtClean="0"/>
              <a:t>By </a:t>
            </a:r>
            <a:r>
              <a:rPr lang="en-US" sz="2000" b="1" dirty="0" smtClean="0"/>
              <a:t>Akshay Sharan</a:t>
            </a:r>
            <a:endParaRPr lang="en-US" sz="2000" b="1" dirty="0"/>
          </a:p>
        </p:txBody>
      </p:sp>
    </p:spTree>
    <p:extLst>
      <p:ext uri="{BB962C8B-B14F-4D97-AF65-F5344CB8AC3E}">
        <p14:creationId xmlns:p14="http://schemas.microsoft.com/office/powerpoint/2010/main" val="42066813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560465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607" y="440036"/>
            <a:ext cx="8960393" cy="1249204"/>
          </a:xfrm>
        </p:spPr>
        <p:txBody>
          <a:bodyPr/>
          <a:lstStyle/>
          <a:p>
            <a:r>
              <a:rPr lang="en-US" sz="3200" dirty="0" smtClean="0">
                <a:latin typeface="Britannic Bold"/>
                <a:cs typeface="Britannic Bold"/>
              </a:rPr>
              <a:t>Freedom of Expression </a:t>
            </a:r>
            <a:br>
              <a:rPr lang="en-US" sz="3200" dirty="0" smtClean="0">
                <a:latin typeface="Britannic Bold"/>
                <a:cs typeface="Britannic Bold"/>
              </a:rPr>
            </a:br>
            <a:r>
              <a:rPr lang="en-US" sz="3200" dirty="0" smtClean="0">
                <a:latin typeface="Britannic Bold"/>
                <a:cs typeface="Britannic Bold"/>
              </a:rPr>
              <a:t>vs. </a:t>
            </a:r>
            <a:br>
              <a:rPr lang="en-US" sz="3200" dirty="0" smtClean="0">
                <a:latin typeface="Britannic Bold"/>
                <a:cs typeface="Britannic Bold"/>
              </a:rPr>
            </a:br>
            <a:r>
              <a:rPr lang="en-US" sz="3200" dirty="0" smtClean="0">
                <a:latin typeface="Britannic Bold"/>
                <a:cs typeface="Britannic Bold"/>
              </a:rPr>
              <a:t>Protection of Religious Sentiments</a:t>
            </a:r>
            <a:endParaRPr lang="en-US" sz="3200" dirty="0">
              <a:latin typeface="Britannic Bold"/>
              <a:cs typeface="Britannic Bold"/>
            </a:endParaRPr>
          </a:p>
        </p:txBody>
      </p:sp>
      <p:sp>
        <p:nvSpPr>
          <p:cNvPr id="5" name="Text Placeholder 4"/>
          <p:cNvSpPr>
            <a:spLocks noGrp="1"/>
          </p:cNvSpPr>
          <p:nvPr>
            <p:ph idx="1"/>
          </p:nvPr>
        </p:nvSpPr>
        <p:spPr>
          <a:xfrm>
            <a:off x="914400" y="2132925"/>
            <a:ext cx="7313613" cy="2028538"/>
          </a:xfrm>
        </p:spPr>
        <p:txBody>
          <a:bodyPr>
            <a:normAutofit lnSpcReduction="10000"/>
          </a:bodyPr>
          <a:lstStyle/>
          <a:p>
            <a:r>
              <a:rPr lang="en-US" dirty="0" smtClean="0"/>
              <a:t>Freedom of Expression must have </a:t>
            </a:r>
            <a:r>
              <a:rPr lang="en-US" b="1" dirty="0" smtClean="0"/>
              <a:t>restrictions</a:t>
            </a:r>
          </a:p>
          <a:p>
            <a:r>
              <a:rPr lang="en-US" dirty="0" smtClean="0"/>
              <a:t>Religious Sentiments must be </a:t>
            </a:r>
            <a:r>
              <a:rPr lang="en-US" b="1" dirty="0" smtClean="0"/>
              <a:t>respected. Mockery of Islam is considered to be blasphemous</a:t>
            </a:r>
            <a:endParaRPr lang="en-US" b="1" dirty="0" smtClean="0"/>
          </a:p>
          <a:p>
            <a:r>
              <a:rPr lang="en-US" dirty="0" smtClean="0"/>
              <a:t>This freedom was </a:t>
            </a:r>
            <a:r>
              <a:rPr lang="en-US" b="1" dirty="0" smtClean="0"/>
              <a:t>abused</a:t>
            </a:r>
            <a:r>
              <a:rPr lang="en-US" dirty="0" smtClean="0"/>
              <a:t> and turned to incitement</a:t>
            </a:r>
          </a:p>
          <a:p>
            <a:pPr marL="0" indent="0">
              <a:buNone/>
            </a:pPr>
            <a:endParaRPr lang="en-US" dirty="0" smtClean="0"/>
          </a:p>
          <a:p>
            <a:endParaRPr lang="en-US" dirty="0" smtClean="0"/>
          </a:p>
          <a:p>
            <a:endParaRPr lang="en-US" dirty="0" smtClean="0"/>
          </a:p>
        </p:txBody>
      </p:sp>
      <p:pic>
        <p:nvPicPr>
          <p:cNvPr id="9" name="Picture 8"/>
          <p:cNvPicPr>
            <a:picLocks noChangeAspect="1"/>
          </p:cNvPicPr>
          <p:nvPr/>
        </p:nvPicPr>
        <p:blipFill>
          <a:blip r:embed="rId3"/>
          <a:stretch>
            <a:fillRect/>
          </a:stretch>
        </p:blipFill>
        <p:spPr>
          <a:xfrm>
            <a:off x="1728964" y="4054367"/>
            <a:ext cx="5997821" cy="2803633"/>
          </a:xfrm>
          <a:prstGeom prst="rect">
            <a:avLst/>
          </a:prstGeom>
          <a:ln>
            <a:noFill/>
          </a:ln>
          <a:effectLst>
            <a:softEdge rad="112500"/>
          </a:effectLst>
        </p:spPr>
      </p:pic>
    </p:spTree>
    <p:extLst>
      <p:ext uri="{BB962C8B-B14F-4D97-AF65-F5344CB8AC3E}">
        <p14:creationId xmlns:p14="http://schemas.microsoft.com/office/powerpoint/2010/main" val="14702771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7847"/>
            <a:ext cx="7313613" cy="868362"/>
          </a:xfrm>
        </p:spPr>
        <p:txBody>
          <a:bodyPr/>
          <a:lstStyle/>
          <a:p>
            <a:r>
              <a:rPr lang="en-US" dirty="0" smtClean="0">
                <a:latin typeface="Britannic Bold"/>
                <a:cs typeface="Britannic Bold"/>
              </a:rPr>
              <a:t>Questions which arise</a:t>
            </a:r>
            <a:endParaRPr lang="en-US" dirty="0">
              <a:latin typeface="Britannic Bold"/>
              <a:cs typeface="Britannic Bold"/>
            </a:endParaRPr>
          </a:p>
        </p:txBody>
      </p:sp>
      <p:sp>
        <p:nvSpPr>
          <p:cNvPr id="3" name="Content Placeholder 2"/>
          <p:cNvSpPr>
            <a:spLocks noGrp="1"/>
          </p:cNvSpPr>
          <p:nvPr>
            <p:ph idx="1"/>
          </p:nvPr>
        </p:nvSpPr>
        <p:spPr>
          <a:xfrm>
            <a:off x="914400" y="1377895"/>
            <a:ext cx="7313613" cy="4056062"/>
          </a:xfrm>
        </p:spPr>
        <p:txBody>
          <a:bodyPr/>
          <a:lstStyle/>
          <a:p>
            <a:r>
              <a:rPr lang="en-US" dirty="0" smtClean="0"/>
              <a:t>Should Charlie </a:t>
            </a:r>
            <a:r>
              <a:rPr lang="en-US" dirty="0" err="1" smtClean="0"/>
              <a:t>Hebdo</a:t>
            </a:r>
            <a:r>
              <a:rPr lang="en-US" dirty="0" smtClean="0"/>
              <a:t> be held </a:t>
            </a:r>
            <a:r>
              <a:rPr lang="en-US" b="1" dirty="0" smtClean="0"/>
              <a:t>accountable</a:t>
            </a:r>
            <a:r>
              <a:rPr lang="en-US" dirty="0" smtClean="0"/>
              <a:t> for the attacks?</a:t>
            </a:r>
          </a:p>
          <a:p>
            <a:r>
              <a:rPr lang="en-US" dirty="0" smtClean="0"/>
              <a:t>Should they </a:t>
            </a:r>
            <a:r>
              <a:rPr lang="en-US" b="1" dirty="0" smtClean="0"/>
              <a:t>pay</a:t>
            </a:r>
            <a:r>
              <a:rPr lang="en-US" dirty="0" smtClean="0"/>
              <a:t> for damages?</a:t>
            </a:r>
          </a:p>
          <a:p>
            <a:r>
              <a:rPr lang="en-US" dirty="0" smtClean="0"/>
              <a:t>Were the  attacks on Charlie </a:t>
            </a:r>
            <a:r>
              <a:rPr lang="en-US" dirty="0" err="1" smtClean="0"/>
              <a:t>Hebdo</a:t>
            </a:r>
            <a:r>
              <a:rPr lang="en-US" dirty="0" smtClean="0"/>
              <a:t> </a:t>
            </a:r>
            <a:r>
              <a:rPr lang="en-US" b="1" dirty="0" smtClean="0"/>
              <a:t>justified</a:t>
            </a:r>
            <a:r>
              <a:rPr lang="en-US" dirty="0" smtClean="0"/>
              <a:t>?</a:t>
            </a:r>
          </a:p>
          <a:p>
            <a:r>
              <a:rPr lang="en-US" dirty="0" smtClean="0"/>
              <a:t>What is the </a:t>
            </a:r>
            <a:r>
              <a:rPr lang="en-US" b="1" dirty="0" smtClean="0"/>
              <a:t>ultimate </a:t>
            </a:r>
            <a:r>
              <a:rPr lang="en-US" b="1" dirty="0" smtClean="0"/>
              <a:t>solution </a:t>
            </a:r>
            <a:r>
              <a:rPr lang="en-US" dirty="0" smtClean="0"/>
              <a:t>to prevent the recurrence of such an incident?</a:t>
            </a:r>
            <a:endParaRPr lang="en-US" dirty="0" smtClean="0"/>
          </a:p>
          <a:p>
            <a:endParaRPr lang="en-US" dirty="0"/>
          </a:p>
        </p:txBody>
      </p:sp>
      <p:pic>
        <p:nvPicPr>
          <p:cNvPr id="4" name="Picture 3"/>
          <p:cNvPicPr>
            <a:picLocks noChangeAspect="1"/>
          </p:cNvPicPr>
          <p:nvPr/>
        </p:nvPicPr>
        <p:blipFill>
          <a:blip r:embed="rId2"/>
          <a:stretch>
            <a:fillRect/>
          </a:stretch>
        </p:blipFill>
        <p:spPr>
          <a:xfrm>
            <a:off x="2203281" y="4498052"/>
            <a:ext cx="5125689" cy="2482344"/>
          </a:xfrm>
          <a:prstGeom prst="rect">
            <a:avLst/>
          </a:prstGeom>
          <a:ln>
            <a:noFill/>
          </a:ln>
          <a:effectLst>
            <a:softEdge rad="112500"/>
          </a:effectLst>
        </p:spPr>
      </p:pic>
    </p:spTree>
    <p:extLst>
      <p:ext uri="{BB962C8B-B14F-4D97-AF65-F5344CB8AC3E}">
        <p14:creationId xmlns:p14="http://schemas.microsoft.com/office/powerpoint/2010/main" val="2565909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latin typeface="Britannic Bold"/>
                <a:cs typeface="Britannic Bold"/>
              </a:rPr>
              <a:t>Bibliography</a:t>
            </a:r>
            <a:endParaRPr lang="en-US" dirty="0">
              <a:latin typeface="Britannic Bold"/>
              <a:cs typeface="Britannic Bold"/>
            </a:endParaRPr>
          </a:p>
        </p:txBody>
      </p:sp>
      <p:sp>
        <p:nvSpPr>
          <p:cNvPr id="3" name="Content Placeholder 2"/>
          <p:cNvSpPr>
            <a:spLocks noGrp="1"/>
          </p:cNvSpPr>
          <p:nvPr>
            <p:ph idx="1"/>
          </p:nvPr>
        </p:nvSpPr>
        <p:spPr>
          <a:xfrm>
            <a:off x="914400" y="937419"/>
            <a:ext cx="8021130" cy="5920581"/>
          </a:xfrm>
        </p:spPr>
        <p:txBody>
          <a:bodyPr>
            <a:normAutofit fontScale="77500" lnSpcReduction="20000"/>
          </a:bodyPr>
          <a:lstStyle/>
          <a:p>
            <a:r>
              <a:rPr lang="en-US" dirty="0">
                <a:hlinkClick r:id="rId2"/>
              </a:rPr>
              <a:t>http://www.un.org/en/ga/search/view_doc.asp?symbol=A/C.6/69/SR.</a:t>
            </a:r>
            <a:r>
              <a:rPr lang="en-US" dirty="0" smtClean="0">
                <a:hlinkClick r:id="rId2"/>
              </a:rPr>
              <a:t>28</a:t>
            </a:r>
            <a:endParaRPr lang="en-US" dirty="0" smtClean="0"/>
          </a:p>
          <a:p>
            <a:r>
              <a:rPr lang="pl-PL" dirty="0">
                <a:hlinkClick r:id="rId3"/>
              </a:rPr>
              <a:t>http://www.un.org/apps/news/story.asp?NewsID=</a:t>
            </a:r>
            <a:r>
              <a:rPr lang="pl-PL" dirty="0" smtClean="0">
                <a:hlinkClick r:id="rId3"/>
              </a:rPr>
              <a:t>24725</a:t>
            </a:r>
            <a:endParaRPr lang="pl-PL" dirty="0" smtClean="0"/>
          </a:p>
          <a:p>
            <a:r>
              <a:rPr lang="en-US" dirty="0">
                <a:hlinkClick r:id="rId4"/>
              </a:rPr>
              <a:t>http://www.ohchr.org/EN/Issues/Terrorism/Pages/</a:t>
            </a:r>
            <a:r>
              <a:rPr lang="en-US" dirty="0" smtClean="0">
                <a:hlinkClick r:id="rId4"/>
              </a:rPr>
              <a:t>SRTerrorismIndex.aspx</a:t>
            </a:r>
            <a:endParaRPr lang="en-US" dirty="0" smtClean="0"/>
          </a:p>
          <a:p>
            <a:r>
              <a:rPr lang="en-US" dirty="0">
                <a:hlinkClick r:id="rId5"/>
              </a:rPr>
              <a:t>https://law.fiu.edu/charlie-hebdo-freedom-of-expression</a:t>
            </a:r>
            <a:r>
              <a:rPr lang="en-US" dirty="0" smtClean="0">
                <a:hlinkClick r:id="rId5"/>
              </a:rPr>
              <a:t>/</a:t>
            </a:r>
            <a:endParaRPr lang="en-US" dirty="0" smtClean="0"/>
          </a:p>
          <a:p>
            <a:r>
              <a:rPr lang="en-US" dirty="0">
                <a:hlinkClick r:id="rId6"/>
              </a:rPr>
              <a:t>http://www.ohchr.org/EN/NewsEvents/Pages/DisplayNews.aspx?NewsID=</a:t>
            </a:r>
            <a:r>
              <a:rPr lang="en-US" dirty="0" smtClean="0">
                <a:hlinkClick r:id="rId6"/>
              </a:rPr>
              <a:t>15467</a:t>
            </a:r>
            <a:endParaRPr lang="en-US" dirty="0"/>
          </a:p>
          <a:p>
            <a:r>
              <a:rPr lang="en-US" b="1" dirty="0" smtClean="0">
                <a:hlinkClick r:id="rId7"/>
              </a:rPr>
              <a:t>http</a:t>
            </a:r>
            <a:r>
              <a:rPr lang="en-US" b="1" dirty="0">
                <a:hlinkClick r:id="rId7"/>
              </a:rPr>
              <a:t>://www.cnn.com/2015/01/07/world/france-magazine-attack-victims</a:t>
            </a:r>
            <a:r>
              <a:rPr lang="en-US" b="1" dirty="0" smtClean="0">
                <a:hlinkClick r:id="rId7"/>
              </a:rPr>
              <a:t>/</a:t>
            </a:r>
            <a:endParaRPr lang="en-US" b="1" dirty="0" smtClean="0"/>
          </a:p>
          <a:p>
            <a:r>
              <a:rPr lang="en-US" dirty="0">
                <a:hlinkClick r:id="rId8"/>
              </a:rPr>
              <a:t>http://www.bbc.com/news/world-europe-</a:t>
            </a:r>
            <a:r>
              <a:rPr lang="en-US" dirty="0" smtClean="0">
                <a:hlinkClick r:id="rId8"/>
              </a:rPr>
              <a:t>30708237</a:t>
            </a:r>
            <a:endParaRPr lang="en-US" dirty="0" smtClean="0"/>
          </a:p>
          <a:p>
            <a:r>
              <a:rPr lang="fi-FI" dirty="0">
                <a:hlinkClick r:id="rId9"/>
              </a:rPr>
              <a:t>https://charliehebdo.fr/en/history</a:t>
            </a:r>
            <a:r>
              <a:rPr lang="fi-FI" dirty="0" smtClean="0">
                <a:hlinkClick r:id="rId9"/>
              </a:rPr>
              <a:t>/</a:t>
            </a:r>
            <a:endParaRPr lang="fi-FI" dirty="0" smtClean="0"/>
          </a:p>
          <a:p>
            <a:r>
              <a:rPr lang="en-US" dirty="0">
                <a:hlinkClick r:id="rId10"/>
              </a:rPr>
              <a:t>http://gawker.com/what-is-charlie-hebdo-and-why-a-mostly-complete-histo-</a:t>
            </a:r>
            <a:r>
              <a:rPr lang="en-US" dirty="0" smtClean="0">
                <a:hlinkClick r:id="rId10"/>
              </a:rPr>
              <a:t>1677959168</a:t>
            </a:r>
            <a:endParaRPr lang="en-US" dirty="0" smtClean="0"/>
          </a:p>
          <a:p>
            <a:r>
              <a:rPr lang="fr-FR" dirty="0">
                <a:hlinkClick r:id="rId11"/>
              </a:rPr>
              <a:t>http://www.conseil-constitutionnel.fr/conseil-constitutionnel/root/bank_mm/anglais/cst2.</a:t>
            </a:r>
            <a:r>
              <a:rPr lang="fr-FR" dirty="0" smtClean="0">
                <a:hlinkClick r:id="rId11"/>
              </a:rPr>
              <a:t>pdf</a:t>
            </a:r>
            <a:r>
              <a:rPr lang="fi-FI" dirty="0"/>
              <a:t/>
            </a:r>
            <a:br>
              <a:rPr lang="fi-FI" dirty="0"/>
            </a:br>
            <a:endParaRPr lang="en-US" dirty="0" smtClean="0"/>
          </a:p>
          <a:p>
            <a:pPr marL="0" indent="0">
              <a:buNone/>
            </a:pPr>
            <a:endParaRPr lang="en-US" b="1" dirty="0" smtClean="0"/>
          </a:p>
          <a:p>
            <a:endParaRPr lang="en-US" dirty="0"/>
          </a:p>
        </p:txBody>
      </p:sp>
    </p:spTree>
    <p:extLst>
      <p:ext uri="{BB962C8B-B14F-4D97-AF65-F5344CB8AC3E}">
        <p14:creationId xmlns:p14="http://schemas.microsoft.com/office/powerpoint/2010/main" val="542171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92062"/>
            <a:ext cx="7313613" cy="2665938"/>
          </a:xfrm>
        </p:spPr>
        <p:txBody>
          <a:bodyPr/>
          <a:lstStyle/>
          <a:p>
            <a:r>
              <a:rPr lang="en-US" b="1" dirty="0" smtClean="0"/>
              <a:t>“Je </a:t>
            </a:r>
            <a:r>
              <a:rPr lang="en-US" b="1" dirty="0" err="1" smtClean="0"/>
              <a:t>suis</a:t>
            </a:r>
            <a:r>
              <a:rPr lang="en-US" b="1" dirty="0" smtClean="0"/>
              <a:t> Charlie</a:t>
            </a:r>
            <a:br>
              <a:rPr lang="en-US" b="1" dirty="0" smtClean="0"/>
            </a:br>
            <a:r>
              <a:rPr lang="en-US" b="1" dirty="0" smtClean="0"/>
              <a:t> </a:t>
            </a:r>
            <a:r>
              <a:rPr lang="en-US" b="1" dirty="0" err="1" smtClean="0"/>
              <a:t>mais</a:t>
            </a:r>
            <a:r>
              <a:rPr lang="en-US" b="1" dirty="0" smtClean="0"/>
              <a:t/>
            </a:r>
            <a:br>
              <a:rPr lang="en-US" b="1" dirty="0" smtClean="0"/>
            </a:br>
            <a:r>
              <a:rPr lang="en-US" b="1" dirty="0" smtClean="0"/>
              <a:t> Je ne </a:t>
            </a:r>
            <a:r>
              <a:rPr lang="en-US" b="1" dirty="0" err="1" smtClean="0"/>
              <a:t>suis</a:t>
            </a:r>
            <a:r>
              <a:rPr lang="en-US" b="1" dirty="0" smtClean="0"/>
              <a:t> pas Charlie”</a:t>
            </a:r>
            <a:endParaRPr lang="en-US" b="1" dirty="0"/>
          </a:p>
        </p:txBody>
      </p:sp>
      <p:pic>
        <p:nvPicPr>
          <p:cNvPr id="4" name="Picture 3"/>
          <p:cNvPicPr>
            <a:picLocks noChangeAspect="1"/>
          </p:cNvPicPr>
          <p:nvPr/>
        </p:nvPicPr>
        <p:blipFill>
          <a:blip r:embed="rId3"/>
          <a:stretch>
            <a:fillRect/>
          </a:stretch>
        </p:blipFill>
        <p:spPr>
          <a:xfrm>
            <a:off x="487498" y="428384"/>
            <a:ext cx="8077200" cy="35035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260699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3940"/>
            <a:ext cx="7313613" cy="868362"/>
          </a:xfrm>
        </p:spPr>
        <p:txBody>
          <a:bodyPr/>
          <a:lstStyle/>
          <a:p>
            <a:r>
              <a:rPr lang="en-US" dirty="0" smtClean="0">
                <a:latin typeface="Britannic Bold"/>
                <a:cs typeface="Britannic Bold"/>
              </a:rPr>
              <a:t>Overview</a:t>
            </a:r>
            <a:endParaRPr lang="en-US" dirty="0">
              <a:latin typeface="Britannic Bold"/>
              <a:cs typeface="Britannic Bold"/>
            </a:endParaRPr>
          </a:p>
        </p:txBody>
      </p:sp>
      <p:sp>
        <p:nvSpPr>
          <p:cNvPr id="3" name="Content Placeholder 2"/>
          <p:cNvSpPr>
            <a:spLocks noGrp="1"/>
          </p:cNvSpPr>
          <p:nvPr>
            <p:ph idx="1"/>
          </p:nvPr>
        </p:nvSpPr>
        <p:spPr>
          <a:xfrm>
            <a:off x="914400" y="1667646"/>
            <a:ext cx="7313613" cy="2952803"/>
          </a:xfrm>
        </p:spPr>
        <p:txBody>
          <a:bodyPr>
            <a:normAutofit/>
          </a:bodyPr>
          <a:lstStyle/>
          <a:p>
            <a:pPr>
              <a:buFont typeface="+mj-lt"/>
              <a:buAutoNum type="arabicPeriod"/>
            </a:pPr>
            <a:r>
              <a:rPr lang="en-US" dirty="0" smtClean="0"/>
              <a:t>Definition of </a:t>
            </a:r>
            <a:r>
              <a:rPr lang="en-US" dirty="0" smtClean="0"/>
              <a:t>Freedom </a:t>
            </a:r>
            <a:r>
              <a:rPr lang="en-US" dirty="0" smtClean="0"/>
              <a:t>of </a:t>
            </a:r>
            <a:r>
              <a:rPr lang="en-US" dirty="0" smtClean="0"/>
              <a:t>S</a:t>
            </a:r>
            <a:r>
              <a:rPr lang="en-US" dirty="0" smtClean="0"/>
              <a:t>peech</a:t>
            </a:r>
            <a:endParaRPr lang="en-US" dirty="0" smtClean="0"/>
          </a:p>
          <a:p>
            <a:pPr>
              <a:buFont typeface="+mj-lt"/>
              <a:buAutoNum type="arabicPeriod"/>
            </a:pPr>
            <a:r>
              <a:rPr lang="en-US" dirty="0" smtClean="0"/>
              <a:t>Discussion of the Charlie </a:t>
            </a:r>
            <a:r>
              <a:rPr lang="en-US" dirty="0" err="1" smtClean="0"/>
              <a:t>Hebdo</a:t>
            </a:r>
            <a:r>
              <a:rPr lang="en-US" dirty="0" smtClean="0"/>
              <a:t> </a:t>
            </a:r>
            <a:r>
              <a:rPr lang="en-US" dirty="0" smtClean="0"/>
              <a:t>incident</a:t>
            </a:r>
            <a:endParaRPr lang="en-US" dirty="0" smtClean="0"/>
          </a:p>
          <a:p>
            <a:pPr>
              <a:buFont typeface="+mj-lt"/>
              <a:buAutoNum type="arabicPeriod"/>
            </a:pPr>
            <a:r>
              <a:rPr lang="en-US" dirty="0" smtClean="0"/>
              <a:t>Unprovoked Violence vs. Incitement of </a:t>
            </a:r>
            <a:r>
              <a:rPr lang="en-US" dirty="0" smtClean="0"/>
              <a:t>Violence</a:t>
            </a:r>
            <a:endParaRPr lang="en-US" dirty="0" smtClean="0"/>
          </a:p>
          <a:p>
            <a:pPr>
              <a:buFont typeface="+mj-lt"/>
              <a:buAutoNum type="arabicPeriod"/>
            </a:pPr>
            <a:r>
              <a:rPr lang="en-US" dirty="0" smtClean="0"/>
              <a:t>Freedom of Expression vs. Protection of religious </a:t>
            </a:r>
            <a:r>
              <a:rPr lang="en-US" dirty="0" smtClean="0"/>
              <a:t>sentiments</a:t>
            </a:r>
            <a:endParaRPr lang="en-US" dirty="0"/>
          </a:p>
        </p:txBody>
      </p:sp>
      <p:pic>
        <p:nvPicPr>
          <p:cNvPr id="5" name="Picture 4"/>
          <p:cNvPicPr>
            <a:picLocks noChangeAspect="1"/>
          </p:cNvPicPr>
          <p:nvPr/>
        </p:nvPicPr>
        <p:blipFill>
          <a:blip r:embed="rId2"/>
          <a:stretch>
            <a:fillRect/>
          </a:stretch>
        </p:blipFill>
        <p:spPr>
          <a:xfrm>
            <a:off x="2333591" y="4495800"/>
            <a:ext cx="4349065" cy="2362200"/>
          </a:xfrm>
          <a:prstGeom prst="rect">
            <a:avLst/>
          </a:prstGeom>
          <a:ln>
            <a:noFill/>
          </a:ln>
          <a:effectLst>
            <a:softEdge rad="112500"/>
          </a:effectLst>
        </p:spPr>
      </p:pic>
    </p:spTree>
    <p:extLst>
      <p:ext uri="{BB962C8B-B14F-4D97-AF65-F5344CB8AC3E}">
        <p14:creationId xmlns:p14="http://schemas.microsoft.com/office/powerpoint/2010/main" val="2506387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2547"/>
            <a:ext cx="7313613" cy="868362"/>
          </a:xfrm>
        </p:spPr>
        <p:txBody>
          <a:bodyPr/>
          <a:lstStyle/>
          <a:p>
            <a:r>
              <a:rPr lang="en-US" dirty="0" smtClean="0">
                <a:latin typeface="Britannic Bold"/>
                <a:cs typeface="Britannic Bold"/>
              </a:rPr>
              <a:t>Freedom of  </a:t>
            </a:r>
            <a:r>
              <a:rPr lang="en-US" dirty="0" smtClean="0">
                <a:latin typeface="Britannic Bold"/>
                <a:cs typeface="Britannic Bold"/>
              </a:rPr>
              <a:t>Speech</a:t>
            </a:r>
            <a:endParaRPr lang="en-US" dirty="0">
              <a:latin typeface="Britannic Bold"/>
              <a:cs typeface="Britannic Bold"/>
            </a:endParaRPr>
          </a:p>
        </p:txBody>
      </p:sp>
      <p:sp>
        <p:nvSpPr>
          <p:cNvPr id="4" name="Content Placeholder 3"/>
          <p:cNvSpPr>
            <a:spLocks noGrp="1"/>
          </p:cNvSpPr>
          <p:nvPr>
            <p:ph idx="1"/>
          </p:nvPr>
        </p:nvSpPr>
        <p:spPr>
          <a:xfrm>
            <a:off x="914400" y="1260853"/>
            <a:ext cx="7313613" cy="4056062"/>
          </a:xfrm>
        </p:spPr>
        <p:txBody>
          <a:bodyPr/>
          <a:lstStyle/>
          <a:p>
            <a:r>
              <a:rPr lang="en-US" dirty="0"/>
              <a:t>As per </a:t>
            </a:r>
            <a:r>
              <a:rPr lang="en-US" b="1" dirty="0"/>
              <a:t>Article 11 </a:t>
            </a:r>
            <a:r>
              <a:rPr lang="en-US" dirty="0"/>
              <a:t>of the </a:t>
            </a:r>
            <a:r>
              <a:rPr lang="en-US" b="1" dirty="0"/>
              <a:t>Declaration of Human and Civic Rights of 1789</a:t>
            </a:r>
            <a:r>
              <a:rPr lang="en-US" dirty="0"/>
              <a:t>, which were based on the French Revolution, defines freedom of speech as</a:t>
            </a:r>
            <a:r>
              <a:rPr lang="en-US" dirty="0" smtClean="0"/>
              <a:t>;</a:t>
            </a:r>
            <a:endParaRPr lang="en-US" dirty="0"/>
          </a:p>
          <a:p>
            <a:pPr marL="0" indent="0">
              <a:buNone/>
            </a:pPr>
            <a:r>
              <a:rPr lang="en-US" i="1" dirty="0" smtClean="0"/>
              <a:t>The free communication of ideas and of opinions  is one of the most precious rights of man. Any citizen may therefore speak, write and publish freely, except what is tantamount to the abuse of this liberty in the cases determined by Law.</a:t>
            </a:r>
            <a:endParaRPr lang="en-US" i="1" dirty="0"/>
          </a:p>
        </p:txBody>
      </p:sp>
      <p:pic>
        <p:nvPicPr>
          <p:cNvPr id="6" name="Picture 5"/>
          <p:cNvPicPr>
            <a:picLocks noChangeAspect="1"/>
          </p:cNvPicPr>
          <p:nvPr/>
        </p:nvPicPr>
        <p:blipFill>
          <a:blip r:embed="rId3"/>
          <a:stretch>
            <a:fillRect/>
          </a:stretch>
        </p:blipFill>
        <p:spPr>
          <a:xfrm>
            <a:off x="0" y="4237962"/>
            <a:ext cx="9144000" cy="2620038"/>
          </a:xfrm>
          <a:prstGeom prst="rect">
            <a:avLst/>
          </a:prstGeom>
          <a:ln>
            <a:noFill/>
          </a:ln>
          <a:effectLst>
            <a:softEdge rad="112500"/>
          </a:effectLst>
        </p:spPr>
      </p:pic>
    </p:spTree>
    <p:extLst>
      <p:ext uri="{BB962C8B-B14F-4D97-AF65-F5344CB8AC3E}">
        <p14:creationId xmlns:p14="http://schemas.microsoft.com/office/powerpoint/2010/main" val="41541995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1948"/>
            <a:ext cx="7313613" cy="868362"/>
          </a:xfrm>
        </p:spPr>
        <p:txBody>
          <a:bodyPr/>
          <a:lstStyle/>
          <a:p>
            <a:r>
              <a:rPr lang="en-US" dirty="0" smtClean="0">
                <a:latin typeface="Britannic Bold"/>
                <a:cs typeface="Britannic Bold"/>
              </a:rPr>
              <a:t>Charlie </a:t>
            </a:r>
            <a:r>
              <a:rPr lang="en-US" dirty="0" err="1" smtClean="0">
                <a:latin typeface="Britannic Bold"/>
                <a:cs typeface="Britannic Bold"/>
              </a:rPr>
              <a:t>Hebdo</a:t>
            </a:r>
            <a:endParaRPr lang="en-US" dirty="0">
              <a:latin typeface="Britannic Bold"/>
              <a:cs typeface="Britannic Bold"/>
            </a:endParaRPr>
          </a:p>
        </p:txBody>
      </p:sp>
      <p:sp>
        <p:nvSpPr>
          <p:cNvPr id="3" name="Content Placeholder 2"/>
          <p:cNvSpPr>
            <a:spLocks noGrp="1"/>
          </p:cNvSpPr>
          <p:nvPr>
            <p:ph idx="1"/>
          </p:nvPr>
        </p:nvSpPr>
        <p:spPr>
          <a:xfrm>
            <a:off x="715492" y="1371600"/>
            <a:ext cx="7990529" cy="5283682"/>
          </a:xfrm>
        </p:spPr>
        <p:txBody>
          <a:bodyPr>
            <a:normAutofit/>
          </a:bodyPr>
          <a:lstStyle/>
          <a:p>
            <a:r>
              <a:rPr lang="en-US" b="1" dirty="0" smtClean="0"/>
              <a:t>What?</a:t>
            </a:r>
            <a:r>
              <a:rPr lang="en-US" dirty="0" smtClean="0"/>
              <a:t> An organization which creates cartoons based on anything and everything around the world</a:t>
            </a:r>
          </a:p>
          <a:p>
            <a:r>
              <a:rPr lang="en-US" b="1" dirty="0" smtClean="0"/>
              <a:t>Why? </a:t>
            </a:r>
            <a:r>
              <a:rPr lang="en-US" dirty="0" smtClean="0"/>
              <a:t>Because life is too short to take everything seriously!</a:t>
            </a:r>
          </a:p>
          <a:p>
            <a:r>
              <a:rPr lang="en-US" b="1" dirty="0" smtClean="0"/>
              <a:t>Where? </a:t>
            </a:r>
            <a:r>
              <a:rPr lang="en-US" dirty="0" smtClean="0"/>
              <a:t>It is a French based weekly magazine which often came out with controversial cartoons mocking religious sentiments such as their series on the Prophet Muhammad</a:t>
            </a:r>
          </a:p>
          <a:p>
            <a:r>
              <a:rPr lang="en-US" b="1" dirty="0" smtClean="0"/>
              <a:t>How? </a:t>
            </a:r>
            <a:r>
              <a:rPr lang="en-US" dirty="0" smtClean="0"/>
              <a:t>Using their right to freedom of expression, Charlie used cartoons by world famous cartoonists in their weekly magazine. They addressed issues currently plaguing the world as well as what they considered to be irrelevant.</a:t>
            </a:r>
          </a:p>
          <a:p>
            <a:endParaRPr lang="en-US" dirty="0" smtClean="0"/>
          </a:p>
          <a:p>
            <a:endParaRPr lang="en-US" dirty="0"/>
          </a:p>
        </p:txBody>
      </p:sp>
    </p:spTree>
    <p:extLst>
      <p:ext uri="{BB962C8B-B14F-4D97-AF65-F5344CB8AC3E}">
        <p14:creationId xmlns:p14="http://schemas.microsoft.com/office/powerpoint/2010/main" val="2635380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latin typeface="Britannic Bold"/>
                <a:cs typeface="Britannic Bold"/>
              </a:rPr>
              <a:t>History</a:t>
            </a:r>
            <a:endParaRPr lang="en-US" dirty="0">
              <a:latin typeface="Britannic Bold"/>
              <a:cs typeface="Britannic Bold"/>
            </a:endParaRPr>
          </a:p>
        </p:txBody>
      </p:sp>
      <p:sp>
        <p:nvSpPr>
          <p:cNvPr id="3" name="Content Placeholder 2"/>
          <p:cNvSpPr>
            <a:spLocks noGrp="1"/>
          </p:cNvSpPr>
          <p:nvPr>
            <p:ph idx="1"/>
          </p:nvPr>
        </p:nvSpPr>
        <p:spPr>
          <a:xfrm>
            <a:off x="914400" y="937419"/>
            <a:ext cx="7313613" cy="4056062"/>
          </a:xfrm>
        </p:spPr>
        <p:txBody>
          <a:bodyPr/>
          <a:lstStyle/>
          <a:p>
            <a:r>
              <a:rPr lang="en-US" b="1" dirty="0" smtClean="0"/>
              <a:t>Charlie </a:t>
            </a:r>
            <a:r>
              <a:rPr lang="en-US" b="1" dirty="0" err="1" smtClean="0"/>
              <a:t>Hebdo</a:t>
            </a:r>
            <a:r>
              <a:rPr lang="en-US" b="1" dirty="0" smtClean="0"/>
              <a:t> </a:t>
            </a:r>
            <a:r>
              <a:rPr lang="en-US" dirty="0" smtClean="0"/>
              <a:t>had been an integral part of the French culture </a:t>
            </a:r>
          </a:p>
          <a:p>
            <a:r>
              <a:rPr lang="en-US" dirty="0" smtClean="0"/>
              <a:t>The Idea of Charlie </a:t>
            </a:r>
            <a:r>
              <a:rPr lang="en-US" dirty="0" err="1" smtClean="0"/>
              <a:t>Hebdo</a:t>
            </a:r>
            <a:r>
              <a:rPr lang="en-US" dirty="0" smtClean="0"/>
              <a:t> had come up in 1960 (originally called Hara-Kiri </a:t>
            </a:r>
            <a:r>
              <a:rPr lang="en-US" dirty="0" err="1" smtClean="0"/>
              <a:t>Mensuel</a:t>
            </a:r>
            <a:r>
              <a:rPr lang="en-US" dirty="0" smtClean="0"/>
              <a:t>)  but it got its name in 1970.</a:t>
            </a:r>
          </a:p>
          <a:p>
            <a:r>
              <a:rPr lang="en-US" dirty="0" smtClean="0"/>
              <a:t>Founders of </a:t>
            </a:r>
            <a:r>
              <a:rPr lang="en-US" b="1" dirty="0" smtClean="0"/>
              <a:t>Charlie </a:t>
            </a:r>
            <a:r>
              <a:rPr lang="en-US" b="1" dirty="0" err="1" smtClean="0"/>
              <a:t>Hebdo</a:t>
            </a:r>
            <a:r>
              <a:rPr lang="en-US" b="1" dirty="0" smtClean="0"/>
              <a:t> </a:t>
            </a:r>
            <a:r>
              <a:rPr lang="en-US" dirty="0" smtClean="0"/>
              <a:t>included </a:t>
            </a:r>
            <a:r>
              <a:rPr lang="en-US" dirty="0" err="1" smtClean="0"/>
              <a:t>Charb</a:t>
            </a:r>
            <a:r>
              <a:rPr lang="en-US" dirty="0" smtClean="0"/>
              <a:t>, </a:t>
            </a:r>
            <a:r>
              <a:rPr lang="en-US" dirty="0" err="1" smtClean="0"/>
              <a:t>Wolinski</a:t>
            </a:r>
            <a:r>
              <a:rPr lang="en-US" dirty="0" smtClean="0"/>
              <a:t>, Reis, </a:t>
            </a:r>
            <a:r>
              <a:rPr lang="en-US" dirty="0" err="1" smtClean="0"/>
              <a:t>Cavana</a:t>
            </a:r>
            <a:r>
              <a:rPr lang="en-US" dirty="0" smtClean="0"/>
              <a:t> and more</a:t>
            </a:r>
            <a:endParaRPr lang="en-US" dirty="0"/>
          </a:p>
        </p:txBody>
      </p:sp>
      <p:pic>
        <p:nvPicPr>
          <p:cNvPr id="4" name="Picture 3"/>
          <p:cNvPicPr>
            <a:picLocks noChangeAspect="1"/>
          </p:cNvPicPr>
          <p:nvPr/>
        </p:nvPicPr>
        <p:blipFill>
          <a:blip r:embed="rId2"/>
          <a:stretch>
            <a:fillRect/>
          </a:stretch>
        </p:blipFill>
        <p:spPr>
          <a:xfrm>
            <a:off x="2478691" y="4314458"/>
            <a:ext cx="4238257" cy="2543542"/>
          </a:xfrm>
          <a:prstGeom prst="rect">
            <a:avLst/>
          </a:prstGeom>
        </p:spPr>
      </p:pic>
    </p:spTree>
    <p:extLst>
      <p:ext uri="{BB962C8B-B14F-4D97-AF65-F5344CB8AC3E}">
        <p14:creationId xmlns:p14="http://schemas.microsoft.com/office/powerpoint/2010/main" val="3802435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0152"/>
            <a:ext cx="7313613" cy="868362"/>
          </a:xfrm>
        </p:spPr>
        <p:txBody>
          <a:bodyPr/>
          <a:lstStyle/>
          <a:p>
            <a:r>
              <a:rPr lang="en-US" b="1" dirty="0" smtClean="0">
                <a:latin typeface="Britannic Bold"/>
                <a:cs typeface="Britannic Bold"/>
              </a:rPr>
              <a:t>7</a:t>
            </a:r>
            <a:r>
              <a:rPr lang="en-US" b="1" baseline="30000" dirty="0" smtClean="0">
                <a:latin typeface="Britannic Bold"/>
                <a:cs typeface="Britannic Bold"/>
              </a:rPr>
              <a:t>th</a:t>
            </a:r>
            <a:r>
              <a:rPr lang="en-US" b="1" dirty="0" smtClean="0">
                <a:latin typeface="Britannic Bold"/>
                <a:cs typeface="Britannic Bold"/>
              </a:rPr>
              <a:t> January 2015</a:t>
            </a:r>
            <a:endParaRPr lang="en-US" b="1" dirty="0">
              <a:latin typeface="Britannic Bold"/>
              <a:cs typeface="Britannic Bold"/>
            </a:endParaRPr>
          </a:p>
        </p:txBody>
      </p:sp>
      <p:sp>
        <p:nvSpPr>
          <p:cNvPr id="3" name="Content Placeholder 2"/>
          <p:cNvSpPr>
            <a:spLocks noGrp="1"/>
          </p:cNvSpPr>
          <p:nvPr>
            <p:ph idx="1"/>
          </p:nvPr>
        </p:nvSpPr>
        <p:spPr>
          <a:xfrm>
            <a:off x="1113307" y="1056606"/>
            <a:ext cx="7313613" cy="4056062"/>
          </a:xfrm>
        </p:spPr>
        <p:txBody>
          <a:bodyPr/>
          <a:lstStyle/>
          <a:p>
            <a:r>
              <a:rPr lang="en-US" b="1" dirty="0" err="1" smtClean="0"/>
              <a:t>Kouachi</a:t>
            </a:r>
            <a:r>
              <a:rPr lang="en-US" dirty="0" smtClean="0"/>
              <a:t> brothers (2) entered the office of Charlie </a:t>
            </a:r>
            <a:r>
              <a:rPr lang="en-US" dirty="0" err="1" smtClean="0"/>
              <a:t>Hebdo</a:t>
            </a:r>
            <a:r>
              <a:rPr lang="en-US" dirty="0" smtClean="0"/>
              <a:t>, called out the names of 5 artists; </a:t>
            </a:r>
            <a:r>
              <a:rPr lang="en-US" b="1" dirty="0" err="1" smtClean="0"/>
              <a:t>Charb</a:t>
            </a:r>
            <a:r>
              <a:rPr lang="en-US" b="1" dirty="0" smtClean="0"/>
              <a:t>, </a:t>
            </a:r>
            <a:r>
              <a:rPr lang="en-US" b="1" dirty="0" err="1" smtClean="0"/>
              <a:t>Wolinski</a:t>
            </a:r>
            <a:r>
              <a:rPr lang="en-US" b="1" dirty="0" smtClean="0"/>
              <a:t>, </a:t>
            </a:r>
            <a:r>
              <a:rPr lang="en-US" b="1" dirty="0" err="1" smtClean="0"/>
              <a:t>Tignous</a:t>
            </a:r>
            <a:r>
              <a:rPr lang="en-US" b="1" dirty="0" smtClean="0"/>
              <a:t>, </a:t>
            </a:r>
            <a:r>
              <a:rPr lang="en-US" b="1" dirty="0" err="1" smtClean="0"/>
              <a:t>Cabu</a:t>
            </a:r>
            <a:r>
              <a:rPr lang="en-US" b="1" dirty="0" smtClean="0"/>
              <a:t> and </a:t>
            </a:r>
            <a:r>
              <a:rPr lang="en-US" b="1" dirty="0" err="1" smtClean="0"/>
              <a:t>Honore</a:t>
            </a:r>
            <a:r>
              <a:rPr lang="en-US" b="1" dirty="0" smtClean="0"/>
              <a:t> </a:t>
            </a:r>
            <a:r>
              <a:rPr lang="en-US" dirty="0" smtClean="0"/>
              <a:t>and killed them</a:t>
            </a:r>
            <a:endParaRPr lang="en-US" b="1" dirty="0" smtClean="0"/>
          </a:p>
          <a:p>
            <a:r>
              <a:rPr lang="en-US" dirty="0" smtClean="0"/>
              <a:t>Further, 7 others were also killed in the attacks which was motivated by the idea to </a:t>
            </a:r>
            <a:r>
              <a:rPr lang="en-US" b="1" dirty="0" smtClean="0"/>
              <a:t>avenge the Prophet Muhammad</a:t>
            </a:r>
            <a:endParaRPr lang="en-US" b="1" dirty="0"/>
          </a:p>
        </p:txBody>
      </p:sp>
      <p:pic>
        <p:nvPicPr>
          <p:cNvPr id="4" name="Picture 3"/>
          <p:cNvPicPr>
            <a:picLocks noChangeAspect="1"/>
          </p:cNvPicPr>
          <p:nvPr/>
        </p:nvPicPr>
        <p:blipFill>
          <a:blip r:embed="rId3"/>
          <a:stretch>
            <a:fillRect/>
          </a:stretch>
        </p:blipFill>
        <p:spPr>
          <a:xfrm>
            <a:off x="2172678" y="3562821"/>
            <a:ext cx="5854379" cy="3295179"/>
          </a:xfrm>
          <a:prstGeom prst="rect">
            <a:avLst/>
          </a:prstGeom>
          <a:ln>
            <a:noFill/>
          </a:ln>
          <a:effectLst>
            <a:softEdge rad="112500"/>
          </a:effectLst>
        </p:spPr>
      </p:pic>
    </p:spTree>
    <p:extLst>
      <p:ext uri="{BB962C8B-B14F-4D97-AF65-F5344CB8AC3E}">
        <p14:creationId xmlns:p14="http://schemas.microsoft.com/office/powerpoint/2010/main" val="29869637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a:cs typeface="Britannic Bold"/>
              </a:rPr>
              <a:t>Unprovoked attack?</a:t>
            </a:r>
            <a:endParaRPr lang="en-US" dirty="0">
              <a:latin typeface="Britannic Bold"/>
              <a:cs typeface="Britannic Bold"/>
            </a:endParaRPr>
          </a:p>
        </p:txBody>
      </p:sp>
      <p:sp>
        <p:nvSpPr>
          <p:cNvPr id="3" name="Content Placeholder 2"/>
          <p:cNvSpPr>
            <a:spLocks noGrp="1"/>
          </p:cNvSpPr>
          <p:nvPr>
            <p:ph idx="1"/>
          </p:nvPr>
        </p:nvSpPr>
        <p:spPr/>
        <p:txBody>
          <a:bodyPr/>
          <a:lstStyle/>
          <a:p>
            <a:r>
              <a:rPr lang="en-US" dirty="0" smtClean="0"/>
              <a:t>Many supporters of Charlie believe that they were only exercising their </a:t>
            </a:r>
            <a:r>
              <a:rPr lang="en-US" b="1" dirty="0" smtClean="0"/>
              <a:t>right to freedom of </a:t>
            </a:r>
            <a:r>
              <a:rPr lang="en-US" b="1" dirty="0" smtClean="0"/>
              <a:t>speech/expression</a:t>
            </a:r>
            <a:endParaRPr lang="en-US" b="1" dirty="0" smtClean="0"/>
          </a:p>
          <a:p>
            <a:r>
              <a:rPr lang="en-US" dirty="0" smtClean="0"/>
              <a:t>Thus, the attack is an attempt to </a:t>
            </a:r>
            <a:r>
              <a:rPr lang="en-US" b="1" dirty="0" smtClean="0"/>
              <a:t>instill fear </a:t>
            </a:r>
            <a:r>
              <a:rPr lang="en-US" dirty="0" smtClean="0"/>
              <a:t>in the minds of artists</a:t>
            </a:r>
          </a:p>
          <a:p>
            <a:r>
              <a:rPr lang="en-US" dirty="0" smtClean="0"/>
              <a:t>Also, </a:t>
            </a:r>
            <a:r>
              <a:rPr lang="en-US" b="1" dirty="0" smtClean="0"/>
              <a:t>extremism/terrorism</a:t>
            </a:r>
            <a:r>
              <a:rPr lang="en-US" dirty="0" smtClean="0"/>
              <a:t> </a:t>
            </a:r>
            <a:r>
              <a:rPr lang="en-US" dirty="0" smtClean="0"/>
              <a:t>can </a:t>
            </a:r>
            <a:r>
              <a:rPr lang="en-US" b="1" dirty="0" smtClean="0"/>
              <a:t>never be justified</a:t>
            </a:r>
          </a:p>
          <a:p>
            <a:r>
              <a:rPr lang="en-US" dirty="0" smtClean="0"/>
              <a:t>Despite repeated warnings of death threats to artists specifically </a:t>
            </a:r>
            <a:r>
              <a:rPr lang="en-US" dirty="0" err="1" smtClean="0"/>
              <a:t>Charb</a:t>
            </a:r>
            <a:r>
              <a:rPr lang="en-US" dirty="0" smtClean="0"/>
              <a:t>, the magazine </a:t>
            </a:r>
            <a:r>
              <a:rPr lang="en-US" b="1" dirty="0" smtClean="0"/>
              <a:t>continued to publish </a:t>
            </a:r>
            <a:r>
              <a:rPr lang="en-US" dirty="0" smtClean="0"/>
              <a:t>their offensive cartoons</a:t>
            </a:r>
            <a:endParaRPr lang="en-US" dirty="0"/>
          </a:p>
        </p:txBody>
      </p:sp>
    </p:spTree>
    <p:extLst>
      <p:ext uri="{BB962C8B-B14F-4D97-AF65-F5344CB8AC3E}">
        <p14:creationId xmlns:p14="http://schemas.microsoft.com/office/powerpoint/2010/main" val="5875988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a:cs typeface="Britannic Bold"/>
              </a:rPr>
              <a:t>OR Incitement </a:t>
            </a:r>
            <a:r>
              <a:rPr lang="en-US" dirty="0" smtClean="0">
                <a:latin typeface="Britannic Bold"/>
                <a:cs typeface="Britannic Bold"/>
              </a:rPr>
              <a:t>of Violence?</a:t>
            </a:r>
            <a:endParaRPr lang="en-US" dirty="0">
              <a:latin typeface="Britannic Bold"/>
              <a:cs typeface="Britannic Bold"/>
            </a:endParaRPr>
          </a:p>
        </p:txBody>
      </p:sp>
      <p:sp>
        <p:nvSpPr>
          <p:cNvPr id="3" name="Content Placeholder 2"/>
          <p:cNvSpPr>
            <a:spLocks noGrp="1"/>
          </p:cNvSpPr>
          <p:nvPr>
            <p:ph idx="1"/>
          </p:nvPr>
        </p:nvSpPr>
        <p:spPr/>
        <p:txBody>
          <a:bodyPr/>
          <a:lstStyle/>
          <a:p>
            <a:r>
              <a:rPr lang="en-US" dirty="0" smtClean="0"/>
              <a:t>Despite criticisms from across the world the magazine continued to release </a:t>
            </a:r>
            <a:r>
              <a:rPr lang="en-US" b="1" dirty="0" smtClean="0"/>
              <a:t>controversial and offensive cartoons</a:t>
            </a:r>
          </a:p>
          <a:p>
            <a:r>
              <a:rPr lang="en-US" dirty="0" smtClean="0"/>
              <a:t>Complete </a:t>
            </a:r>
            <a:r>
              <a:rPr lang="en-US" b="1" dirty="0" smtClean="0"/>
              <a:t>disrespect</a:t>
            </a:r>
            <a:r>
              <a:rPr lang="en-US" dirty="0" smtClean="0"/>
              <a:t> and no value for religion</a:t>
            </a:r>
          </a:p>
          <a:p>
            <a:r>
              <a:rPr lang="en-US" dirty="0" smtClean="0"/>
              <a:t>No one is against cartoons based on humans but attacking someone a full religion worships is </a:t>
            </a:r>
            <a:r>
              <a:rPr lang="en-US" b="1" dirty="0" smtClean="0"/>
              <a:t>offensive</a:t>
            </a:r>
          </a:p>
          <a:p>
            <a:r>
              <a:rPr lang="en-US" dirty="0" smtClean="0"/>
              <a:t>Attacks were expected. Charlie thus created a </a:t>
            </a:r>
            <a:r>
              <a:rPr lang="en-US" b="1" dirty="0" smtClean="0"/>
              <a:t>threat to national security</a:t>
            </a:r>
          </a:p>
          <a:p>
            <a:endParaRPr lang="en-US" dirty="0"/>
          </a:p>
        </p:txBody>
      </p:sp>
    </p:spTree>
    <p:extLst>
      <p:ext uri="{BB962C8B-B14F-4D97-AF65-F5344CB8AC3E}">
        <p14:creationId xmlns:p14="http://schemas.microsoft.com/office/powerpoint/2010/main" val="40082798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004" y="0"/>
            <a:ext cx="4471168" cy="6858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4437164" y="0"/>
            <a:ext cx="4706835"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2904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1911</TotalTime>
  <Words>1066</Words>
  <Application>Microsoft Macintosh PowerPoint</Application>
  <PresentationFormat>On-screen Show (4:3)</PresentationFormat>
  <Paragraphs>82</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Inkwell</vt:lpstr>
      <vt:lpstr>Freedom of Speech and Expression:  A CHARLIE HEBDO Case Study</vt:lpstr>
      <vt:lpstr>Overview</vt:lpstr>
      <vt:lpstr>Freedom of  Speech</vt:lpstr>
      <vt:lpstr>Charlie Hebdo</vt:lpstr>
      <vt:lpstr>History</vt:lpstr>
      <vt:lpstr>7th January 2015</vt:lpstr>
      <vt:lpstr>Unprovoked attack?</vt:lpstr>
      <vt:lpstr>OR Incitement of Violence?</vt:lpstr>
      <vt:lpstr>PowerPoint Presentation</vt:lpstr>
      <vt:lpstr>PowerPoint Presentation</vt:lpstr>
      <vt:lpstr>Freedom of Expression  vs.  Protection of Religious Sentiments</vt:lpstr>
      <vt:lpstr>Questions which arise</vt:lpstr>
      <vt:lpstr>Bibliography</vt:lpstr>
      <vt:lpstr>“Je suis Charlie  mais  Je ne suis pas Charlie”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of Speech and Expression</dc:title>
  <dc:creator>Akshay Sharan</dc:creator>
  <cp:lastModifiedBy>Akshay Sharan</cp:lastModifiedBy>
  <cp:revision>52</cp:revision>
  <dcterms:created xsi:type="dcterms:W3CDTF">2016-07-18T22:54:11Z</dcterms:created>
  <dcterms:modified xsi:type="dcterms:W3CDTF">2016-07-20T17:50:24Z</dcterms:modified>
</cp:coreProperties>
</file>