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3" r:id="rId5"/>
    <p:sldId id="261" r:id="rId6"/>
    <p:sldId id="268" r:id="rId7"/>
    <p:sldId id="264" r:id="rId8"/>
    <p:sldId id="266"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9B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78"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N" dirty="0" smtClean="0"/>
              <a:t>Graphic</a:t>
            </a:r>
            <a:r>
              <a:rPr lang="en-IN" baseline="0" dirty="0" smtClean="0"/>
              <a:t> comparison between Tamil-Nadu and Gujrat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Tamil Nadu</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3"/>
                <c:pt idx="0">
                  <c:v>Contribution in the GDP</c:v>
                </c:pt>
                <c:pt idx="1">
                  <c:v>Population under the poverty line</c:v>
                </c:pt>
                <c:pt idx="2">
                  <c:v>Illitrerate Population </c:v>
                </c:pt>
              </c:strCache>
            </c:strRef>
          </c:cat>
          <c:val>
            <c:numRef>
              <c:f>Sheet1!$B$2:$B$6</c:f>
              <c:numCache>
                <c:formatCode>0.00%</c:formatCode>
                <c:ptCount val="5"/>
                <c:pt idx="0" formatCode="0%">
                  <c:v>8.1600000000000006E-2</c:v>
                </c:pt>
                <c:pt idx="1">
                  <c:v>0.1128</c:v>
                </c:pt>
                <c:pt idx="2">
                  <c:v>0.19670000000000001</c:v>
                </c:pt>
              </c:numCache>
            </c:numRef>
          </c:val>
        </c:ser>
        <c:ser>
          <c:idx val="1"/>
          <c:order val="1"/>
          <c:tx>
            <c:strRef>
              <c:f>Sheet1!$C$1</c:f>
              <c:strCache>
                <c:ptCount val="1"/>
                <c:pt idx="0">
                  <c:v>Gujrat</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3"/>
                <c:pt idx="0">
                  <c:v>Contribution in the GDP</c:v>
                </c:pt>
                <c:pt idx="1">
                  <c:v>Population under the poverty line</c:v>
                </c:pt>
                <c:pt idx="2">
                  <c:v>Illitrerate Population </c:v>
                </c:pt>
              </c:strCache>
            </c:strRef>
          </c:cat>
          <c:val>
            <c:numRef>
              <c:f>Sheet1!$C$2:$C$6</c:f>
              <c:numCache>
                <c:formatCode>0.00%</c:formatCode>
                <c:ptCount val="5"/>
                <c:pt idx="0">
                  <c:v>7.3099999999999998E-2</c:v>
                </c:pt>
                <c:pt idx="1">
                  <c:v>0.1663</c:v>
                </c:pt>
                <c:pt idx="2">
                  <c:v>0.20699999999999999</c:v>
                </c:pt>
              </c:numCache>
            </c:numRef>
          </c:val>
        </c:ser>
        <c:ser>
          <c:idx val="2"/>
          <c:order val="2"/>
          <c:tx>
            <c:strRef>
              <c:f>Sheet1!$D$1</c:f>
              <c:strCache>
                <c:ptCount val="1"/>
                <c:pt idx="0">
                  <c:v>Kerala</c:v>
                </c:pt>
              </c:strCache>
            </c:strRef>
          </c:tx>
          <c:spPr>
            <a:solidFill>
              <a:schemeClr val="bg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3"/>
                <c:pt idx="0">
                  <c:v>Contribution in the GDP</c:v>
                </c:pt>
                <c:pt idx="1">
                  <c:v>Population under the poverty line</c:v>
                </c:pt>
                <c:pt idx="2">
                  <c:v>Illitrerate Population </c:v>
                </c:pt>
              </c:strCache>
            </c:strRef>
          </c:cat>
          <c:val>
            <c:numRef>
              <c:f>Sheet1!$D$2:$D$6</c:f>
              <c:numCache>
                <c:formatCode>0%</c:formatCode>
                <c:ptCount val="5"/>
                <c:pt idx="0" formatCode="0.00%">
                  <c:v>6.4899999999999999E-2</c:v>
                </c:pt>
                <c:pt idx="1">
                  <c:v>7.0000000000000007E-2</c:v>
                </c:pt>
                <c:pt idx="2" formatCode="0.00%">
                  <c:v>6.0900000000000003E-2</c:v>
                </c:pt>
              </c:numCache>
            </c:numRef>
          </c:val>
        </c:ser>
        <c:dLbls>
          <c:dLblPos val="outEnd"/>
          <c:showLegendKey val="0"/>
          <c:showVal val="1"/>
          <c:showCatName val="0"/>
          <c:showSerName val="0"/>
          <c:showPercent val="0"/>
          <c:showBubbleSize val="0"/>
        </c:dLbls>
        <c:gapWidth val="219"/>
        <c:overlap val="-27"/>
        <c:axId val="261697784"/>
        <c:axId val="261703272"/>
      </c:barChart>
      <c:catAx>
        <c:axId val="261697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1703272"/>
        <c:crosses val="autoZero"/>
        <c:auto val="1"/>
        <c:lblAlgn val="ctr"/>
        <c:lblOffset val="100"/>
        <c:noMultiLvlLbl val="0"/>
      </c:catAx>
      <c:valAx>
        <c:axId val="261703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1697784"/>
        <c:crosses val="autoZero"/>
        <c:crossBetween val="between"/>
      </c:valAx>
      <c:spPr>
        <a:noFill/>
        <a:ln>
          <a:noFill/>
        </a:ln>
        <a:effectLst/>
      </c:spPr>
    </c:plotArea>
    <c:legend>
      <c:legendPos val="b"/>
      <c:layout>
        <c:manualLayout>
          <c:xMode val="edge"/>
          <c:yMode val="edge"/>
          <c:x val="0.67622246108346329"/>
          <c:y val="0.86580187578741075"/>
          <c:w val="0.2898308570197401"/>
          <c:h val="8.536970054754593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8C63B5-0CE2-46CB-BDD1-25E1E4E99F40}" type="datetimeFigureOut">
              <a:rPr lang="en-IN" smtClean="0"/>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56629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8C63B5-0CE2-46CB-BDD1-25E1E4E99F40}" type="datetimeFigureOut">
              <a:rPr lang="en-IN" smtClean="0"/>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473200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C8C63B5-0CE2-46CB-BDD1-25E1E4E99F40}" type="datetimeFigureOut">
              <a:rPr lang="en-IN" smtClean="0"/>
              <a:t>21-07-2016</a:t>
            </a:fld>
            <a:endParaRPr lang="en-IN"/>
          </a:p>
        </p:txBody>
      </p:sp>
      <p:sp>
        <p:nvSpPr>
          <p:cNvPr id="5" name="Footer Placeholder 4"/>
          <p:cNvSpPr>
            <a:spLocks noGrp="1"/>
          </p:cNvSpPr>
          <p:nvPr>
            <p:ph type="ftr" sz="quarter" idx="11"/>
          </p:nvPr>
        </p:nvSpPr>
        <p:spPr>
          <a:xfrm>
            <a:off x="3776135" y="6422854"/>
            <a:ext cx="4279669" cy="365125"/>
          </a:xfrm>
        </p:spPr>
        <p:txBody>
          <a:bodyPr/>
          <a:lstStyle/>
          <a:p>
            <a:endParaRPr lang="en-IN"/>
          </a:p>
        </p:txBody>
      </p:sp>
      <p:sp>
        <p:nvSpPr>
          <p:cNvPr id="6" name="Slide Number Placeholder 5"/>
          <p:cNvSpPr>
            <a:spLocks noGrp="1"/>
          </p:cNvSpPr>
          <p:nvPr>
            <p:ph type="sldNum" sz="quarter" idx="12"/>
          </p:nvPr>
        </p:nvSpPr>
        <p:spPr>
          <a:xfrm>
            <a:off x="8073048" y="6422854"/>
            <a:ext cx="879759" cy="365125"/>
          </a:xfrm>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27228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8C63B5-0CE2-46CB-BDD1-25E1E4E99F40}" type="datetimeFigureOut">
              <a:rPr lang="en-IN" smtClean="0"/>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85287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C8C63B5-0CE2-46CB-BDD1-25E1E4E99F40}" type="datetimeFigureOut">
              <a:rPr lang="en-IN" smtClean="0"/>
              <a:t>21-07-2016</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FF6BB58-7067-444F-B696-C6D90B9B50E7}" type="slidenum">
              <a:rPr lang="en-IN" smtClean="0"/>
              <a:t>‹#›</a:t>
            </a:fld>
            <a:endParaRPr lang="en-IN"/>
          </a:p>
        </p:txBody>
      </p:sp>
    </p:spTree>
    <p:extLst>
      <p:ext uri="{BB962C8B-B14F-4D97-AF65-F5344CB8AC3E}">
        <p14:creationId xmlns:p14="http://schemas.microsoft.com/office/powerpoint/2010/main" val="15527769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8C63B5-0CE2-46CB-BDD1-25E1E4E99F40}" type="datetimeFigureOut">
              <a:rPr lang="en-IN" smtClean="0"/>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99865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8C63B5-0CE2-46CB-BDD1-25E1E4E99F40}" type="datetimeFigureOut">
              <a:rPr lang="en-IN" smtClean="0"/>
              <a:t>21-07-2016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1249217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8C63B5-0CE2-46CB-BDD1-25E1E4E99F40}" type="datetimeFigureOut">
              <a:rPr lang="en-IN" smtClean="0"/>
              <a:t>21-07-2016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258924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C63B5-0CE2-46CB-BDD1-25E1E4E99F40}" type="datetimeFigureOut">
              <a:rPr lang="en-IN" smtClean="0"/>
              <a:t>21-07-2016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91229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C63B5-0CE2-46CB-BDD1-25E1E4E99F40}" type="datetimeFigureOut">
              <a:rPr lang="en-IN" smtClean="0"/>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283118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C63B5-0CE2-46CB-BDD1-25E1E4E99F40}" type="datetimeFigureOut">
              <a:rPr lang="en-IN" smtClean="0"/>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6BB58-7067-444F-B696-C6D90B9B50E7}" type="slidenum">
              <a:rPr lang="en-IN" smtClean="0"/>
              <a:t>‹#›</a:t>
            </a:fld>
            <a:endParaRPr lang="en-IN"/>
          </a:p>
        </p:txBody>
      </p:sp>
    </p:spTree>
    <p:extLst>
      <p:ext uri="{BB962C8B-B14F-4D97-AF65-F5344CB8AC3E}">
        <p14:creationId xmlns:p14="http://schemas.microsoft.com/office/powerpoint/2010/main" val="226975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C8C63B5-0CE2-46CB-BDD1-25E1E4E99F40}" type="datetimeFigureOut">
              <a:rPr lang="en-IN" smtClean="0"/>
              <a:t>21-07-2016</a:t>
            </a:fld>
            <a:endParaRPr lang="en-IN"/>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IN"/>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FF6BB58-7067-444F-B696-C6D90B9B50E7}" type="slidenum">
              <a:rPr lang="en-IN" smtClean="0"/>
              <a:t>‹#›</a:t>
            </a:fld>
            <a:endParaRPr lang="en-IN"/>
          </a:p>
        </p:txBody>
      </p:sp>
    </p:spTree>
    <p:extLst>
      <p:ext uri="{BB962C8B-B14F-4D97-AF65-F5344CB8AC3E}">
        <p14:creationId xmlns:p14="http://schemas.microsoft.com/office/powerpoint/2010/main" val="2566811395"/>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800" dirty="0" smtClean="0">
                <a:latin typeface="Agency FB" panose="020B0503020202020204" pitchFamily="34" charset="0"/>
                <a:cs typeface="Times New Roman" panose="02020603050405020304" pitchFamily="18" charset="0"/>
              </a:rPr>
              <a:t>What is the best model for achieving human rights in a developing state? </a:t>
            </a:r>
            <a:endParaRPr lang="en-IN" sz="4800" dirty="0">
              <a:latin typeface="Agency FB" panose="020B0503020202020204" pitchFamily="34" charset="0"/>
              <a:cs typeface="Times New Roman" panose="02020603050405020304" pitchFamily="18" charset="0"/>
            </a:endParaRPr>
          </a:p>
        </p:txBody>
      </p:sp>
      <p:sp>
        <p:nvSpPr>
          <p:cNvPr id="3" name="Subtitle 2"/>
          <p:cNvSpPr>
            <a:spLocks noGrp="1"/>
          </p:cNvSpPr>
          <p:nvPr>
            <p:ph type="subTitle" idx="1"/>
          </p:nvPr>
        </p:nvSpPr>
        <p:spPr>
          <a:xfrm>
            <a:off x="1524000" y="3996250"/>
            <a:ext cx="9144000" cy="725875"/>
          </a:xfrm>
        </p:spPr>
        <p:txBody>
          <a:bodyPr>
            <a:normAutofit/>
          </a:bodyPr>
          <a:lstStyle/>
          <a:p>
            <a:r>
              <a:rPr lang="en-IN" sz="3600" dirty="0" smtClean="0">
                <a:latin typeface="Agency FB" panose="020B0503020202020204" pitchFamily="34" charset="0"/>
              </a:rPr>
              <a:t>ECONOMIC DEVELOPMENT vs SOCIAL DEVELOPMENT</a:t>
            </a:r>
            <a:endParaRPr lang="en-IN" sz="3600" dirty="0">
              <a:latin typeface="Agency FB" panose="020B0503020202020204" pitchFamily="34" charset="0"/>
            </a:endParaRPr>
          </a:p>
        </p:txBody>
      </p:sp>
    </p:spTree>
    <p:extLst>
      <p:ext uri="{BB962C8B-B14F-4D97-AF65-F5344CB8AC3E}">
        <p14:creationId xmlns:p14="http://schemas.microsoft.com/office/powerpoint/2010/main" val="4029525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dirty="0" smtClean="0">
                <a:latin typeface="Agency FB" panose="020B0503020202020204" pitchFamily="34" charset="0"/>
              </a:rPr>
              <a:t>conclusion</a:t>
            </a:r>
            <a:endParaRPr lang="en-IN" sz="4800" b="1" dirty="0">
              <a:latin typeface="Agency FB" panose="020B0503020202020204" pitchFamily="34" charset="0"/>
            </a:endParaRPr>
          </a:p>
        </p:txBody>
      </p:sp>
      <p:sp>
        <p:nvSpPr>
          <p:cNvPr id="3" name="Content Placeholder 2"/>
          <p:cNvSpPr>
            <a:spLocks noGrp="1"/>
          </p:cNvSpPr>
          <p:nvPr>
            <p:ph idx="1"/>
          </p:nvPr>
        </p:nvSpPr>
        <p:spPr/>
        <p:txBody>
          <a:bodyPr>
            <a:normAutofit/>
          </a:bodyPr>
          <a:lstStyle/>
          <a:p>
            <a:pPr marL="0" indent="0">
              <a:buNone/>
            </a:pPr>
            <a:r>
              <a:rPr lang="en-IN" sz="2800" dirty="0" smtClean="0">
                <a:latin typeface="Agency FB" panose="020B0503020202020204" pitchFamily="34" charset="0"/>
              </a:rPr>
              <a:t>The Tamil-Nadu model is a successful example of appropriate economic policies that are expressively inclusive of social development. </a:t>
            </a:r>
            <a:br>
              <a:rPr lang="en-IN" sz="2800" dirty="0" smtClean="0">
                <a:latin typeface="Agency FB" panose="020B0503020202020204" pitchFamily="34" charset="0"/>
              </a:rPr>
            </a:br>
            <a:r>
              <a:rPr lang="en-IN" sz="2800" dirty="0" smtClean="0">
                <a:latin typeface="Agency FB" panose="020B0503020202020204" pitchFamily="34" charset="0"/>
              </a:rPr>
              <a:t>On the Economic front, the model focuses on “rate of change” rather than “level” of change. Whereas, on the social front, the model focuses of removing inequalities by providing free education and through positive discrimination. </a:t>
            </a:r>
          </a:p>
          <a:p>
            <a:pPr marL="0" indent="0">
              <a:buNone/>
            </a:pPr>
            <a:endParaRPr lang="en-IN" sz="2800" dirty="0">
              <a:latin typeface="Agency FB" panose="020B0503020202020204" pitchFamily="34" charset="0"/>
            </a:endParaRPr>
          </a:p>
        </p:txBody>
      </p:sp>
    </p:spTree>
    <p:extLst>
      <p:ext uri="{BB962C8B-B14F-4D97-AF65-F5344CB8AC3E}">
        <p14:creationId xmlns:p14="http://schemas.microsoft.com/office/powerpoint/2010/main" val="208755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066952"/>
          </a:xfrm>
        </p:spPr>
        <p:txBody>
          <a:bodyPr/>
          <a:lstStyle/>
          <a:p>
            <a:r>
              <a:rPr lang="en-IN" dirty="0" smtClean="0">
                <a:latin typeface="Agency FB" panose="020B0503020202020204" pitchFamily="34" charset="0"/>
              </a:rPr>
              <a:t>What is Development? </a:t>
            </a:r>
            <a:endParaRPr lang="en-IN" dirty="0">
              <a:latin typeface="Agency FB" panose="020B0503020202020204" pitchFamily="34" charset="0"/>
            </a:endParaRPr>
          </a:p>
        </p:txBody>
      </p:sp>
      <p:sp>
        <p:nvSpPr>
          <p:cNvPr id="7" name="Content Placeholder 6"/>
          <p:cNvSpPr>
            <a:spLocks noGrp="1"/>
          </p:cNvSpPr>
          <p:nvPr>
            <p:ph idx="1"/>
          </p:nvPr>
        </p:nvSpPr>
        <p:spPr/>
        <p:txBody>
          <a:bodyPr>
            <a:normAutofit/>
          </a:bodyPr>
          <a:lstStyle/>
          <a:p>
            <a:pPr marL="0" indent="0">
              <a:buNone/>
            </a:pPr>
            <a:r>
              <a:rPr lang="en-IN" sz="3200" i="1" dirty="0">
                <a:latin typeface="Agency FB" panose="020B0503020202020204" pitchFamily="34" charset="0"/>
              </a:rPr>
              <a:t>Human development </a:t>
            </a:r>
            <a:r>
              <a:rPr lang="en-IN" sz="3200" dirty="0">
                <a:latin typeface="Agency FB" panose="020B0503020202020204" pitchFamily="34" charset="0"/>
              </a:rPr>
              <a:t>refers to the biological and psychological development of the human being throughout the lifespan. It consists of the development from infancy, childhood, and adolescence to adulthood. </a:t>
            </a:r>
            <a:endParaRPr lang="en-IN" sz="3200" dirty="0" smtClean="0">
              <a:latin typeface="Agency FB" panose="020B0503020202020204" pitchFamily="34" charset="0"/>
            </a:endParaRPr>
          </a:p>
          <a:p>
            <a:pPr marL="0" indent="0">
              <a:buNone/>
            </a:pPr>
            <a:endParaRPr lang="en-IN" sz="3200" dirty="0">
              <a:latin typeface="Agency FB" panose="020B0503020202020204" pitchFamily="34" charset="0"/>
            </a:endParaRPr>
          </a:p>
          <a:p>
            <a:pPr marL="0" indent="0">
              <a:buNone/>
            </a:pPr>
            <a:r>
              <a:rPr lang="en-IN" sz="3200" dirty="0" smtClean="0">
                <a:latin typeface="Agency FB" panose="020B0503020202020204" pitchFamily="34" charset="0"/>
              </a:rPr>
              <a:t>Then what does State Development mean? </a:t>
            </a:r>
            <a:endParaRPr lang="en-IN" sz="3200" dirty="0">
              <a:latin typeface="Agency FB" panose="020B0503020202020204" pitchFamily="34" charset="0"/>
            </a:endParaRPr>
          </a:p>
        </p:txBody>
      </p:sp>
    </p:spTree>
    <p:extLst>
      <p:ext uri="{BB962C8B-B14F-4D97-AF65-F5344CB8AC3E}">
        <p14:creationId xmlns:p14="http://schemas.microsoft.com/office/powerpoint/2010/main" val="188572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534690"/>
          </a:xfrm>
        </p:spPr>
        <p:txBody>
          <a:bodyPr>
            <a:normAutofit fontScale="90000"/>
          </a:bodyPr>
          <a:lstStyle/>
          <a:p>
            <a:pPr algn="ctr"/>
            <a:r>
              <a:rPr lang="en-IN" dirty="0" smtClean="0">
                <a:latin typeface="Agency FB" panose="020B0503020202020204" pitchFamily="34" charset="0"/>
              </a:rPr>
              <a:t>The sustainable development goals</a:t>
            </a:r>
            <a:endParaRPr lang="en-IN" dirty="0">
              <a:latin typeface="Agency FB" panose="020B0503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051" y="1023583"/>
            <a:ext cx="11215816" cy="5243436"/>
          </a:xfrm>
        </p:spPr>
      </p:pic>
    </p:spTree>
    <p:extLst>
      <p:ext uri="{BB962C8B-B14F-4D97-AF65-F5344CB8AC3E}">
        <p14:creationId xmlns:p14="http://schemas.microsoft.com/office/powerpoint/2010/main" val="319083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latin typeface="Agency FB" panose="020B0503020202020204" pitchFamily="34" charset="0"/>
              </a:rPr>
              <a:t>Tamil-Nadu/Gujrat/Kerala </a:t>
            </a:r>
            <a:endParaRPr lang="en-IN" dirty="0">
              <a:latin typeface="Agency FB" panose="020B0503020202020204" pitchFamily="34" charset="0"/>
            </a:endParaRP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50879" y="2201304"/>
            <a:ext cx="3043450" cy="3953836"/>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06855" y="2201304"/>
            <a:ext cx="3104130" cy="3953836"/>
          </a:xfr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9726" y="2201304"/>
            <a:ext cx="2770495" cy="3874138"/>
          </a:xfrm>
          <a:prstGeom prst="rect">
            <a:avLst/>
          </a:prstGeom>
        </p:spPr>
      </p:pic>
    </p:spTree>
    <p:extLst>
      <p:ext uri="{BB962C8B-B14F-4D97-AF65-F5344CB8AC3E}">
        <p14:creationId xmlns:p14="http://schemas.microsoft.com/office/powerpoint/2010/main" val="2840801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9372717"/>
              </p:ext>
            </p:extLst>
          </p:nvPr>
        </p:nvGraphicFramePr>
        <p:xfrm>
          <a:off x="1487606" y="719666"/>
          <a:ext cx="9171294" cy="5722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65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dirty="0" smtClean="0">
                <a:latin typeface="Agency FB" panose="020B0503020202020204" pitchFamily="34" charset="0"/>
              </a:rPr>
              <a:t>Gujrat vs </a:t>
            </a:r>
            <a:r>
              <a:rPr lang="en-IN" sz="4800" b="1" dirty="0" err="1" smtClean="0">
                <a:latin typeface="Agency FB" panose="020B0503020202020204" pitchFamily="34" charset="0"/>
              </a:rPr>
              <a:t>kerala</a:t>
            </a:r>
            <a:r>
              <a:rPr lang="en-IN" sz="4800" b="1" dirty="0" smtClean="0">
                <a:latin typeface="Agency FB" panose="020B0503020202020204" pitchFamily="34" charset="0"/>
              </a:rPr>
              <a:t> </a:t>
            </a:r>
            <a:endParaRPr lang="en-IN" sz="4800" b="1" dirty="0">
              <a:latin typeface="Agency FB" panose="020B0503020202020204" pitchFamily="34" charset="0"/>
            </a:endParaRPr>
          </a:p>
        </p:txBody>
      </p:sp>
      <p:sp>
        <p:nvSpPr>
          <p:cNvPr id="3" name="Text Placeholder 2"/>
          <p:cNvSpPr>
            <a:spLocks noGrp="1"/>
          </p:cNvSpPr>
          <p:nvPr>
            <p:ph type="body" idx="1"/>
          </p:nvPr>
        </p:nvSpPr>
        <p:spPr/>
        <p:txBody>
          <a:bodyPr>
            <a:normAutofit/>
          </a:bodyPr>
          <a:lstStyle/>
          <a:p>
            <a:pPr algn="ctr"/>
            <a:r>
              <a:rPr lang="en-IN" sz="3200" dirty="0" smtClean="0">
                <a:latin typeface="Agency FB" panose="020B0503020202020204" pitchFamily="34" charset="0"/>
              </a:rPr>
              <a:t>JAGDISH BHAGWATI </a:t>
            </a:r>
            <a:endParaRPr lang="en-IN" sz="3200" dirty="0">
              <a:latin typeface="Agency FB" panose="020B0503020202020204" pitchFamily="34" charset="0"/>
            </a:endParaRPr>
          </a:p>
        </p:txBody>
      </p:sp>
      <p:sp>
        <p:nvSpPr>
          <p:cNvPr id="4" name="Content Placeholder 3"/>
          <p:cNvSpPr>
            <a:spLocks noGrp="1"/>
          </p:cNvSpPr>
          <p:nvPr>
            <p:ph sz="half" idx="2"/>
          </p:nvPr>
        </p:nvSpPr>
        <p:spPr/>
        <p:txBody>
          <a:bodyPr>
            <a:normAutofit/>
          </a:bodyPr>
          <a:lstStyle/>
          <a:p>
            <a:pPr marL="0" indent="0">
              <a:buNone/>
            </a:pPr>
            <a:r>
              <a:rPr lang="en-IN" sz="2800" dirty="0" smtClean="0">
                <a:latin typeface="Agency FB" panose="020B0503020202020204" pitchFamily="34" charset="0"/>
              </a:rPr>
              <a:t>The policies need to focus </a:t>
            </a:r>
            <a:r>
              <a:rPr lang="en-IN" sz="2800" dirty="0">
                <a:latin typeface="Agency FB" panose="020B0503020202020204" pitchFamily="34" charset="0"/>
              </a:rPr>
              <a:t>on growth, resources can be generated which can then be invested in social sector schemes - health, education &amp; so on.  Initially growth may raise inequalities. However a sustained growth will raise enough resources for the State to redistribute and reduce the ill effects of the initial </a:t>
            </a:r>
            <a:r>
              <a:rPr lang="en-IN" sz="2800" dirty="0" smtClean="0">
                <a:latin typeface="Agency FB" panose="020B0503020202020204" pitchFamily="34" charset="0"/>
              </a:rPr>
              <a:t>inequality</a:t>
            </a:r>
            <a:endParaRPr lang="en-IN" sz="2800" dirty="0">
              <a:latin typeface="Agency FB" panose="020B0503020202020204" pitchFamily="34" charset="0"/>
            </a:endParaRPr>
          </a:p>
        </p:txBody>
      </p:sp>
      <p:sp>
        <p:nvSpPr>
          <p:cNvPr id="5" name="Text Placeholder 4"/>
          <p:cNvSpPr>
            <a:spLocks noGrp="1"/>
          </p:cNvSpPr>
          <p:nvPr>
            <p:ph type="body" sz="quarter" idx="3"/>
          </p:nvPr>
        </p:nvSpPr>
        <p:spPr/>
        <p:txBody>
          <a:bodyPr>
            <a:normAutofit/>
          </a:bodyPr>
          <a:lstStyle/>
          <a:p>
            <a:pPr algn="ctr"/>
            <a:r>
              <a:rPr lang="en-IN" sz="3200" dirty="0" smtClean="0">
                <a:latin typeface="Agency FB" panose="020B0503020202020204" pitchFamily="34" charset="0"/>
              </a:rPr>
              <a:t>AMARTYA SEN</a:t>
            </a:r>
            <a:endParaRPr lang="en-IN" sz="3200" dirty="0">
              <a:latin typeface="Agency FB" panose="020B0503020202020204" pitchFamily="34" charset="0"/>
            </a:endParaRPr>
          </a:p>
        </p:txBody>
      </p:sp>
      <p:sp>
        <p:nvSpPr>
          <p:cNvPr id="6" name="Content Placeholder 5"/>
          <p:cNvSpPr>
            <a:spLocks noGrp="1"/>
          </p:cNvSpPr>
          <p:nvPr>
            <p:ph sz="quarter" idx="4"/>
          </p:nvPr>
        </p:nvSpPr>
        <p:spPr/>
        <p:txBody>
          <a:bodyPr>
            <a:noAutofit/>
          </a:bodyPr>
          <a:lstStyle/>
          <a:p>
            <a:pPr marL="0" indent="0">
              <a:buNone/>
            </a:pPr>
            <a:r>
              <a:rPr lang="en-IN" sz="2800" dirty="0" smtClean="0">
                <a:latin typeface="Agency FB" panose="020B0503020202020204" pitchFamily="34" charset="0"/>
              </a:rPr>
              <a:t>India </a:t>
            </a:r>
            <a:r>
              <a:rPr lang="en-IN" sz="2800" dirty="0">
                <a:latin typeface="Agency FB" panose="020B0503020202020204" pitchFamily="34" charset="0"/>
              </a:rPr>
              <a:t>should invest more in social infrastructure to increase  productivity of its people &amp; thus raise growth. Investing in health &amp; education will improve human capabilities. Unhealthy &amp; uneducated </a:t>
            </a:r>
            <a:r>
              <a:rPr lang="en-IN" sz="2800" dirty="0" smtClean="0">
                <a:latin typeface="Agency FB" panose="020B0503020202020204" pitchFamily="34" charset="0"/>
              </a:rPr>
              <a:t>labour </a:t>
            </a:r>
            <a:r>
              <a:rPr lang="en-IN" sz="2800" dirty="0">
                <a:latin typeface="Agency FB" panose="020B0503020202020204" pitchFamily="34" charset="0"/>
              </a:rPr>
              <a:t>cannot produce memorable growth rates. Without such investments inequalities will widen &amp; the growth process will eventually falter. </a:t>
            </a:r>
          </a:p>
        </p:txBody>
      </p:sp>
    </p:spTree>
    <p:extLst>
      <p:ext uri="{BB962C8B-B14F-4D97-AF65-F5344CB8AC3E}">
        <p14:creationId xmlns:p14="http://schemas.microsoft.com/office/powerpoint/2010/main" val="1124942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dirty="0" smtClean="0">
                <a:latin typeface="Agency FB" panose="020B0503020202020204" pitchFamily="34" charset="0"/>
              </a:rPr>
              <a:t>Tamil-</a:t>
            </a:r>
            <a:r>
              <a:rPr lang="en-IN" sz="3600" dirty="0" err="1" smtClean="0">
                <a:latin typeface="Agency FB" panose="020B0503020202020204" pitchFamily="34" charset="0"/>
              </a:rPr>
              <a:t>nadu’s</a:t>
            </a:r>
            <a:r>
              <a:rPr lang="en-IN" sz="3600" dirty="0" smtClean="0">
                <a:latin typeface="Agency FB" panose="020B0503020202020204" pitchFamily="34" charset="0"/>
              </a:rPr>
              <a:t> model trumps Gujrat’s </a:t>
            </a:r>
            <a:r>
              <a:rPr lang="en-IN" sz="3600" dirty="0" smtClean="0">
                <a:latin typeface="Agency FB" panose="020B0503020202020204" pitchFamily="34" charset="0"/>
              </a:rPr>
              <a:t>and </a:t>
            </a:r>
            <a:r>
              <a:rPr lang="en-IN" sz="3600" dirty="0" err="1" smtClean="0">
                <a:latin typeface="Agency FB" panose="020B0503020202020204" pitchFamily="34" charset="0"/>
              </a:rPr>
              <a:t>kerala’s</a:t>
            </a:r>
            <a:r>
              <a:rPr lang="en-IN" sz="3600" dirty="0" smtClean="0">
                <a:latin typeface="Agency FB" panose="020B0503020202020204" pitchFamily="34" charset="0"/>
              </a:rPr>
              <a:t> model </a:t>
            </a:r>
            <a:endParaRPr lang="en-IN" sz="3600" dirty="0">
              <a:latin typeface="Agency FB" panose="020B0503020202020204" pitchFamily="34" charset="0"/>
            </a:endParaRPr>
          </a:p>
        </p:txBody>
      </p:sp>
      <p:sp>
        <p:nvSpPr>
          <p:cNvPr id="3" name="Content Placeholder 2"/>
          <p:cNvSpPr>
            <a:spLocks noGrp="1"/>
          </p:cNvSpPr>
          <p:nvPr>
            <p:ph sz="half" idx="1"/>
          </p:nvPr>
        </p:nvSpPr>
        <p:spPr/>
        <p:txBody>
          <a:bodyPr>
            <a:normAutofit/>
          </a:bodyPr>
          <a:lstStyle/>
          <a:p>
            <a:pPr algn="ctr"/>
            <a:r>
              <a:rPr lang="en-IN" sz="2800" b="1" dirty="0" smtClean="0">
                <a:latin typeface="Agency FB" panose="020B0503020202020204" pitchFamily="34" charset="0"/>
              </a:rPr>
              <a:t>Economic Development</a:t>
            </a:r>
            <a:endParaRPr lang="en-IN" sz="2800" dirty="0" smtClean="0">
              <a:latin typeface="Agency FB" panose="020B0503020202020204" pitchFamily="34" charset="0"/>
            </a:endParaRPr>
          </a:p>
          <a:p>
            <a:r>
              <a:rPr lang="en-IN" sz="2800" dirty="0" smtClean="0">
                <a:latin typeface="Agency FB" panose="020B0503020202020204" pitchFamily="34" charset="0"/>
              </a:rPr>
              <a:t>Increase in investment in automotive Industry. </a:t>
            </a:r>
          </a:p>
          <a:p>
            <a:r>
              <a:rPr lang="en-IN" sz="2800" dirty="0" smtClean="0">
                <a:latin typeface="Agency FB" panose="020B0503020202020204" pitchFamily="34" charset="0"/>
              </a:rPr>
              <a:t>Textile Industry.</a:t>
            </a:r>
          </a:p>
          <a:p>
            <a:r>
              <a:rPr lang="en-IN" sz="2800" dirty="0" smtClean="0">
                <a:latin typeface="Agency FB" panose="020B0503020202020204" pitchFamily="34" charset="0"/>
              </a:rPr>
              <a:t>Promotion and investment in renewable energy. </a:t>
            </a:r>
          </a:p>
        </p:txBody>
      </p:sp>
      <p:sp>
        <p:nvSpPr>
          <p:cNvPr id="4" name="Content Placeholder 3"/>
          <p:cNvSpPr>
            <a:spLocks noGrp="1"/>
          </p:cNvSpPr>
          <p:nvPr>
            <p:ph sz="half" idx="2"/>
          </p:nvPr>
        </p:nvSpPr>
        <p:spPr/>
        <p:txBody>
          <a:bodyPr>
            <a:normAutofit/>
          </a:bodyPr>
          <a:lstStyle/>
          <a:p>
            <a:pPr algn="ctr"/>
            <a:r>
              <a:rPr lang="en-IN" sz="2800" b="1" dirty="0" smtClean="0">
                <a:latin typeface="Agency FB" panose="020B0503020202020204" pitchFamily="34" charset="0"/>
              </a:rPr>
              <a:t>Social Development</a:t>
            </a:r>
          </a:p>
          <a:p>
            <a:r>
              <a:rPr lang="en-IN" sz="2800" dirty="0" smtClean="0">
                <a:latin typeface="Agency FB" panose="020B0503020202020204" pitchFamily="34" charset="0"/>
              </a:rPr>
              <a:t>Fair distribution of wealth between the rich and poor.</a:t>
            </a:r>
          </a:p>
          <a:p>
            <a:r>
              <a:rPr lang="en-IN" sz="2800" dirty="0" smtClean="0">
                <a:latin typeface="Agency FB" panose="020B0503020202020204" pitchFamily="34" charset="0"/>
              </a:rPr>
              <a:t>Welfare schemes and programmes to increase literacy.</a:t>
            </a:r>
          </a:p>
          <a:p>
            <a:r>
              <a:rPr lang="en-IN" sz="2800" dirty="0" smtClean="0">
                <a:latin typeface="Agency FB" panose="020B0503020202020204" pitchFamily="34" charset="0"/>
              </a:rPr>
              <a:t>Increase in employment opportunities for minorities. </a:t>
            </a:r>
            <a:endParaRPr lang="en-IN" sz="2800" dirty="0">
              <a:latin typeface="Agency FB" panose="020B0503020202020204" pitchFamily="34" charset="0"/>
            </a:endParaRPr>
          </a:p>
        </p:txBody>
      </p:sp>
    </p:spTree>
    <p:extLst>
      <p:ext uri="{BB962C8B-B14F-4D97-AF65-F5344CB8AC3E}">
        <p14:creationId xmlns:p14="http://schemas.microsoft.com/office/powerpoint/2010/main" val="255572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gency FB" panose="020B0503020202020204" pitchFamily="34" charset="0"/>
              </a:rPr>
              <a:t>Causes of economic development </a:t>
            </a:r>
            <a:endParaRPr lang="en-IN" dirty="0">
              <a:latin typeface="Agency FB" panose="020B0503020202020204" pitchFamily="34" charset="0"/>
            </a:endParaRPr>
          </a:p>
        </p:txBody>
      </p:sp>
      <p:sp>
        <p:nvSpPr>
          <p:cNvPr id="3" name="Content Placeholder 2"/>
          <p:cNvSpPr>
            <a:spLocks noGrp="1"/>
          </p:cNvSpPr>
          <p:nvPr>
            <p:ph idx="1"/>
          </p:nvPr>
        </p:nvSpPr>
        <p:spPr/>
        <p:txBody>
          <a:bodyPr>
            <a:normAutofit/>
          </a:bodyPr>
          <a:lstStyle/>
          <a:p>
            <a:pPr algn="ctr"/>
            <a:r>
              <a:rPr lang="en-IN" sz="3600" b="1" dirty="0" smtClean="0">
                <a:latin typeface="Agency FB" panose="020B0503020202020204" pitchFamily="34" charset="0"/>
              </a:rPr>
              <a:t>TEXTILE INDUSTRY</a:t>
            </a:r>
          </a:p>
          <a:p>
            <a:r>
              <a:rPr lang="en-IN" sz="2800" dirty="0" smtClean="0">
                <a:latin typeface="Agency FB" panose="020B0503020202020204" pitchFamily="34" charset="0"/>
              </a:rPr>
              <a:t>Largest textile hub of India.</a:t>
            </a:r>
          </a:p>
          <a:p>
            <a:r>
              <a:rPr lang="en-IN" sz="2800" dirty="0" smtClean="0">
                <a:latin typeface="Agency FB" panose="020B0503020202020204" pitchFamily="34" charset="0"/>
              </a:rPr>
              <a:t>Provides </a:t>
            </a:r>
            <a:r>
              <a:rPr lang="en-IN" sz="2800" dirty="0">
                <a:latin typeface="Agency FB" panose="020B0503020202020204" pitchFamily="34" charset="0"/>
              </a:rPr>
              <a:t>direct employment to an estimated 35 million people, and thereby contributing 4% of GDP and 35% of gross export </a:t>
            </a:r>
            <a:r>
              <a:rPr lang="en-IN" sz="2800" dirty="0" smtClean="0">
                <a:latin typeface="Agency FB" panose="020B0503020202020204" pitchFamily="34" charset="0"/>
              </a:rPr>
              <a:t>earnings.</a:t>
            </a:r>
          </a:p>
          <a:p>
            <a:r>
              <a:rPr lang="en-IN" sz="2800" dirty="0" smtClean="0">
                <a:latin typeface="Agency FB" panose="020B0503020202020204" pitchFamily="34" charset="0"/>
              </a:rPr>
              <a:t>Contributes to 14% of the manufacturing sector in India. </a:t>
            </a:r>
            <a:endParaRPr lang="en-IN" sz="2800" dirty="0">
              <a:latin typeface="Agency FB" panose="020B0503020202020204" pitchFamily="34" charset="0"/>
            </a:endParaRPr>
          </a:p>
        </p:txBody>
      </p:sp>
      <p:sp>
        <p:nvSpPr>
          <p:cNvPr id="4" name="Text Placeholder 3"/>
          <p:cNvSpPr>
            <a:spLocks noGrp="1"/>
          </p:cNvSpPr>
          <p:nvPr>
            <p:ph type="body" sz="half" idx="2"/>
          </p:nvPr>
        </p:nvSpPr>
        <p:spPr>
          <a:xfrm>
            <a:off x="7925500" y="2215725"/>
            <a:ext cx="3524971" cy="4019129"/>
          </a:xfrm>
        </p:spPr>
        <p:txBody>
          <a:bodyPr>
            <a:normAutofit lnSpcReduction="10000"/>
          </a:bodyPr>
          <a:lstStyle/>
          <a:p>
            <a:pPr marL="457200" indent="-457200" algn="ctr">
              <a:buFont typeface="Arial" panose="020B0604020202020204" pitchFamily="34" charset="0"/>
              <a:buChar char="•"/>
            </a:pPr>
            <a:r>
              <a:rPr lang="en-IN" sz="2800" b="1" dirty="0" smtClean="0">
                <a:latin typeface="Agency FB" panose="020B0503020202020204" pitchFamily="34" charset="0"/>
              </a:rPr>
              <a:t>TOURISM</a:t>
            </a:r>
          </a:p>
          <a:p>
            <a:pPr marL="457200" indent="-457200">
              <a:buFont typeface="Arial" panose="020B0604020202020204" pitchFamily="34" charset="0"/>
              <a:buChar char="•"/>
            </a:pPr>
            <a:r>
              <a:rPr lang="en-IN" sz="2800" dirty="0" smtClean="0">
                <a:latin typeface="Agency FB" panose="020B0503020202020204" pitchFamily="34" charset="0"/>
              </a:rPr>
              <a:t>In 2010, emerged as one of the leading tourist destinations. </a:t>
            </a:r>
          </a:p>
          <a:p>
            <a:pPr marL="457200" indent="-457200">
              <a:buFont typeface="Arial" panose="020B0604020202020204" pitchFamily="34" charset="0"/>
              <a:buChar char="•"/>
            </a:pPr>
            <a:r>
              <a:rPr lang="en-IN" sz="2800" dirty="0" smtClean="0">
                <a:latin typeface="Agency FB" panose="020B0503020202020204" pitchFamily="34" charset="0"/>
              </a:rPr>
              <a:t>Annual growth rate of industry is 16%, which was </a:t>
            </a:r>
            <a:r>
              <a:rPr lang="en-IN" sz="2800" dirty="0" err="1" smtClean="0">
                <a:latin typeface="Agency FB" panose="020B0503020202020204" pitchFamily="34" charset="0"/>
              </a:rPr>
              <a:t>heighest</a:t>
            </a:r>
            <a:r>
              <a:rPr lang="en-IN" sz="2800" dirty="0" smtClean="0">
                <a:latin typeface="Agency FB" panose="020B0503020202020204" pitchFamily="34" charset="0"/>
              </a:rPr>
              <a:t> </a:t>
            </a:r>
            <a:r>
              <a:rPr lang="en-IN" sz="2800" dirty="0" err="1" smtClean="0">
                <a:latin typeface="Agency FB" panose="020B0503020202020204" pitchFamily="34" charset="0"/>
              </a:rPr>
              <a:t>amoung</a:t>
            </a:r>
            <a:r>
              <a:rPr lang="en-IN" sz="2800" dirty="0" smtClean="0">
                <a:latin typeface="Agency FB" panose="020B0503020202020204" pitchFamily="34" charset="0"/>
              </a:rPr>
              <a:t> all the other states until 2010</a:t>
            </a:r>
            <a:endParaRPr lang="en-IN" sz="2800" dirty="0">
              <a:latin typeface="Agency FB" panose="020B0503020202020204" pitchFamily="34" charset="0"/>
            </a:endParaRPr>
          </a:p>
        </p:txBody>
      </p:sp>
    </p:spTree>
    <p:extLst>
      <p:ext uri="{BB962C8B-B14F-4D97-AF65-F5344CB8AC3E}">
        <p14:creationId xmlns:p14="http://schemas.microsoft.com/office/powerpoint/2010/main" val="76175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gency FB" panose="020B0503020202020204" pitchFamily="34" charset="0"/>
              </a:rPr>
              <a:t> causes of social development </a:t>
            </a:r>
            <a:endParaRPr lang="en-IN" dirty="0">
              <a:latin typeface="Agency FB" panose="020B0503020202020204" pitchFamily="34" charset="0"/>
            </a:endParaRPr>
          </a:p>
        </p:txBody>
      </p:sp>
      <p:sp>
        <p:nvSpPr>
          <p:cNvPr id="3" name="Content Placeholder 2"/>
          <p:cNvSpPr>
            <a:spLocks noGrp="1"/>
          </p:cNvSpPr>
          <p:nvPr>
            <p:ph idx="1"/>
          </p:nvPr>
        </p:nvSpPr>
        <p:spPr/>
        <p:txBody>
          <a:bodyPr/>
          <a:lstStyle/>
          <a:p>
            <a:pPr algn="ctr"/>
            <a:r>
              <a:rPr lang="en-IN" b="1" dirty="0" smtClean="0">
                <a:latin typeface="Agency FB" panose="020B0503020202020204" pitchFamily="34" charset="0"/>
              </a:rPr>
              <a:t>KARUNANIDHI’S EXPERIMENTS WITH RESERVATIONS </a:t>
            </a:r>
          </a:p>
          <a:p>
            <a:r>
              <a:rPr lang="en-IN" sz="2800" dirty="0" smtClean="0">
                <a:latin typeface="Agency FB" panose="020B0503020202020204" pitchFamily="34" charset="0"/>
              </a:rPr>
              <a:t>Extra marks for those who didn’t have a graduate in the family (1990)</a:t>
            </a:r>
          </a:p>
          <a:p>
            <a:r>
              <a:rPr lang="en-IN" dirty="0" smtClean="0">
                <a:latin typeface="Agency FB" panose="020B0503020202020204" pitchFamily="34" charset="0"/>
              </a:rPr>
              <a:t>Reservation for Muslims out of the backward class reservation (2007)</a:t>
            </a:r>
          </a:p>
          <a:p>
            <a:r>
              <a:rPr lang="en-IN" dirty="0" smtClean="0">
                <a:latin typeface="Agency FB" panose="020B0503020202020204" pitchFamily="34" charset="0"/>
              </a:rPr>
              <a:t>Pro-Dalit stance by increasing reservation. (!971)</a:t>
            </a:r>
          </a:p>
        </p:txBody>
      </p:sp>
      <p:sp>
        <p:nvSpPr>
          <p:cNvPr id="4" name="Text Placeholder 3"/>
          <p:cNvSpPr>
            <a:spLocks noGrp="1"/>
          </p:cNvSpPr>
          <p:nvPr>
            <p:ph type="body" sz="half" idx="2"/>
          </p:nvPr>
        </p:nvSpPr>
        <p:spPr/>
        <p:txBody>
          <a:bodyPr>
            <a:normAutofit lnSpcReduction="10000"/>
          </a:bodyPr>
          <a:lstStyle/>
          <a:p>
            <a:pPr marL="285750" indent="-285750" algn="ctr">
              <a:buFont typeface="Arial" panose="020B0604020202020204" pitchFamily="34" charset="0"/>
              <a:buChar char="•"/>
            </a:pPr>
            <a:r>
              <a:rPr lang="en-IN" sz="2800" b="1" dirty="0" smtClean="0">
                <a:latin typeface="Agency FB" panose="020B0503020202020204" pitchFamily="34" charset="0"/>
              </a:rPr>
              <a:t>KAMRAJ’S MID DAY MEAL</a:t>
            </a:r>
          </a:p>
          <a:p>
            <a:pPr marL="457200" indent="-457200">
              <a:buFont typeface="Arial" panose="020B0604020202020204" pitchFamily="34" charset="0"/>
              <a:buChar char="•"/>
            </a:pPr>
            <a:r>
              <a:rPr lang="en-IN" sz="2800" dirty="0" smtClean="0">
                <a:latin typeface="Agency FB" panose="020B0503020202020204" pitchFamily="34" charset="0"/>
              </a:rPr>
              <a:t>Expanded the reach of free education across the state by providing free lunch. Indirectly resolving food scarcity issues. </a:t>
            </a:r>
            <a:endParaRPr lang="en-IN" sz="2800" dirty="0">
              <a:latin typeface="Agency FB" panose="020B0503020202020204" pitchFamily="34" charset="0"/>
            </a:endParaRPr>
          </a:p>
        </p:txBody>
      </p:sp>
    </p:spTree>
    <p:extLst>
      <p:ext uri="{BB962C8B-B14F-4D97-AF65-F5344CB8AC3E}">
        <p14:creationId xmlns:p14="http://schemas.microsoft.com/office/powerpoint/2010/main" val="510509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492</TotalTime>
  <Words>410</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Agency FB</vt:lpstr>
      <vt:lpstr>Arial</vt:lpstr>
      <vt:lpstr>Corbel</vt:lpstr>
      <vt:lpstr>Times New Roman</vt:lpstr>
      <vt:lpstr>Wingdings</vt:lpstr>
      <vt:lpstr>Banded</vt:lpstr>
      <vt:lpstr>What is the best model for achieving human rights in a developing state? </vt:lpstr>
      <vt:lpstr>What is Development? </vt:lpstr>
      <vt:lpstr>The sustainable development goals</vt:lpstr>
      <vt:lpstr>Tamil-Nadu/Gujrat/Kerala </vt:lpstr>
      <vt:lpstr>PowerPoint Presentation</vt:lpstr>
      <vt:lpstr>Gujrat vs kerala </vt:lpstr>
      <vt:lpstr>Tamil-nadu’s model trumps Gujrat’s and kerala’s model </vt:lpstr>
      <vt:lpstr>Causes of economic development </vt:lpstr>
      <vt:lpstr> causes of social development </vt:lpstr>
      <vt:lpstr>conclusion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Growth and Human Rights</dc:title>
  <dc:creator>Disha Rangi</dc:creator>
  <cp:lastModifiedBy>Disha Rangi</cp:lastModifiedBy>
  <cp:revision>29</cp:revision>
  <dcterms:created xsi:type="dcterms:W3CDTF">2016-07-20T23:50:51Z</dcterms:created>
  <dcterms:modified xsi:type="dcterms:W3CDTF">2016-07-21T13:51:44Z</dcterms:modified>
</cp:coreProperties>
</file>