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handoutMasterIdLst>
    <p:handoutMasterId r:id="rId24"/>
  </p:handoutMasterIdLst>
  <p:sldIdLst>
    <p:sldId id="256" r:id="rId2"/>
    <p:sldId id="259" r:id="rId3"/>
    <p:sldId id="334" r:id="rId4"/>
    <p:sldId id="265" r:id="rId5"/>
    <p:sldId id="328" r:id="rId6"/>
    <p:sldId id="335" r:id="rId7"/>
    <p:sldId id="336" r:id="rId8"/>
    <p:sldId id="270" r:id="rId9"/>
    <p:sldId id="269" r:id="rId10"/>
    <p:sldId id="275" r:id="rId11"/>
    <p:sldId id="277" r:id="rId12"/>
    <p:sldId id="341" r:id="rId13"/>
    <p:sldId id="339" r:id="rId14"/>
    <p:sldId id="338" r:id="rId15"/>
    <p:sldId id="332" r:id="rId16"/>
    <p:sldId id="285" r:id="rId17"/>
    <p:sldId id="287" r:id="rId18"/>
    <p:sldId id="292" r:id="rId19"/>
    <p:sldId id="311" r:id="rId20"/>
    <p:sldId id="300" r:id="rId21"/>
    <p:sldId id="340" r:id="rId22"/>
  </p:sldIdLst>
  <p:sldSz cx="9144000" cy="6858000" type="screen4x3"/>
  <p:notesSz cx="9313863"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98" d="100"/>
          <a:sy n="98" d="100"/>
        </p:scale>
        <p:origin x="-856" y="-12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1770"/>
    </p:cViewPr>
  </p:sorterViewPr>
  <p:notesViewPr>
    <p:cSldViewPr>
      <p:cViewPr varScale="1">
        <p:scale>
          <a:sx n="80" d="100"/>
          <a:sy n="80" d="100"/>
        </p:scale>
        <p:origin x="-1428" y="-84"/>
      </p:cViewPr>
      <p:guideLst>
        <p:guide orient="horz" pos="2160"/>
        <p:guide pos="293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FEBA25-802F-304C-A502-BE068CB3E049}"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DEBE1DFE-AC86-4E48-8CE1-76865785F9C6}">
      <dgm:prSet phldrT="[Text]"/>
      <dgm:spPr/>
      <dgm:t>
        <a:bodyPr/>
        <a:lstStyle/>
        <a:p>
          <a:r>
            <a:rPr lang="en-US" dirty="0" smtClean="0">
              <a:solidFill>
                <a:srgbClr val="000000"/>
              </a:solidFill>
            </a:rPr>
            <a:t>1790 - Walnut street jail </a:t>
          </a:r>
          <a:endParaRPr lang="en-US" dirty="0">
            <a:solidFill>
              <a:srgbClr val="000000"/>
            </a:solidFill>
          </a:endParaRPr>
        </a:p>
      </dgm:t>
    </dgm:pt>
    <dgm:pt modelId="{F2F3DF84-30EF-9445-9539-7D74D70BD23F}" type="parTrans" cxnId="{75DB242A-1124-CE49-99E0-C4EE4CF8590D}">
      <dgm:prSet/>
      <dgm:spPr/>
      <dgm:t>
        <a:bodyPr/>
        <a:lstStyle/>
        <a:p>
          <a:endParaRPr lang="en-US"/>
        </a:p>
      </dgm:t>
    </dgm:pt>
    <dgm:pt modelId="{085969AB-1795-FD43-BFAA-FBD38796E4D8}" type="sibTrans" cxnId="{75DB242A-1124-CE49-99E0-C4EE4CF8590D}">
      <dgm:prSet/>
      <dgm:spPr/>
      <dgm:t>
        <a:bodyPr/>
        <a:lstStyle/>
        <a:p>
          <a:endParaRPr lang="en-US"/>
        </a:p>
      </dgm:t>
    </dgm:pt>
    <dgm:pt modelId="{BC64E5A0-AE2A-1242-8844-2C6A0D73E7E6}" type="asst">
      <dgm:prSet phldrT="[Text]"/>
      <dgm:spPr/>
      <dgm:t>
        <a:bodyPr/>
        <a:lstStyle/>
        <a:p>
          <a:r>
            <a:rPr lang="en-US" dirty="0" smtClean="0">
              <a:solidFill>
                <a:srgbClr val="000000"/>
              </a:solidFill>
            </a:rPr>
            <a:t>1829- Eastern State Penitentiary </a:t>
          </a:r>
        </a:p>
        <a:p>
          <a:r>
            <a:rPr lang="en-US" dirty="0" smtClean="0">
              <a:solidFill>
                <a:srgbClr val="000000"/>
              </a:solidFill>
            </a:rPr>
            <a:t>1830-tocqueville </a:t>
          </a:r>
        </a:p>
        <a:p>
          <a:r>
            <a:rPr lang="en-US" dirty="0" smtClean="0">
              <a:solidFill>
                <a:srgbClr val="000000"/>
              </a:solidFill>
            </a:rPr>
            <a:t>1842- Charles Dickens </a:t>
          </a:r>
          <a:endParaRPr lang="en-US" dirty="0">
            <a:solidFill>
              <a:srgbClr val="000000"/>
            </a:solidFill>
          </a:endParaRPr>
        </a:p>
      </dgm:t>
    </dgm:pt>
    <dgm:pt modelId="{90B47A6B-0BFD-3E40-9E32-01EF8B6B9139}" type="parTrans" cxnId="{24F049CF-7A9C-474F-BEC7-03E06F1E6ED6}">
      <dgm:prSet/>
      <dgm:spPr/>
      <dgm:t>
        <a:bodyPr/>
        <a:lstStyle/>
        <a:p>
          <a:endParaRPr lang="en-US">
            <a:solidFill>
              <a:srgbClr val="000000"/>
            </a:solidFill>
          </a:endParaRPr>
        </a:p>
      </dgm:t>
    </dgm:pt>
    <dgm:pt modelId="{96D654E6-1198-5844-9BA2-89D47BA74CF2}" type="sibTrans" cxnId="{24F049CF-7A9C-474F-BEC7-03E06F1E6ED6}">
      <dgm:prSet/>
      <dgm:spPr/>
      <dgm:t>
        <a:bodyPr/>
        <a:lstStyle/>
        <a:p>
          <a:endParaRPr lang="en-US"/>
        </a:p>
      </dgm:t>
    </dgm:pt>
    <dgm:pt modelId="{BBE5851A-B2BE-E647-B32D-38B541F4D8A6}">
      <dgm:prSet phldrT="[Text]"/>
      <dgm:spPr/>
      <dgm:t>
        <a:bodyPr/>
        <a:lstStyle/>
        <a:p>
          <a:r>
            <a:rPr lang="en-US" dirty="0" smtClean="0">
              <a:solidFill>
                <a:srgbClr val="000000"/>
              </a:solidFill>
            </a:rPr>
            <a:t>(late 19</a:t>
          </a:r>
          <a:r>
            <a:rPr lang="en-US" baseline="30000" dirty="0" smtClean="0">
              <a:solidFill>
                <a:srgbClr val="000000"/>
              </a:solidFill>
            </a:rPr>
            <a:t>th</a:t>
          </a:r>
          <a:r>
            <a:rPr lang="en-US" dirty="0" smtClean="0">
              <a:solidFill>
                <a:srgbClr val="000000"/>
              </a:solidFill>
            </a:rPr>
            <a:t> century) The Auburn System </a:t>
          </a:r>
        </a:p>
        <a:p>
          <a:r>
            <a:rPr lang="en-US" dirty="0" smtClean="0">
              <a:solidFill>
                <a:srgbClr val="000000"/>
              </a:solidFill>
            </a:rPr>
            <a:t>1890- In Re Medley- the US supreme court denounces Solitary Confinement  </a:t>
          </a:r>
          <a:endParaRPr lang="en-US" dirty="0">
            <a:solidFill>
              <a:srgbClr val="000000"/>
            </a:solidFill>
          </a:endParaRPr>
        </a:p>
      </dgm:t>
    </dgm:pt>
    <dgm:pt modelId="{3A0A702F-87A3-754E-9C15-E2F6F82CC041}" type="parTrans" cxnId="{71D4258E-F649-414A-AF4F-C669D6F9E4F5}">
      <dgm:prSet/>
      <dgm:spPr/>
      <dgm:t>
        <a:bodyPr/>
        <a:lstStyle/>
        <a:p>
          <a:endParaRPr lang="en-US">
            <a:solidFill>
              <a:srgbClr val="000000"/>
            </a:solidFill>
          </a:endParaRPr>
        </a:p>
      </dgm:t>
    </dgm:pt>
    <dgm:pt modelId="{99FD5647-5D5F-1844-A8CB-C73D8B2BE4E4}" type="sibTrans" cxnId="{71D4258E-F649-414A-AF4F-C669D6F9E4F5}">
      <dgm:prSet/>
      <dgm:spPr/>
      <dgm:t>
        <a:bodyPr/>
        <a:lstStyle/>
        <a:p>
          <a:endParaRPr lang="en-US"/>
        </a:p>
      </dgm:t>
    </dgm:pt>
    <dgm:pt modelId="{193EBBB0-A534-704F-B1A7-B57208483C5A}">
      <dgm:prSet phldrT="[Text]"/>
      <dgm:spPr/>
      <dgm:t>
        <a:bodyPr/>
        <a:lstStyle/>
        <a:p>
          <a:r>
            <a:rPr lang="en-US" dirty="0" smtClean="0">
              <a:solidFill>
                <a:srgbClr val="000000"/>
              </a:solidFill>
            </a:rPr>
            <a:t>1934- The Alcatraz / The Rock </a:t>
          </a:r>
        </a:p>
        <a:p>
          <a:r>
            <a:rPr lang="en-US" dirty="0" smtClean="0">
              <a:solidFill>
                <a:srgbClr val="000000"/>
              </a:solidFill>
            </a:rPr>
            <a:t>1960- The Marion Lockdown </a:t>
          </a:r>
          <a:endParaRPr lang="en-US" dirty="0">
            <a:solidFill>
              <a:srgbClr val="000000"/>
            </a:solidFill>
          </a:endParaRPr>
        </a:p>
      </dgm:t>
    </dgm:pt>
    <dgm:pt modelId="{538AB6B6-A945-0842-A70A-CEDC4CFF5E6B}" type="parTrans" cxnId="{77AB9E68-DDD4-B44F-B8A0-7D658A8F5D73}">
      <dgm:prSet/>
      <dgm:spPr/>
      <dgm:t>
        <a:bodyPr/>
        <a:lstStyle/>
        <a:p>
          <a:endParaRPr lang="en-US">
            <a:solidFill>
              <a:srgbClr val="000000"/>
            </a:solidFill>
          </a:endParaRPr>
        </a:p>
      </dgm:t>
    </dgm:pt>
    <dgm:pt modelId="{B4FE21F5-5E29-614D-A215-C43EF702D8B8}" type="sibTrans" cxnId="{77AB9E68-DDD4-B44F-B8A0-7D658A8F5D73}">
      <dgm:prSet/>
      <dgm:spPr/>
      <dgm:t>
        <a:bodyPr/>
        <a:lstStyle/>
        <a:p>
          <a:endParaRPr lang="en-US"/>
        </a:p>
      </dgm:t>
    </dgm:pt>
    <dgm:pt modelId="{AD0A2BB8-B32B-CC48-B15E-AF396E483A5D}">
      <dgm:prSet phldrT="[Text]"/>
      <dgm:spPr/>
      <dgm:t>
        <a:bodyPr/>
        <a:lstStyle/>
        <a:p>
          <a:r>
            <a:rPr lang="en-US" dirty="0" smtClean="0">
              <a:solidFill>
                <a:srgbClr val="000000"/>
              </a:solidFill>
            </a:rPr>
            <a:t>1989- Pelican Bay </a:t>
          </a:r>
        </a:p>
        <a:p>
          <a:r>
            <a:rPr lang="en-US" dirty="0" smtClean="0">
              <a:solidFill>
                <a:srgbClr val="000000"/>
              </a:solidFill>
            </a:rPr>
            <a:t>1990’s and 2000’s Supermax Boom </a:t>
          </a:r>
          <a:endParaRPr lang="en-US" dirty="0">
            <a:solidFill>
              <a:srgbClr val="000000"/>
            </a:solidFill>
          </a:endParaRPr>
        </a:p>
      </dgm:t>
    </dgm:pt>
    <dgm:pt modelId="{FE9E2F15-41D6-534F-84CA-1D2ED4BE35F8}" type="parTrans" cxnId="{4D275F58-1633-1D42-BB5E-516B53FC2E21}">
      <dgm:prSet/>
      <dgm:spPr/>
      <dgm:t>
        <a:bodyPr/>
        <a:lstStyle/>
        <a:p>
          <a:endParaRPr lang="en-US">
            <a:solidFill>
              <a:srgbClr val="000000"/>
            </a:solidFill>
          </a:endParaRPr>
        </a:p>
      </dgm:t>
    </dgm:pt>
    <dgm:pt modelId="{B550135E-9D7A-154F-8207-1776EA970660}" type="sibTrans" cxnId="{4D275F58-1633-1D42-BB5E-516B53FC2E21}">
      <dgm:prSet/>
      <dgm:spPr/>
      <dgm:t>
        <a:bodyPr/>
        <a:lstStyle/>
        <a:p>
          <a:endParaRPr lang="en-US"/>
        </a:p>
      </dgm:t>
    </dgm:pt>
    <dgm:pt modelId="{12E5F991-BAC2-6A45-B803-2C5C9584C098}" type="pres">
      <dgm:prSet presAssocID="{FCFEBA25-802F-304C-A502-BE068CB3E049}" presName="hierChild1" presStyleCnt="0">
        <dgm:presLayoutVars>
          <dgm:orgChart val="1"/>
          <dgm:chPref val="1"/>
          <dgm:dir/>
          <dgm:animOne val="branch"/>
          <dgm:animLvl val="lvl"/>
          <dgm:resizeHandles/>
        </dgm:presLayoutVars>
      </dgm:prSet>
      <dgm:spPr/>
      <dgm:t>
        <a:bodyPr/>
        <a:lstStyle/>
        <a:p>
          <a:endParaRPr lang="en-US"/>
        </a:p>
      </dgm:t>
    </dgm:pt>
    <dgm:pt modelId="{0276EA5E-72F5-4B47-8998-D527009A1360}" type="pres">
      <dgm:prSet presAssocID="{DEBE1DFE-AC86-4E48-8CE1-76865785F9C6}" presName="hierRoot1" presStyleCnt="0">
        <dgm:presLayoutVars>
          <dgm:hierBranch val="init"/>
        </dgm:presLayoutVars>
      </dgm:prSet>
      <dgm:spPr/>
    </dgm:pt>
    <dgm:pt modelId="{9EF01B96-13C7-3444-BE7B-E17E061C103A}" type="pres">
      <dgm:prSet presAssocID="{DEBE1DFE-AC86-4E48-8CE1-76865785F9C6}" presName="rootComposite1" presStyleCnt="0"/>
      <dgm:spPr/>
    </dgm:pt>
    <dgm:pt modelId="{57D8E1F6-B34E-8442-A8CD-2EB9BB808A30}" type="pres">
      <dgm:prSet presAssocID="{DEBE1DFE-AC86-4E48-8CE1-76865785F9C6}" presName="rootText1" presStyleLbl="node0" presStyleIdx="0" presStyleCnt="1">
        <dgm:presLayoutVars>
          <dgm:chPref val="3"/>
        </dgm:presLayoutVars>
      </dgm:prSet>
      <dgm:spPr/>
      <dgm:t>
        <a:bodyPr/>
        <a:lstStyle/>
        <a:p>
          <a:endParaRPr lang="en-US"/>
        </a:p>
      </dgm:t>
    </dgm:pt>
    <dgm:pt modelId="{640006B0-ECCA-E24E-9338-D2DA6531F9C5}" type="pres">
      <dgm:prSet presAssocID="{DEBE1DFE-AC86-4E48-8CE1-76865785F9C6}" presName="rootConnector1" presStyleLbl="node1" presStyleIdx="0" presStyleCnt="0"/>
      <dgm:spPr/>
      <dgm:t>
        <a:bodyPr/>
        <a:lstStyle/>
        <a:p>
          <a:endParaRPr lang="en-US"/>
        </a:p>
      </dgm:t>
    </dgm:pt>
    <dgm:pt modelId="{64FC68A2-239D-4449-96A3-05A8298729BB}" type="pres">
      <dgm:prSet presAssocID="{DEBE1DFE-AC86-4E48-8CE1-76865785F9C6}" presName="hierChild2" presStyleCnt="0"/>
      <dgm:spPr/>
    </dgm:pt>
    <dgm:pt modelId="{81867739-70E5-6641-B7AD-071F33A1C150}" type="pres">
      <dgm:prSet presAssocID="{3A0A702F-87A3-754E-9C15-E2F6F82CC041}" presName="Name37" presStyleLbl="parChTrans1D2" presStyleIdx="0" presStyleCnt="4"/>
      <dgm:spPr/>
      <dgm:t>
        <a:bodyPr/>
        <a:lstStyle/>
        <a:p>
          <a:endParaRPr lang="en-US"/>
        </a:p>
      </dgm:t>
    </dgm:pt>
    <dgm:pt modelId="{D3880D49-6F01-454F-A90B-9FF7B2DB6654}" type="pres">
      <dgm:prSet presAssocID="{BBE5851A-B2BE-E647-B32D-38B541F4D8A6}" presName="hierRoot2" presStyleCnt="0">
        <dgm:presLayoutVars>
          <dgm:hierBranch val="init"/>
        </dgm:presLayoutVars>
      </dgm:prSet>
      <dgm:spPr/>
    </dgm:pt>
    <dgm:pt modelId="{40E4E2C4-349B-784D-8A19-2961C3C35CDA}" type="pres">
      <dgm:prSet presAssocID="{BBE5851A-B2BE-E647-B32D-38B541F4D8A6}" presName="rootComposite" presStyleCnt="0"/>
      <dgm:spPr/>
    </dgm:pt>
    <dgm:pt modelId="{B47331B4-D766-E642-970A-9008A7D01A6E}" type="pres">
      <dgm:prSet presAssocID="{BBE5851A-B2BE-E647-B32D-38B541F4D8A6}" presName="rootText" presStyleLbl="node2" presStyleIdx="0" presStyleCnt="3">
        <dgm:presLayoutVars>
          <dgm:chPref val="3"/>
        </dgm:presLayoutVars>
      </dgm:prSet>
      <dgm:spPr/>
      <dgm:t>
        <a:bodyPr/>
        <a:lstStyle/>
        <a:p>
          <a:endParaRPr lang="en-US"/>
        </a:p>
      </dgm:t>
    </dgm:pt>
    <dgm:pt modelId="{D77EAE62-992A-8644-BA84-AF759CB16195}" type="pres">
      <dgm:prSet presAssocID="{BBE5851A-B2BE-E647-B32D-38B541F4D8A6}" presName="rootConnector" presStyleLbl="node2" presStyleIdx="0" presStyleCnt="3"/>
      <dgm:spPr/>
      <dgm:t>
        <a:bodyPr/>
        <a:lstStyle/>
        <a:p>
          <a:endParaRPr lang="en-US"/>
        </a:p>
      </dgm:t>
    </dgm:pt>
    <dgm:pt modelId="{AE332D43-9675-DC4F-BC81-8F014E350645}" type="pres">
      <dgm:prSet presAssocID="{BBE5851A-B2BE-E647-B32D-38B541F4D8A6}" presName="hierChild4" presStyleCnt="0"/>
      <dgm:spPr/>
    </dgm:pt>
    <dgm:pt modelId="{471F5C33-78E1-A340-8055-12058B58EA46}" type="pres">
      <dgm:prSet presAssocID="{BBE5851A-B2BE-E647-B32D-38B541F4D8A6}" presName="hierChild5" presStyleCnt="0"/>
      <dgm:spPr/>
    </dgm:pt>
    <dgm:pt modelId="{CA4F0B98-0478-0A4A-847F-742A6D0767E6}" type="pres">
      <dgm:prSet presAssocID="{538AB6B6-A945-0842-A70A-CEDC4CFF5E6B}" presName="Name37" presStyleLbl="parChTrans1D2" presStyleIdx="1" presStyleCnt="4"/>
      <dgm:spPr/>
      <dgm:t>
        <a:bodyPr/>
        <a:lstStyle/>
        <a:p>
          <a:endParaRPr lang="en-US"/>
        </a:p>
      </dgm:t>
    </dgm:pt>
    <dgm:pt modelId="{39CA00EA-E27E-AD4B-9FBB-8C0F1268DB10}" type="pres">
      <dgm:prSet presAssocID="{193EBBB0-A534-704F-B1A7-B57208483C5A}" presName="hierRoot2" presStyleCnt="0">
        <dgm:presLayoutVars>
          <dgm:hierBranch val="init"/>
        </dgm:presLayoutVars>
      </dgm:prSet>
      <dgm:spPr/>
    </dgm:pt>
    <dgm:pt modelId="{22BC86B2-AECF-4B41-B0D3-C38F41A4618C}" type="pres">
      <dgm:prSet presAssocID="{193EBBB0-A534-704F-B1A7-B57208483C5A}" presName="rootComposite" presStyleCnt="0"/>
      <dgm:spPr/>
    </dgm:pt>
    <dgm:pt modelId="{37C6E020-7DC6-014B-850B-D54059DD1294}" type="pres">
      <dgm:prSet presAssocID="{193EBBB0-A534-704F-B1A7-B57208483C5A}" presName="rootText" presStyleLbl="node2" presStyleIdx="1" presStyleCnt="3">
        <dgm:presLayoutVars>
          <dgm:chPref val="3"/>
        </dgm:presLayoutVars>
      </dgm:prSet>
      <dgm:spPr/>
      <dgm:t>
        <a:bodyPr/>
        <a:lstStyle/>
        <a:p>
          <a:endParaRPr lang="en-US"/>
        </a:p>
      </dgm:t>
    </dgm:pt>
    <dgm:pt modelId="{6CD7A55C-AB2E-1841-9E7C-D1C9154839A4}" type="pres">
      <dgm:prSet presAssocID="{193EBBB0-A534-704F-B1A7-B57208483C5A}" presName="rootConnector" presStyleLbl="node2" presStyleIdx="1" presStyleCnt="3"/>
      <dgm:spPr/>
      <dgm:t>
        <a:bodyPr/>
        <a:lstStyle/>
        <a:p>
          <a:endParaRPr lang="en-US"/>
        </a:p>
      </dgm:t>
    </dgm:pt>
    <dgm:pt modelId="{0DAA5FB0-C23D-EA4C-8674-8E5165354956}" type="pres">
      <dgm:prSet presAssocID="{193EBBB0-A534-704F-B1A7-B57208483C5A}" presName="hierChild4" presStyleCnt="0"/>
      <dgm:spPr/>
    </dgm:pt>
    <dgm:pt modelId="{FAD3DA22-CD05-B742-81DE-825B1C1D0F9F}" type="pres">
      <dgm:prSet presAssocID="{193EBBB0-A534-704F-B1A7-B57208483C5A}" presName="hierChild5" presStyleCnt="0"/>
      <dgm:spPr/>
    </dgm:pt>
    <dgm:pt modelId="{ED2BD38E-B995-AB4E-88AB-AEDD1BD4F779}" type="pres">
      <dgm:prSet presAssocID="{FE9E2F15-41D6-534F-84CA-1D2ED4BE35F8}" presName="Name37" presStyleLbl="parChTrans1D2" presStyleIdx="2" presStyleCnt="4"/>
      <dgm:spPr/>
      <dgm:t>
        <a:bodyPr/>
        <a:lstStyle/>
        <a:p>
          <a:endParaRPr lang="en-US"/>
        </a:p>
      </dgm:t>
    </dgm:pt>
    <dgm:pt modelId="{3245DF81-795F-2F4C-A54E-D11B0DB97612}" type="pres">
      <dgm:prSet presAssocID="{AD0A2BB8-B32B-CC48-B15E-AF396E483A5D}" presName="hierRoot2" presStyleCnt="0">
        <dgm:presLayoutVars>
          <dgm:hierBranch val="init"/>
        </dgm:presLayoutVars>
      </dgm:prSet>
      <dgm:spPr/>
    </dgm:pt>
    <dgm:pt modelId="{6CFDF10B-51F7-5E42-81B7-BAEF1F211E4B}" type="pres">
      <dgm:prSet presAssocID="{AD0A2BB8-B32B-CC48-B15E-AF396E483A5D}" presName="rootComposite" presStyleCnt="0"/>
      <dgm:spPr/>
    </dgm:pt>
    <dgm:pt modelId="{024AB9AB-093D-1D41-9FB9-6B793A7C7284}" type="pres">
      <dgm:prSet presAssocID="{AD0A2BB8-B32B-CC48-B15E-AF396E483A5D}" presName="rootText" presStyleLbl="node2" presStyleIdx="2" presStyleCnt="3">
        <dgm:presLayoutVars>
          <dgm:chPref val="3"/>
        </dgm:presLayoutVars>
      </dgm:prSet>
      <dgm:spPr/>
      <dgm:t>
        <a:bodyPr/>
        <a:lstStyle/>
        <a:p>
          <a:endParaRPr lang="en-US"/>
        </a:p>
      </dgm:t>
    </dgm:pt>
    <dgm:pt modelId="{E5F9CE23-55C1-9B47-96C5-7130F0B00797}" type="pres">
      <dgm:prSet presAssocID="{AD0A2BB8-B32B-CC48-B15E-AF396E483A5D}" presName="rootConnector" presStyleLbl="node2" presStyleIdx="2" presStyleCnt="3"/>
      <dgm:spPr/>
      <dgm:t>
        <a:bodyPr/>
        <a:lstStyle/>
        <a:p>
          <a:endParaRPr lang="en-US"/>
        </a:p>
      </dgm:t>
    </dgm:pt>
    <dgm:pt modelId="{0846099F-1E16-C640-B9FB-9B121E96EF3C}" type="pres">
      <dgm:prSet presAssocID="{AD0A2BB8-B32B-CC48-B15E-AF396E483A5D}" presName="hierChild4" presStyleCnt="0"/>
      <dgm:spPr/>
    </dgm:pt>
    <dgm:pt modelId="{C0FB7342-50ED-E742-A53A-DDB3D80B6C0A}" type="pres">
      <dgm:prSet presAssocID="{AD0A2BB8-B32B-CC48-B15E-AF396E483A5D}" presName="hierChild5" presStyleCnt="0"/>
      <dgm:spPr/>
    </dgm:pt>
    <dgm:pt modelId="{D0F11590-DC7A-7D4F-9BBE-670919B5BB05}" type="pres">
      <dgm:prSet presAssocID="{DEBE1DFE-AC86-4E48-8CE1-76865785F9C6}" presName="hierChild3" presStyleCnt="0"/>
      <dgm:spPr/>
    </dgm:pt>
    <dgm:pt modelId="{D16739D2-73F9-3C4D-ABD4-95BF833E71D4}" type="pres">
      <dgm:prSet presAssocID="{90B47A6B-0BFD-3E40-9E32-01EF8B6B9139}" presName="Name111" presStyleLbl="parChTrans1D2" presStyleIdx="3" presStyleCnt="4"/>
      <dgm:spPr/>
      <dgm:t>
        <a:bodyPr/>
        <a:lstStyle/>
        <a:p>
          <a:endParaRPr lang="en-US"/>
        </a:p>
      </dgm:t>
    </dgm:pt>
    <dgm:pt modelId="{2E32E76B-E388-5741-9683-7CF549A4B3AC}" type="pres">
      <dgm:prSet presAssocID="{BC64E5A0-AE2A-1242-8844-2C6A0D73E7E6}" presName="hierRoot3" presStyleCnt="0">
        <dgm:presLayoutVars>
          <dgm:hierBranch val="init"/>
        </dgm:presLayoutVars>
      </dgm:prSet>
      <dgm:spPr/>
    </dgm:pt>
    <dgm:pt modelId="{5C9A2630-EA5C-934F-BCF7-642C1D56BFCF}" type="pres">
      <dgm:prSet presAssocID="{BC64E5A0-AE2A-1242-8844-2C6A0D73E7E6}" presName="rootComposite3" presStyleCnt="0"/>
      <dgm:spPr/>
    </dgm:pt>
    <dgm:pt modelId="{2C8DA02F-BF46-DC48-8B97-1D308A50FAF2}" type="pres">
      <dgm:prSet presAssocID="{BC64E5A0-AE2A-1242-8844-2C6A0D73E7E6}" presName="rootText3" presStyleLbl="asst1" presStyleIdx="0" presStyleCnt="1">
        <dgm:presLayoutVars>
          <dgm:chPref val="3"/>
        </dgm:presLayoutVars>
      </dgm:prSet>
      <dgm:spPr/>
      <dgm:t>
        <a:bodyPr/>
        <a:lstStyle/>
        <a:p>
          <a:endParaRPr lang="en-US"/>
        </a:p>
      </dgm:t>
    </dgm:pt>
    <dgm:pt modelId="{1E4B814D-CF3C-964F-AB6F-ACC024D40061}" type="pres">
      <dgm:prSet presAssocID="{BC64E5A0-AE2A-1242-8844-2C6A0D73E7E6}" presName="rootConnector3" presStyleLbl="asst1" presStyleIdx="0" presStyleCnt="1"/>
      <dgm:spPr/>
      <dgm:t>
        <a:bodyPr/>
        <a:lstStyle/>
        <a:p>
          <a:endParaRPr lang="en-US"/>
        </a:p>
      </dgm:t>
    </dgm:pt>
    <dgm:pt modelId="{B39FA827-C9D0-8443-8E53-466F13CD9464}" type="pres">
      <dgm:prSet presAssocID="{BC64E5A0-AE2A-1242-8844-2C6A0D73E7E6}" presName="hierChild6" presStyleCnt="0"/>
      <dgm:spPr/>
    </dgm:pt>
    <dgm:pt modelId="{0222F400-A88B-CF41-8547-932E38527595}" type="pres">
      <dgm:prSet presAssocID="{BC64E5A0-AE2A-1242-8844-2C6A0D73E7E6}" presName="hierChild7" presStyleCnt="0"/>
      <dgm:spPr/>
    </dgm:pt>
  </dgm:ptLst>
  <dgm:cxnLst>
    <dgm:cxn modelId="{084A4A6F-7405-C14F-98CE-56B22D4EE4CF}" type="presOf" srcId="{193EBBB0-A534-704F-B1A7-B57208483C5A}" destId="{6CD7A55C-AB2E-1841-9E7C-D1C9154839A4}" srcOrd="1" destOrd="0" presId="urn:microsoft.com/office/officeart/2005/8/layout/orgChart1"/>
    <dgm:cxn modelId="{CA9886F8-1622-514F-AF62-766BA125DD56}" type="presOf" srcId="{DEBE1DFE-AC86-4E48-8CE1-76865785F9C6}" destId="{640006B0-ECCA-E24E-9338-D2DA6531F9C5}" srcOrd="1" destOrd="0" presId="urn:microsoft.com/office/officeart/2005/8/layout/orgChart1"/>
    <dgm:cxn modelId="{DFB492D0-BA42-C843-B410-B9F123F05B0A}" type="presOf" srcId="{538AB6B6-A945-0842-A70A-CEDC4CFF5E6B}" destId="{CA4F0B98-0478-0A4A-847F-742A6D0767E6}" srcOrd="0" destOrd="0" presId="urn:microsoft.com/office/officeart/2005/8/layout/orgChart1"/>
    <dgm:cxn modelId="{01F4287F-0020-0040-95C7-A120246284E0}" type="presOf" srcId="{FCFEBA25-802F-304C-A502-BE068CB3E049}" destId="{12E5F991-BAC2-6A45-B803-2C5C9584C098}" srcOrd="0" destOrd="0" presId="urn:microsoft.com/office/officeart/2005/8/layout/orgChart1"/>
    <dgm:cxn modelId="{2ED85003-A39B-4F45-BE50-743704B79500}" type="presOf" srcId="{BBE5851A-B2BE-E647-B32D-38B541F4D8A6}" destId="{B47331B4-D766-E642-970A-9008A7D01A6E}" srcOrd="0" destOrd="0" presId="urn:microsoft.com/office/officeart/2005/8/layout/orgChart1"/>
    <dgm:cxn modelId="{75DB242A-1124-CE49-99E0-C4EE4CF8590D}" srcId="{FCFEBA25-802F-304C-A502-BE068CB3E049}" destId="{DEBE1DFE-AC86-4E48-8CE1-76865785F9C6}" srcOrd="0" destOrd="0" parTransId="{F2F3DF84-30EF-9445-9539-7D74D70BD23F}" sibTransId="{085969AB-1795-FD43-BFAA-FBD38796E4D8}"/>
    <dgm:cxn modelId="{9CEA704E-4655-5C40-8AD6-AA08F8C8A970}" type="presOf" srcId="{3A0A702F-87A3-754E-9C15-E2F6F82CC041}" destId="{81867739-70E5-6641-B7AD-071F33A1C150}" srcOrd="0" destOrd="0" presId="urn:microsoft.com/office/officeart/2005/8/layout/orgChart1"/>
    <dgm:cxn modelId="{84F15727-1762-5E4D-9423-1FE021907E6F}" type="presOf" srcId="{AD0A2BB8-B32B-CC48-B15E-AF396E483A5D}" destId="{E5F9CE23-55C1-9B47-96C5-7130F0B00797}" srcOrd="1" destOrd="0" presId="urn:microsoft.com/office/officeart/2005/8/layout/orgChart1"/>
    <dgm:cxn modelId="{4D275F58-1633-1D42-BB5E-516B53FC2E21}" srcId="{DEBE1DFE-AC86-4E48-8CE1-76865785F9C6}" destId="{AD0A2BB8-B32B-CC48-B15E-AF396E483A5D}" srcOrd="3" destOrd="0" parTransId="{FE9E2F15-41D6-534F-84CA-1D2ED4BE35F8}" sibTransId="{B550135E-9D7A-154F-8207-1776EA970660}"/>
    <dgm:cxn modelId="{430BFC2D-5E34-FB46-813F-124F78A21CA7}" type="presOf" srcId="{FE9E2F15-41D6-534F-84CA-1D2ED4BE35F8}" destId="{ED2BD38E-B995-AB4E-88AB-AEDD1BD4F779}" srcOrd="0" destOrd="0" presId="urn:microsoft.com/office/officeart/2005/8/layout/orgChart1"/>
    <dgm:cxn modelId="{7ECB5338-56EA-6845-B200-E1B270F5D578}" type="presOf" srcId="{DEBE1DFE-AC86-4E48-8CE1-76865785F9C6}" destId="{57D8E1F6-B34E-8442-A8CD-2EB9BB808A30}" srcOrd="0" destOrd="0" presId="urn:microsoft.com/office/officeart/2005/8/layout/orgChart1"/>
    <dgm:cxn modelId="{77AB9E68-DDD4-B44F-B8A0-7D658A8F5D73}" srcId="{DEBE1DFE-AC86-4E48-8CE1-76865785F9C6}" destId="{193EBBB0-A534-704F-B1A7-B57208483C5A}" srcOrd="2" destOrd="0" parTransId="{538AB6B6-A945-0842-A70A-CEDC4CFF5E6B}" sibTransId="{B4FE21F5-5E29-614D-A215-C43EF702D8B8}"/>
    <dgm:cxn modelId="{D1E0D5AB-1357-0F47-92D7-261104EE0A3B}" type="presOf" srcId="{193EBBB0-A534-704F-B1A7-B57208483C5A}" destId="{37C6E020-7DC6-014B-850B-D54059DD1294}" srcOrd="0" destOrd="0" presId="urn:microsoft.com/office/officeart/2005/8/layout/orgChart1"/>
    <dgm:cxn modelId="{24F049CF-7A9C-474F-BEC7-03E06F1E6ED6}" srcId="{DEBE1DFE-AC86-4E48-8CE1-76865785F9C6}" destId="{BC64E5A0-AE2A-1242-8844-2C6A0D73E7E6}" srcOrd="0" destOrd="0" parTransId="{90B47A6B-0BFD-3E40-9E32-01EF8B6B9139}" sibTransId="{96D654E6-1198-5844-9BA2-89D47BA74CF2}"/>
    <dgm:cxn modelId="{71D4258E-F649-414A-AF4F-C669D6F9E4F5}" srcId="{DEBE1DFE-AC86-4E48-8CE1-76865785F9C6}" destId="{BBE5851A-B2BE-E647-B32D-38B541F4D8A6}" srcOrd="1" destOrd="0" parTransId="{3A0A702F-87A3-754E-9C15-E2F6F82CC041}" sibTransId="{99FD5647-5D5F-1844-A8CB-C73D8B2BE4E4}"/>
    <dgm:cxn modelId="{E025E213-5913-114B-B8B6-5C188DC447BA}" type="presOf" srcId="{90B47A6B-0BFD-3E40-9E32-01EF8B6B9139}" destId="{D16739D2-73F9-3C4D-ABD4-95BF833E71D4}" srcOrd="0" destOrd="0" presId="urn:microsoft.com/office/officeart/2005/8/layout/orgChart1"/>
    <dgm:cxn modelId="{16EB003D-27ED-F04D-9AF0-369F9CA01099}" type="presOf" srcId="{AD0A2BB8-B32B-CC48-B15E-AF396E483A5D}" destId="{024AB9AB-093D-1D41-9FB9-6B793A7C7284}" srcOrd="0" destOrd="0" presId="urn:microsoft.com/office/officeart/2005/8/layout/orgChart1"/>
    <dgm:cxn modelId="{211C835B-18C4-7846-9BE2-6B895E845ABE}" type="presOf" srcId="{BC64E5A0-AE2A-1242-8844-2C6A0D73E7E6}" destId="{1E4B814D-CF3C-964F-AB6F-ACC024D40061}" srcOrd="1" destOrd="0" presId="urn:microsoft.com/office/officeart/2005/8/layout/orgChart1"/>
    <dgm:cxn modelId="{AC256EE5-25B9-1F49-9E1E-30834FFFF4D0}" type="presOf" srcId="{BBE5851A-B2BE-E647-B32D-38B541F4D8A6}" destId="{D77EAE62-992A-8644-BA84-AF759CB16195}" srcOrd="1" destOrd="0" presId="urn:microsoft.com/office/officeart/2005/8/layout/orgChart1"/>
    <dgm:cxn modelId="{A70162E0-8548-074B-8B52-DCCF414BEB26}" type="presOf" srcId="{BC64E5A0-AE2A-1242-8844-2C6A0D73E7E6}" destId="{2C8DA02F-BF46-DC48-8B97-1D308A50FAF2}" srcOrd="0" destOrd="0" presId="urn:microsoft.com/office/officeart/2005/8/layout/orgChart1"/>
    <dgm:cxn modelId="{765204F5-6C03-7C46-910B-7FD043ADE4E0}" type="presParOf" srcId="{12E5F991-BAC2-6A45-B803-2C5C9584C098}" destId="{0276EA5E-72F5-4B47-8998-D527009A1360}" srcOrd="0" destOrd="0" presId="urn:microsoft.com/office/officeart/2005/8/layout/orgChart1"/>
    <dgm:cxn modelId="{4B0D5A3C-8A4C-0445-AEE6-94B3BB5321E0}" type="presParOf" srcId="{0276EA5E-72F5-4B47-8998-D527009A1360}" destId="{9EF01B96-13C7-3444-BE7B-E17E061C103A}" srcOrd="0" destOrd="0" presId="urn:microsoft.com/office/officeart/2005/8/layout/orgChart1"/>
    <dgm:cxn modelId="{AF69A24E-EEBD-6D46-A106-4E4B658E4413}" type="presParOf" srcId="{9EF01B96-13C7-3444-BE7B-E17E061C103A}" destId="{57D8E1F6-B34E-8442-A8CD-2EB9BB808A30}" srcOrd="0" destOrd="0" presId="urn:microsoft.com/office/officeart/2005/8/layout/orgChart1"/>
    <dgm:cxn modelId="{8E61A2A9-B666-BB45-B747-A2F6DB3C576C}" type="presParOf" srcId="{9EF01B96-13C7-3444-BE7B-E17E061C103A}" destId="{640006B0-ECCA-E24E-9338-D2DA6531F9C5}" srcOrd="1" destOrd="0" presId="urn:microsoft.com/office/officeart/2005/8/layout/orgChart1"/>
    <dgm:cxn modelId="{A3E3642E-E6B2-8245-96C0-DBCD6B9DD0F0}" type="presParOf" srcId="{0276EA5E-72F5-4B47-8998-D527009A1360}" destId="{64FC68A2-239D-4449-96A3-05A8298729BB}" srcOrd="1" destOrd="0" presId="urn:microsoft.com/office/officeart/2005/8/layout/orgChart1"/>
    <dgm:cxn modelId="{9953410E-D289-D54E-A7EC-4D8054AD5963}" type="presParOf" srcId="{64FC68A2-239D-4449-96A3-05A8298729BB}" destId="{81867739-70E5-6641-B7AD-071F33A1C150}" srcOrd="0" destOrd="0" presId="urn:microsoft.com/office/officeart/2005/8/layout/orgChart1"/>
    <dgm:cxn modelId="{CEBAEB5C-DACF-3F4C-8F80-279E973DA5ED}" type="presParOf" srcId="{64FC68A2-239D-4449-96A3-05A8298729BB}" destId="{D3880D49-6F01-454F-A90B-9FF7B2DB6654}" srcOrd="1" destOrd="0" presId="urn:microsoft.com/office/officeart/2005/8/layout/orgChart1"/>
    <dgm:cxn modelId="{7B55364D-E1CF-3C47-94A9-0BF83E56386E}" type="presParOf" srcId="{D3880D49-6F01-454F-A90B-9FF7B2DB6654}" destId="{40E4E2C4-349B-784D-8A19-2961C3C35CDA}" srcOrd="0" destOrd="0" presId="urn:microsoft.com/office/officeart/2005/8/layout/orgChart1"/>
    <dgm:cxn modelId="{FA7714D5-2E72-DC4F-882D-51E511465960}" type="presParOf" srcId="{40E4E2C4-349B-784D-8A19-2961C3C35CDA}" destId="{B47331B4-D766-E642-970A-9008A7D01A6E}" srcOrd="0" destOrd="0" presId="urn:microsoft.com/office/officeart/2005/8/layout/orgChart1"/>
    <dgm:cxn modelId="{FAB906F0-C9AA-EE49-A87E-F7998C0A09D0}" type="presParOf" srcId="{40E4E2C4-349B-784D-8A19-2961C3C35CDA}" destId="{D77EAE62-992A-8644-BA84-AF759CB16195}" srcOrd="1" destOrd="0" presId="urn:microsoft.com/office/officeart/2005/8/layout/orgChart1"/>
    <dgm:cxn modelId="{916C3548-E9F5-2B4B-B3AF-83C3E6E316AC}" type="presParOf" srcId="{D3880D49-6F01-454F-A90B-9FF7B2DB6654}" destId="{AE332D43-9675-DC4F-BC81-8F014E350645}" srcOrd="1" destOrd="0" presId="urn:microsoft.com/office/officeart/2005/8/layout/orgChart1"/>
    <dgm:cxn modelId="{6EB743C4-0E37-3943-86B8-8518DB38D308}" type="presParOf" srcId="{D3880D49-6F01-454F-A90B-9FF7B2DB6654}" destId="{471F5C33-78E1-A340-8055-12058B58EA46}" srcOrd="2" destOrd="0" presId="urn:microsoft.com/office/officeart/2005/8/layout/orgChart1"/>
    <dgm:cxn modelId="{77EFFE2E-B98F-F143-9A2D-5D98E3AB21C6}" type="presParOf" srcId="{64FC68A2-239D-4449-96A3-05A8298729BB}" destId="{CA4F0B98-0478-0A4A-847F-742A6D0767E6}" srcOrd="2" destOrd="0" presId="urn:microsoft.com/office/officeart/2005/8/layout/orgChart1"/>
    <dgm:cxn modelId="{C280134E-766D-654E-902D-F6B670FDD9A6}" type="presParOf" srcId="{64FC68A2-239D-4449-96A3-05A8298729BB}" destId="{39CA00EA-E27E-AD4B-9FBB-8C0F1268DB10}" srcOrd="3" destOrd="0" presId="urn:microsoft.com/office/officeart/2005/8/layout/orgChart1"/>
    <dgm:cxn modelId="{8F8707BC-7E67-244D-A2FF-CACC9085F694}" type="presParOf" srcId="{39CA00EA-E27E-AD4B-9FBB-8C0F1268DB10}" destId="{22BC86B2-AECF-4B41-B0D3-C38F41A4618C}" srcOrd="0" destOrd="0" presId="urn:microsoft.com/office/officeart/2005/8/layout/orgChart1"/>
    <dgm:cxn modelId="{9B28F692-BAE1-764E-9987-757AF7630F6E}" type="presParOf" srcId="{22BC86B2-AECF-4B41-B0D3-C38F41A4618C}" destId="{37C6E020-7DC6-014B-850B-D54059DD1294}" srcOrd="0" destOrd="0" presId="urn:microsoft.com/office/officeart/2005/8/layout/orgChart1"/>
    <dgm:cxn modelId="{2935792F-FE59-264E-B01F-160A93850DBA}" type="presParOf" srcId="{22BC86B2-AECF-4B41-B0D3-C38F41A4618C}" destId="{6CD7A55C-AB2E-1841-9E7C-D1C9154839A4}" srcOrd="1" destOrd="0" presId="urn:microsoft.com/office/officeart/2005/8/layout/orgChart1"/>
    <dgm:cxn modelId="{15BBE2C6-4D45-AB4A-A454-F829B53903BA}" type="presParOf" srcId="{39CA00EA-E27E-AD4B-9FBB-8C0F1268DB10}" destId="{0DAA5FB0-C23D-EA4C-8674-8E5165354956}" srcOrd="1" destOrd="0" presId="urn:microsoft.com/office/officeart/2005/8/layout/orgChart1"/>
    <dgm:cxn modelId="{5C270AEA-DE11-3648-AE28-47BBD600637B}" type="presParOf" srcId="{39CA00EA-E27E-AD4B-9FBB-8C0F1268DB10}" destId="{FAD3DA22-CD05-B742-81DE-825B1C1D0F9F}" srcOrd="2" destOrd="0" presId="urn:microsoft.com/office/officeart/2005/8/layout/orgChart1"/>
    <dgm:cxn modelId="{39F890E2-9B12-F54B-A5CC-20DD4C829197}" type="presParOf" srcId="{64FC68A2-239D-4449-96A3-05A8298729BB}" destId="{ED2BD38E-B995-AB4E-88AB-AEDD1BD4F779}" srcOrd="4" destOrd="0" presId="urn:microsoft.com/office/officeart/2005/8/layout/orgChart1"/>
    <dgm:cxn modelId="{7D3ADBA4-3766-3648-8941-86492E315DA5}" type="presParOf" srcId="{64FC68A2-239D-4449-96A3-05A8298729BB}" destId="{3245DF81-795F-2F4C-A54E-D11B0DB97612}" srcOrd="5" destOrd="0" presId="urn:microsoft.com/office/officeart/2005/8/layout/orgChart1"/>
    <dgm:cxn modelId="{C16B2152-B9CC-0B44-A91F-5DF27C8BFB37}" type="presParOf" srcId="{3245DF81-795F-2F4C-A54E-D11B0DB97612}" destId="{6CFDF10B-51F7-5E42-81B7-BAEF1F211E4B}" srcOrd="0" destOrd="0" presId="urn:microsoft.com/office/officeart/2005/8/layout/orgChart1"/>
    <dgm:cxn modelId="{718DFD1A-8863-6746-9D90-AC1ABD3AF602}" type="presParOf" srcId="{6CFDF10B-51F7-5E42-81B7-BAEF1F211E4B}" destId="{024AB9AB-093D-1D41-9FB9-6B793A7C7284}" srcOrd="0" destOrd="0" presId="urn:microsoft.com/office/officeart/2005/8/layout/orgChart1"/>
    <dgm:cxn modelId="{78C960FC-1088-9346-924D-4D478258BE05}" type="presParOf" srcId="{6CFDF10B-51F7-5E42-81B7-BAEF1F211E4B}" destId="{E5F9CE23-55C1-9B47-96C5-7130F0B00797}" srcOrd="1" destOrd="0" presId="urn:microsoft.com/office/officeart/2005/8/layout/orgChart1"/>
    <dgm:cxn modelId="{CA96785D-65A9-444A-9E43-BD62D97EBF07}" type="presParOf" srcId="{3245DF81-795F-2F4C-A54E-D11B0DB97612}" destId="{0846099F-1E16-C640-B9FB-9B121E96EF3C}" srcOrd="1" destOrd="0" presId="urn:microsoft.com/office/officeart/2005/8/layout/orgChart1"/>
    <dgm:cxn modelId="{1CB19000-C4AA-344A-9739-AD546CFEA896}" type="presParOf" srcId="{3245DF81-795F-2F4C-A54E-D11B0DB97612}" destId="{C0FB7342-50ED-E742-A53A-DDB3D80B6C0A}" srcOrd="2" destOrd="0" presId="urn:microsoft.com/office/officeart/2005/8/layout/orgChart1"/>
    <dgm:cxn modelId="{42D2EDAA-268D-2340-BDC3-9D4D10DF58FD}" type="presParOf" srcId="{0276EA5E-72F5-4B47-8998-D527009A1360}" destId="{D0F11590-DC7A-7D4F-9BBE-670919B5BB05}" srcOrd="2" destOrd="0" presId="urn:microsoft.com/office/officeart/2005/8/layout/orgChart1"/>
    <dgm:cxn modelId="{F83EF7FB-FD58-1442-885C-431E90D8C284}" type="presParOf" srcId="{D0F11590-DC7A-7D4F-9BBE-670919B5BB05}" destId="{D16739D2-73F9-3C4D-ABD4-95BF833E71D4}" srcOrd="0" destOrd="0" presId="urn:microsoft.com/office/officeart/2005/8/layout/orgChart1"/>
    <dgm:cxn modelId="{7C837969-D4FE-8A41-BCEA-684449C06639}" type="presParOf" srcId="{D0F11590-DC7A-7D4F-9BBE-670919B5BB05}" destId="{2E32E76B-E388-5741-9683-7CF549A4B3AC}" srcOrd="1" destOrd="0" presId="urn:microsoft.com/office/officeart/2005/8/layout/orgChart1"/>
    <dgm:cxn modelId="{F129D234-5AFA-EB4A-80FE-4EC33A70A2E6}" type="presParOf" srcId="{2E32E76B-E388-5741-9683-7CF549A4B3AC}" destId="{5C9A2630-EA5C-934F-BCF7-642C1D56BFCF}" srcOrd="0" destOrd="0" presId="urn:microsoft.com/office/officeart/2005/8/layout/orgChart1"/>
    <dgm:cxn modelId="{06E2C92F-2F7B-364A-9A21-2E6FC15FEC19}" type="presParOf" srcId="{5C9A2630-EA5C-934F-BCF7-642C1D56BFCF}" destId="{2C8DA02F-BF46-DC48-8B97-1D308A50FAF2}" srcOrd="0" destOrd="0" presId="urn:microsoft.com/office/officeart/2005/8/layout/orgChart1"/>
    <dgm:cxn modelId="{2250CC61-3E2A-5343-A1A4-C40EC57355A5}" type="presParOf" srcId="{5C9A2630-EA5C-934F-BCF7-642C1D56BFCF}" destId="{1E4B814D-CF3C-964F-AB6F-ACC024D40061}" srcOrd="1" destOrd="0" presId="urn:microsoft.com/office/officeart/2005/8/layout/orgChart1"/>
    <dgm:cxn modelId="{7AC2F562-E49C-144C-BFEF-C3DF1C39F1CB}" type="presParOf" srcId="{2E32E76B-E388-5741-9683-7CF549A4B3AC}" destId="{B39FA827-C9D0-8443-8E53-466F13CD9464}" srcOrd="1" destOrd="0" presId="urn:microsoft.com/office/officeart/2005/8/layout/orgChart1"/>
    <dgm:cxn modelId="{BE869A58-DA2D-4D45-9A6F-5191A22EF24D}" type="presParOf" srcId="{2E32E76B-E388-5741-9683-7CF549A4B3AC}" destId="{0222F400-A88B-CF41-8547-932E3852759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739D2-73F9-3C4D-ABD4-95BF833E71D4}">
      <dsp:nvSpPr>
        <dsp:cNvPr id="0" name=""/>
        <dsp:cNvSpPr/>
      </dsp:nvSpPr>
      <dsp:spPr>
        <a:xfrm>
          <a:off x="3790649" y="1771238"/>
          <a:ext cx="247950" cy="1086261"/>
        </a:xfrm>
        <a:custGeom>
          <a:avLst/>
          <a:gdLst/>
          <a:ahLst/>
          <a:cxnLst/>
          <a:rect l="0" t="0" r="0" b="0"/>
          <a:pathLst>
            <a:path>
              <a:moveTo>
                <a:pt x="247950" y="0"/>
              </a:moveTo>
              <a:lnTo>
                <a:pt x="247950" y="1086261"/>
              </a:lnTo>
              <a:lnTo>
                <a:pt x="0" y="108626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2BD38E-B995-AB4E-88AB-AEDD1BD4F779}">
      <dsp:nvSpPr>
        <dsp:cNvPr id="0" name=""/>
        <dsp:cNvSpPr/>
      </dsp:nvSpPr>
      <dsp:spPr>
        <a:xfrm>
          <a:off x="4038600" y="1771238"/>
          <a:ext cx="2857339" cy="2172522"/>
        </a:xfrm>
        <a:custGeom>
          <a:avLst/>
          <a:gdLst/>
          <a:ahLst/>
          <a:cxnLst/>
          <a:rect l="0" t="0" r="0" b="0"/>
          <a:pathLst>
            <a:path>
              <a:moveTo>
                <a:pt x="0" y="0"/>
              </a:moveTo>
              <a:lnTo>
                <a:pt x="0" y="1924571"/>
              </a:lnTo>
              <a:lnTo>
                <a:pt x="2857339" y="1924571"/>
              </a:lnTo>
              <a:lnTo>
                <a:pt x="2857339" y="217252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4F0B98-0478-0A4A-847F-742A6D0767E6}">
      <dsp:nvSpPr>
        <dsp:cNvPr id="0" name=""/>
        <dsp:cNvSpPr/>
      </dsp:nvSpPr>
      <dsp:spPr>
        <a:xfrm>
          <a:off x="3992880" y="1771238"/>
          <a:ext cx="91440" cy="2172522"/>
        </a:xfrm>
        <a:custGeom>
          <a:avLst/>
          <a:gdLst/>
          <a:ahLst/>
          <a:cxnLst/>
          <a:rect l="0" t="0" r="0" b="0"/>
          <a:pathLst>
            <a:path>
              <a:moveTo>
                <a:pt x="45720" y="0"/>
              </a:moveTo>
              <a:lnTo>
                <a:pt x="45720" y="217252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867739-70E5-6641-B7AD-071F33A1C150}">
      <dsp:nvSpPr>
        <dsp:cNvPr id="0" name=""/>
        <dsp:cNvSpPr/>
      </dsp:nvSpPr>
      <dsp:spPr>
        <a:xfrm>
          <a:off x="1181260" y="1771238"/>
          <a:ext cx="2857339" cy="2172522"/>
        </a:xfrm>
        <a:custGeom>
          <a:avLst/>
          <a:gdLst/>
          <a:ahLst/>
          <a:cxnLst/>
          <a:rect l="0" t="0" r="0" b="0"/>
          <a:pathLst>
            <a:path>
              <a:moveTo>
                <a:pt x="2857339" y="0"/>
              </a:moveTo>
              <a:lnTo>
                <a:pt x="2857339" y="1924571"/>
              </a:lnTo>
              <a:lnTo>
                <a:pt x="0" y="1924571"/>
              </a:lnTo>
              <a:lnTo>
                <a:pt x="0" y="217252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D8E1F6-B34E-8442-A8CD-2EB9BB808A30}">
      <dsp:nvSpPr>
        <dsp:cNvPr id="0" name=""/>
        <dsp:cNvSpPr/>
      </dsp:nvSpPr>
      <dsp:spPr>
        <a:xfrm>
          <a:off x="2857881" y="590520"/>
          <a:ext cx="2361437" cy="1180718"/>
        </a:xfrm>
        <a:prstGeom prst="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00"/>
              </a:solidFill>
            </a:rPr>
            <a:t>1790 - Walnut street jail </a:t>
          </a:r>
          <a:endParaRPr lang="en-US" sz="1500" kern="1200" dirty="0">
            <a:solidFill>
              <a:srgbClr val="000000"/>
            </a:solidFill>
          </a:endParaRPr>
        </a:p>
      </dsp:txBody>
      <dsp:txXfrm>
        <a:off x="2857881" y="590520"/>
        <a:ext cx="2361437" cy="1180718"/>
      </dsp:txXfrm>
    </dsp:sp>
    <dsp:sp modelId="{B47331B4-D766-E642-970A-9008A7D01A6E}">
      <dsp:nvSpPr>
        <dsp:cNvPr id="0" name=""/>
        <dsp:cNvSpPr/>
      </dsp:nvSpPr>
      <dsp:spPr>
        <a:xfrm>
          <a:off x="542" y="3943761"/>
          <a:ext cx="2361437" cy="1180718"/>
        </a:xfrm>
        <a:prstGeom prst="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00"/>
              </a:solidFill>
            </a:rPr>
            <a:t>(late 19</a:t>
          </a:r>
          <a:r>
            <a:rPr lang="en-US" sz="1500" kern="1200" baseline="30000" dirty="0" smtClean="0">
              <a:solidFill>
                <a:srgbClr val="000000"/>
              </a:solidFill>
            </a:rPr>
            <a:t>th</a:t>
          </a:r>
          <a:r>
            <a:rPr lang="en-US" sz="1500" kern="1200" dirty="0" smtClean="0">
              <a:solidFill>
                <a:srgbClr val="000000"/>
              </a:solidFill>
            </a:rPr>
            <a:t> century) The Auburn System </a:t>
          </a:r>
        </a:p>
        <a:p>
          <a:pPr lvl="0" algn="ctr" defTabSz="666750">
            <a:lnSpc>
              <a:spcPct val="90000"/>
            </a:lnSpc>
            <a:spcBef>
              <a:spcPct val="0"/>
            </a:spcBef>
            <a:spcAft>
              <a:spcPct val="35000"/>
            </a:spcAft>
          </a:pPr>
          <a:r>
            <a:rPr lang="en-US" sz="1500" kern="1200" dirty="0" smtClean="0">
              <a:solidFill>
                <a:srgbClr val="000000"/>
              </a:solidFill>
            </a:rPr>
            <a:t>1890- In Re Medley- the US supreme court denounces Solitary Confinement  </a:t>
          </a:r>
          <a:endParaRPr lang="en-US" sz="1500" kern="1200" dirty="0">
            <a:solidFill>
              <a:srgbClr val="000000"/>
            </a:solidFill>
          </a:endParaRPr>
        </a:p>
      </dsp:txBody>
      <dsp:txXfrm>
        <a:off x="542" y="3943761"/>
        <a:ext cx="2361437" cy="1180718"/>
      </dsp:txXfrm>
    </dsp:sp>
    <dsp:sp modelId="{37C6E020-7DC6-014B-850B-D54059DD1294}">
      <dsp:nvSpPr>
        <dsp:cNvPr id="0" name=""/>
        <dsp:cNvSpPr/>
      </dsp:nvSpPr>
      <dsp:spPr>
        <a:xfrm>
          <a:off x="2857881" y="3943761"/>
          <a:ext cx="2361437" cy="1180718"/>
        </a:xfrm>
        <a:prstGeom prst="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00"/>
              </a:solidFill>
            </a:rPr>
            <a:t>1934- The Alcatraz / The Rock </a:t>
          </a:r>
        </a:p>
        <a:p>
          <a:pPr lvl="0" algn="ctr" defTabSz="666750">
            <a:lnSpc>
              <a:spcPct val="90000"/>
            </a:lnSpc>
            <a:spcBef>
              <a:spcPct val="0"/>
            </a:spcBef>
            <a:spcAft>
              <a:spcPct val="35000"/>
            </a:spcAft>
          </a:pPr>
          <a:r>
            <a:rPr lang="en-US" sz="1500" kern="1200" dirty="0" smtClean="0">
              <a:solidFill>
                <a:srgbClr val="000000"/>
              </a:solidFill>
            </a:rPr>
            <a:t>1960- The Marion Lockdown </a:t>
          </a:r>
          <a:endParaRPr lang="en-US" sz="1500" kern="1200" dirty="0">
            <a:solidFill>
              <a:srgbClr val="000000"/>
            </a:solidFill>
          </a:endParaRPr>
        </a:p>
      </dsp:txBody>
      <dsp:txXfrm>
        <a:off x="2857881" y="3943761"/>
        <a:ext cx="2361437" cy="1180718"/>
      </dsp:txXfrm>
    </dsp:sp>
    <dsp:sp modelId="{024AB9AB-093D-1D41-9FB9-6B793A7C7284}">
      <dsp:nvSpPr>
        <dsp:cNvPr id="0" name=""/>
        <dsp:cNvSpPr/>
      </dsp:nvSpPr>
      <dsp:spPr>
        <a:xfrm>
          <a:off x="5715220" y="3943761"/>
          <a:ext cx="2361437" cy="1180718"/>
        </a:xfrm>
        <a:prstGeom prst="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00"/>
              </a:solidFill>
            </a:rPr>
            <a:t>1989- Pelican Bay </a:t>
          </a:r>
        </a:p>
        <a:p>
          <a:pPr lvl="0" algn="ctr" defTabSz="666750">
            <a:lnSpc>
              <a:spcPct val="90000"/>
            </a:lnSpc>
            <a:spcBef>
              <a:spcPct val="0"/>
            </a:spcBef>
            <a:spcAft>
              <a:spcPct val="35000"/>
            </a:spcAft>
          </a:pPr>
          <a:r>
            <a:rPr lang="en-US" sz="1500" kern="1200" dirty="0" smtClean="0">
              <a:solidFill>
                <a:srgbClr val="000000"/>
              </a:solidFill>
            </a:rPr>
            <a:t>1990’s and 2000’s Supermax Boom </a:t>
          </a:r>
          <a:endParaRPr lang="en-US" sz="1500" kern="1200" dirty="0">
            <a:solidFill>
              <a:srgbClr val="000000"/>
            </a:solidFill>
          </a:endParaRPr>
        </a:p>
      </dsp:txBody>
      <dsp:txXfrm>
        <a:off x="5715220" y="3943761"/>
        <a:ext cx="2361437" cy="1180718"/>
      </dsp:txXfrm>
    </dsp:sp>
    <dsp:sp modelId="{2C8DA02F-BF46-DC48-8B97-1D308A50FAF2}">
      <dsp:nvSpPr>
        <dsp:cNvPr id="0" name=""/>
        <dsp:cNvSpPr/>
      </dsp:nvSpPr>
      <dsp:spPr>
        <a:xfrm>
          <a:off x="1429211" y="2267140"/>
          <a:ext cx="2361437" cy="1180718"/>
        </a:xfrm>
        <a:prstGeom prst="rect">
          <a:avLst/>
        </a:prstGeom>
        <a:blipFill rotWithShape="0">
          <a:blip xmlns:r="http://schemas.openxmlformats.org/officeDocument/2006/relationships" r:embed="rId1">
            <a:duotone>
              <a:schemeClr val="accent1">
                <a:hueOff val="0"/>
                <a:satOff val="0"/>
                <a:lumOff val="0"/>
                <a:alphaOff val="0"/>
                <a:shade val="40000"/>
              </a:schemeClr>
              <a:schemeClr val="accent1">
                <a:hueOff val="0"/>
                <a:satOff val="0"/>
                <a:lumOff val="0"/>
                <a:alphaOff val="0"/>
                <a:tint val="42000"/>
              </a:schemeClr>
            </a:duotone>
          </a:blip>
          <a:tile tx="0" ty="0" sx="40000" sy="40000" flip="none" algn="tl"/>
        </a:blipFill>
        <a:ln>
          <a:noFill/>
        </a:ln>
        <a:effectLst>
          <a:outerShdw blurRad="95000" rotWithShape="0">
            <a:srgbClr val="000000">
              <a:alpha val="50000"/>
            </a:srgbClr>
          </a:outerShdw>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rgbClr val="000000"/>
              </a:solidFill>
            </a:rPr>
            <a:t>1829- Eastern State Penitentiary </a:t>
          </a:r>
        </a:p>
        <a:p>
          <a:pPr lvl="0" algn="ctr" defTabSz="666750">
            <a:lnSpc>
              <a:spcPct val="90000"/>
            </a:lnSpc>
            <a:spcBef>
              <a:spcPct val="0"/>
            </a:spcBef>
            <a:spcAft>
              <a:spcPct val="35000"/>
            </a:spcAft>
          </a:pPr>
          <a:r>
            <a:rPr lang="en-US" sz="1500" kern="1200" dirty="0" smtClean="0">
              <a:solidFill>
                <a:srgbClr val="000000"/>
              </a:solidFill>
            </a:rPr>
            <a:t>1830-tocqueville </a:t>
          </a:r>
        </a:p>
        <a:p>
          <a:pPr lvl="0" algn="ctr" defTabSz="666750">
            <a:lnSpc>
              <a:spcPct val="90000"/>
            </a:lnSpc>
            <a:spcBef>
              <a:spcPct val="0"/>
            </a:spcBef>
            <a:spcAft>
              <a:spcPct val="35000"/>
            </a:spcAft>
          </a:pPr>
          <a:r>
            <a:rPr lang="en-US" sz="1500" kern="1200" dirty="0" smtClean="0">
              <a:solidFill>
                <a:srgbClr val="000000"/>
              </a:solidFill>
            </a:rPr>
            <a:t>1842- Charles Dickens </a:t>
          </a:r>
          <a:endParaRPr lang="en-US" sz="1500" kern="1200" dirty="0">
            <a:solidFill>
              <a:srgbClr val="000000"/>
            </a:solidFill>
          </a:endParaRPr>
        </a:p>
      </dsp:txBody>
      <dsp:txXfrm>
        <a:off x="1429211" y="2267140"/>
        <a:ext cx="2361437" cy="11807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2900"/>
          </a:xfrm>
          <a:prstGeom prst="rect">
            <a:avLst/>
          </a:prstGeom>
        </p:spPr>
        <p:txBody>
          <a:bodyPr vert="horz" lIns="91440" tIns="45720" rIns="91440" bIns="45720" rtlCol="0"/>
          <a:lstStyle>
            <a:lvl1pPr algn="l">
              <a:defRPr sz="1200"/>
            </a:lvl1pPr>
          </a:lstStyle>
          <a:p>
            <a:r>
              <a:rPr lang="en-US" dirty="0" smtClean="0"/>
              <a:t>Solitary 101: </a:t>
            </a:r>
          </a:p>
          <a:p>
            <a:r>
              <a:rPr lang="en-US" dirty="0" smtClean="0"/>
              <a:t>Presentation by Jean Casella, Solitary Watch</a:t>
            </a:r>
            <a:endParaRPr lang="en-US" dirty="0"/>
          </a:p>
        </p:txBody>
      </p:sp>
      <p:sp>
        <p:nvSpPr>
          <p:cNvPr id="3" name="Date Placeholder 2"/>
          <p:cNvSpPr>
            <a:spLocks noGrp="1"/>
          </p:cNvSpPr>
          <p:nvPr>
            <p:ph type="dt" sz="quarter" idx="1"/>
          </p:nvPr>
        </p:nvSpPr>
        <p:spPr>
          <a:xfrm>
            <a:off x="5275701" y="0"/>
            <a:ext cx="4036007" cy="342900"/>
          </a:xfrm>
          <a:prstGeom prst="rect">
            <a:avLst/>
          </a:prstGeom>
        </p:spPr>
        <p:txBody>
          <a:bodyPr vert="horz" lIns="91440" tIns="45720" rIns="91440" bIns="45720" rtlCol="0"/>
          <a:lstStyle>
            <a:lvl1pPr algn="r">
              <a:defRPr sz="1200"/>
            </a:lvl1pPr>
          </a:lstStyle>
          <a:p>
            <a:r>
              <a:rPr lang="en-US" dirty="0" smtClean="0"/>
              <a:t>11/9/12</a:t>
            </a:r>
            <a:endParaRPr lang="en-US" dirty="0"/>
          </a:p>
        </p:txBody>
      </p:sp>
      <p:sp>
        <p:nvSpPr>
          <p:cNvPr id="4" name="Footer Placeholder 3"/>
          <p:cNvSpPr>
            <a:spLocks noGrp="1"/>
          </p:cNvSpPr>
          <p:nvPr>
            <p:ph type="ftr" sz="quarter" idx="2"/>
          </p:nvPr>
        </p:nvSpPr>
        <p:spPr>
          <a:xfrm>
            <a:off x="0" y="6513910"/>
            <a:ext cx="4036007" cy="342900"/>
          </a:xfrm>
          <a:prstGeom prst="rect">
            <a:avLst/>
          </a:prstGeom>
        </p:spPr>
        <p:txBody>
          <a:bodyPr vert="horz" lIns="91440" tIns="45720" rIns="91440" bIns="45720" rtlCol="0" anchor="b"/>
          <a:lstStyle>
            <a:lvl1pPr algn="l">
              <a:defRPr sz="1200"/>
            </a:lvl1pPr>
          </a:lstStyle>
          <a:p>
            <a:r>
              <a:rPr lang="en-US" dirty="0" smtClean="0"/>
              <a:t>Solitary Confinement and Human Rights</a:t>
            </a:r>
            <a:endParaRPr lang="en-US" dirty="0"/>
          </a:p>
        </p:txBody>
      </p:sp>
      <p:sp>
        <p:nvSpPr>
          <p:cNvPr id="5" name="Slide Number Placeholder 4"/>
          <p:cNvSpPr>
            <a:spLocks noGrp="1"/>
          </p:cNvSpPr>
          <p:nvPr>
            <p:ph type="sldNum" sz="quarter" idx="3"/>
          </p:nvPr>
        </p:nvSpPr>
        <p:spPr>
          <a:xfrm>
            <a:off x="5275701" y="6513910"/>
            <a:ext cx="4036007" cy="342900"/>
          </a:xfrm>
          <a:prstGeom prst="rect">
            <a:avLst/>
          </a:prstGeom>
        </p:spPr>
        <p:txBody>
          <a:bodyPr vert="horz" lIns="91440" tIns="45720" rIns="91440" bIns="45720" rtlCol="0" anchor="b"/>
          <a:lstStyle>
            <a:lvl1pPr algn="r">
              <a:defRPr sz="1200"/>
            </a:lvl1pPr>
          </a:lstStyle>
          <a:p>
            <a:fld id="{04D9DF68-605B-48FA-A733-3579DDAF2F74}" type="slidenum">
              <a:rPr lang="en-US" smtClean="0"/>
              <a:pPr/>
              <a:t>‹#›</a:t>
            </a:fld>
            <a:endParaRPr lang="en-US" dirty="0"/>
          </a:p>
        </p:txBody>
      </p:sp>
    </p:spTree>
    <p:extLst>
      <p:ext uri="{BB962C8B-B14F-4D97-AF65-F5344CB8AC3E}">
        <p14:creationId xmlns:p14="http://schemas.microsoft.com/office/powerpoint/2010/main" val="2537845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6007"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75701" y="0"/>
            <a:ext cx="4036007" cy="342900"/>
          </a:xfrm>
          <a:prstGeom prst="rect">
            <a:avLst/>
          </a:prstGeom>
        </p:spPr>
        <p:txBody>
          <a:bodyPr vert="horz" lIns="91440" tIns="45720" rIns="91440" bIns="45720" rtlCol="0"/>
          <a:lstStyle>
            <a:lvl1pPr algn="r">
              <a:defRPr sz="1200"/>
            </a:lvl1pPr>
          </a:lstStyle>
          <a:p>
            <a:fld id="{7615E082-CE1F-4DA4-A859-C581746F5177}" type="datetimeFigureOut">
              <a:rPr lang="en-US" smtClean="0"/>
              <a:pPr/>
              <a:t>20/07/16</a:t>
            </a:fld>
            <a:endParaRPr lang="en-US" dirty="0"/>
          </a:p>
        </p:txBody>
      </p:sp>
      <p:sp>
        <p:nvSpPr>
          <p:cNvPr id="4" name="Slide Image Placeholder 3"/>
          <p:cNvSpPr>
            <a:spLocks noGrp="1" noRot="1" noChangeAspect="1"/>
          </p:cNvSpPr>
          <p:nvPr>
            <p:ph type="sldImg" idx="2"/>
          </p:nvPr>
        </p:nvSpPr>
        <p:spPr>
          <a:xfrm>
            <a:off x="2941638" y="514350"/>
            <a:ext cx="3430587"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31387" y="3257550"/>
            <a:ext cx="745109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4036007"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5701" y="6513910"/>
            <a:ext cx="4036007" cy="342900"/>
          </a:xfrm>
          <a:prstGeom prst="rect">
            <a:avLst/>
          </a:prstGeom>
        </p:spPr>
        <p:txBody>
          <a:bodyPr vert="horz" lIns="91440" tIns="45720" rIns="91440" bIns="45720" rtlCol="0" anchor="b"/>
          <a:lstStyle>
            <a:lvl1pPr algn="r">
              <a:defRPr sz="1200"/>
            </a:lvl1pPr>
          </a:lstStyle>
          <a:p>
            <a:fld id="{AD23DDEE-FC9E-475C-8B5D-F8B4FBFA707B}" type="slidenum">
              <a:rPr lang="en-US" smtClean="0"/>
              <a:pPr/>
              <a:t>‹#›</a:t>
            </a:fld>
            <a:endParaRPr lang="en-US" dirty="0"/>
          </a:p>
        </p:txBody>
      </p:sp>
    </p:spTree>
    <p:extLst>
      <p:ext uri="{BB962C8B-B14F-4D97-AF65-F5344CB8AC3E}">
        <p14:creationId xmlns:p14="http://schemas.microsoft.com/office/powerpoint/2010/main" val="500462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11</a:t>
            </a:fld>
            <a:endParaRPr lang="en-US" dirty="0"/>
          </a:p>
        </p:txBody>
      </p:sp>
    </p:spTree>
    <p:extLst>
      <p:ext uri="{BB962C8B-B14F-4D97-AF65-F5344CB8AC3E}">
        <p14:creationId xmlns:p14="http://schemas.microsoft.com/office/powerpoint/2010/main" val="2692668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18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23DDEE-FC9E-475C-8B5D-F8B4FBFA707B}"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2C29385-7BD8-4FA2-9FD4-B4293F99C80C}" type="datetimeFigureOut">
              <a:rPr lang="en-US" smtClean="0"/>
              <a:pPr/>
              <a:t>20/07/16</a:t>
            </a:fld>
            <a:endParaRPr lang="en-US" dirty="0"/>
          </a:p>
        </p:txBody>
      </p:sp>
      <p:sp>
        <p:nvSpPr>
          <p:cNvPr id="16" name="Slide Number Placeholder 15"/>
          <p:cNvSpPr>
            <a:spLocks noGrp="1"/>
          </p:cNvSpPr>
          <p:nvPr>
            <p:ph type="sldNum" sz="quarter" idx="11"/>
          </p:nvPr>
        </p:nvSpPr>
        <p:spPr/>
        <p:txBody>
          <a:bodyPr/>
          <a:lstStyle/>
          <a:p>
            <a:fld id="{8B18B9EB-B9F5-4AC2-A1B2-4020571A7E4B}"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29385-7BD8-4FA2-9FD4-B4293F99C80C}" type="datetimeFigureOut">
              <a:rPr lang="en-US" smtClean="0"/>
              <a:pPr/>
              <a:t>20/07/16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C29385-7BD8-4FA2-9FD4-B4293F99C80C}" type="datetimeFigureOut">
              <a:rPr lang="en-US" smtClean="0"/>
              <a:pPr/>
              <a:t>20/07/16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2C29385-7BD8-4FA2-9FD4-B4293F99C80C}" type="datetimeFigureOut">
              <a:rPr lang="en-US" smtClean="0"/>
              <a:pPr/>
              <a:t>20/07/16</a:t>
            </a:fld>
            <a:endParaRPr lang="en-US" dirty="0"/>
          </a:p>
        </p:txBody>
      </p:sp>
      <p:sp>
        <p:nvSpPr>
          <p:cNvPr id="15" name="Slide Number Placeholder 14"/>
          <p:cNvSpPr>
            <a:spLocks noGrp="1"/>
          </p:cNvSpPr>
          <p:nvPr>
            <p:ph type="sldNum" sz="quarter" idx="15"/>
          </p:nvPr>
        </p:nvSpPr>
        <p:spPr/>
        <p:txBody>
          <a:bodyPr/>
          <a:lstStyle>
            <a:lvl1pPr algn="ctr">
              <a:defRPr/>
            </a:lvl1pPr>
          </a:lstStyle>
          <a:p>
            <a:fld id="{8B18B9EB-B9F5-4AC2-A1B2-4020571A7E4B}"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2C29385-7BD8-4FA2-9FD4-B4293F99C80C}" type="datetimeFigureOut">
              <a:rPr lang="en-US" smtClean="0"/>
              <a:pPr/>
              <a:t>20/07/16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8B9EB-B9F5-4AC2-A1B2-4020571A7E4B}"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C29385-7BD8-4FA2-9FD4-B4293F99C80C}" type="datetimeFigureOut">
              <a:rPr lang="en-US" smtClean="0"/>
              <a:pPr/>
              <a:t>20/07/16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18B9EB-B9F5-4AC2-A1B2-4020571A7E4B}"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B18B9EB-B9F5-4AC2-A1B2-4020571A7E4B}"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02C29385-7BD8-4FA2-9FD4-B4293F99C80C}" type="datetimeFigureOut">
              <a:rPr lang="en-US" smtClean="0"/>
              <a:pPr/>
              <a:t>20/07/16</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C29385-7BD8-4FA2-9FD4-B4293F99C80C}" type="datetimeFigureOut">
              <a:rPr lang="en-US" smtClean="0"/>
              <a:pPr/>
              <a:t>20/07/16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18B9EB-B9F5-4AC2-A1B2-4020571A7E4B}"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29385-7BD8-4FA2-9FD4-B4293F99C80C}" type="datetimeFigureOut">
              <a:rPr lang="en-US" smtClean="0"/>
              <a:pPr/>
              <a:t>20/07/16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18B9EB-B9F5-4AC2-A1B2-4020571A7E4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2C29385-7BD8-4FA2-9FD4-B4293F99C80C}" type="datetimeFigureOut">
              <a:rPr lang="en-US" smtClean="0"/>
              <a:pPr/>
              <a:t>20/07/16</a:t>
            </a:fld>
            <a:endParaRPr lang="en-US" dirty="0"/>
          </a:p>
        </p:txBody>
      </p:sp>
      <p:sp>
        <p:nvSpPr>
          <p:cNvPr id="9" name="Slide Number Placeholder 8"/>
          <p:cNvSpPr>
            <a:spLocks noGrp="1"/>
          </p:cNvSpPr>
          <p:nvPr>
            <p:ph type="sldNum" sz="quarter" idx="15"/>
          </p:nvPr>
        </p:nvSpPr>
        <p:spPr/>
        <p:txBody>
          <a:bodyPr/>
          <a:lstStyle/>
          <a:p>
            <a:fld id="{8B18B9EB-B9F5-4AC2-A1B2-4020571A7E4B}"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2C29385-7BD8-4FA2-9FD4-B4293F99C80C}" type="datetimeFigureOut">
              <a:rPr lang="en-US" smtClean="0"/>
              <a:pPr/>
              <a:t>20/07/16</a:t>
            </a:fld>
            <a:endParaRPr lang="en-US" dirty="0"/>
          </a:p>
        </p:txBody>
      </p:sp>
      <p:sp>
        <p:nvSpPr>
          <p:cNvPr id="9" name="Slide Number Placeholder 8"/>
          <p:cNvSpPr>
            <a:spLocks noGrp="1"/>
          </p:cNvSpPr>
          <p:nvPr>
            <p:ph type="sldNum" sz="quarter" idx="11"/>
          </p:nvPr>
        </p:nvSpPr>
        <p:spPr/>
        <p:txBody>
          <a:bodyPr/>
          <a:lstStyle/>
          <a:p>
            <a:fld id="{8B18B9EB-B9F5-4AC2-A1B2-4020571A7E4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2C29385-7BD8-4FA2-9FD4-B4293F99C80C}" type="datetimeFigureOut">
              <a:rPr lang="en-US" smtClean="0"/>
              <a:pPr/>
              <a:t>20/07/16</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B18B9EB-B9F5-4AC2-A1B2-4020571A7E4B}"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09600" y="3886200"/>
            <a:ext cx="8229600" cy="914400"/>
          </a:xfrm>
        </p:spPr>
        <p:txBody>
          <a:bodyPr>
            <a:normAutofit fontScale="70000" lnSpcReduction="20000"/>
          </a:bodyPr>
          <a:lstStyle/>
          <a:p>
            <a:r>
              <a:rPr lang="en-US" sz="2400" dirty="0" smtClean="0">
                <a:solidFill>
                  <a:srgbClr val="000000"/>
                </a:solidFill>
              </a:rPr>
              <a:t>An Introduction to Solitary Confinement in U.S. Prisons and </a:t>
            </a:r>
            <a:r>
              <a:rPr lang="en-US" sz="2400" dirty="0" smtClean="0">
                <a:solidFill>
                  <a:srgbClr val="000000"/>
                </a:solidFill>
              </a:rPr>
              <a:t>Jails</a:t>
            </a:r>
          </a:p>
          <a:p>
            <a:endParaRPr lang="en-US" sz="2400" dirty="0">
              <a:solidFill>
                <a:srgbClr val="000000"/>
              </a:solidFill>
            </a:endParaRPr>
          </a:p>
          <a:p>
            <a:r>
              <a:rPr lang="en-US" sz="2400" dirty="0" smtClean="0">
                <a:solidFill>
                  <a:srgbClr val="000000"/>
                </a:solidFill>
              </a:rPr>
              <a:t>- Divyangi Singh </a:t>
            </a:r>
            <a:endParaRPr lang="en-US" sz="2400" dirty="0" smtClean="0">
              <a:solidFill>
                <a:srgbClr val="000000"/>
              </a:solidFill>
            </a:endParaRPr>
          </a:p>
          <a:p>
            <a:endParaRPr lang="en-US" sz="2400" dirty="0" smtClean="0">
              <a:solidFill>
                <a:srgbClr val="000000"/>
              </a:solidFill>
            </a:endParaRPr>
          </a:p>
        </p:txBody>
      </p:sp>
      <p:sp>
        <p:nvSpPr>
          <p:cNvPr id="4" name="Title 3"/>
          <p:cNvSpPr>
            <a:spLocks noGrp="1"/>
          </p:cNvSpPr>
          <p:nvPr>
            <p:ph type="ctrTitle"/>
          </p:nvPr>
        </p:nvSpPr>
        <p:spPr>
          <a:xfrm>
            <a:off x="533400" y="2209800"/>
            <a:ext cx="8229600" cy="990600"/>
          </a:xfrm>
        </p:spPr>
        <p:txBody>
          <a:bodyPr>
            <a:normAutofit fontScale="90000"/>
          </a:bodyPr>
          <a:lstStyle/>
          <a:p>
            <a:r>
              <a:rPr lang="en-US" sz="6000" dirty="0" smtClean="0">
                <a:solidFill>
                  <a:srgbClr val="000000"/>
                </a:solidFill>
              </a:rPr>
              <a:t>SOLITARY CONFINEMENT </a:t>
            </a:r>
            <a:endParaRPr lang="en-US" sz="60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9400" y="762000"/>
            <a:ext cx="2057400" cy="1066800"/>
          </a:xfrm>
        </p:spPr>
        <p:txBody>
          <a:bodyPr>
            <a:noAutofit/>
          </a:bodyPr>
          <a:lstStyle/>
          <a:p>
            <a:r>
              <a:rPr lang="en-US" sz="3200" b="1" dirty="0" smtClean="0">
                <a:solidFill>
                  <a:srgbClr val="000000"/>
                </a:solidFill>
              </a:rPr>
              <a:t>The World in a Cell</a:t>
            </a:r>
            <a:endParaRPr lang="en-US" sz="3200" dirty="0">
              <a:solidFill>
                <a:srgbClr val="000000"/>
              </a:solidFill>
            </a:endParaRPr>
          </a:p>
        </p:txBody>
      </p:sp>
      <p:pic>
        <p:nvPicPr>
          <p:cNvPr id="7" name="Picture Placeholder 6" descr="Ashker -- Front view of cell D1-119.jpg"/>
          <p:cNvPicPr>
            <a:picLocks noGrp="1" noChangeAspect="1"/>
          </p:cNvPicPr>
          <p:nvPr>
            <p:ph type="pic" idx="1"/>
          </p:nvPr>
        </p:nvPicPr>
        <p:blipFill>
          <a:blip r:embed="rId2" cstate="print"/>
          <a:srcRect t="14826" b="14826"/>
          <a:stretch>
            <a:fillRect/>
          </a:stretch>
        </p:blipFill>
        <p:spPr>
          <a:xfrm>
            <a:off x="304800" y="381000"/>
            <a:ext cx="6019800" cy="5562600"/>
          </a:xfrm>
        </p:spPr>
      </p:pic>
      <p:sp>
        <p:nvSpPr>
          <p:cNvPr id="6" name="Text Placeholder 5"/>
          <p:cNvSpPr>
            <a:spLocks noGrp="1"/>
          </p:cNvSpPr>
          <p:nvPr>
            <p:ph type="body" sz="half" idx="2"/>
          </p:nvPr>
        </p:nvSpPr>
        <p:spPr>
          <a:xfrm>
            <a:off x="6324600" y="2057400"/>
            <a:ext cx="2654808" cy="4419600"/>
          </a:xfrm>
        </p:spPr>
        <p:txBody>
          <a:bodyPr>
            <a:noAutofit/>
          </a:bodyPr>
          <a:lstStyle/>
          <a:p>
            <a:pPr>
              <a:buFont typeface="Arial" pitchFamily="34" charset="0"/>
              <a:buChar char="•"/>
            </a:pPr>
            <a:r>
              <a:rPr lang="en-US" sz="1800" dirty="0" smtClean="0">
                <a:solidFill>
                  <a:srgbClr val="000000"/>
                </a:solidFill>
              </a:rPr>
              <a:t>Most cells measure less than 8 x 10 feet—the size of a parking space</a:t>
            </a:r>
            <a:r>
              <a:rPr lang="en-US" sz="1800" dirty="0">
                <a:solidFill>
                  <a:srgbClr val="000000"/>
                </a:solidFill>
              </a:rPr>
              <a:t>.</a:t>
            </a:r>
            <a:endParaRPr lang="en-US" sz="1800" dirty="0" smtClean="0">
              <a:solidFill>
                <a:srgbClr val="000000"/>
              </a:solidFill>
            </a:endParaRPr>
          </a:p>
          <a:p>
            <a:pPr>
              <a:buFont typeface="Arial" pitchFamily="34" charset="0"/>
              <a:buChar char="•"/>
            </a:pPr>
            <a:r>
              <a:rPr lang="en-US" sz="1800" dirty="0" smtClean="0">
                <a:solidFill>
                  <a:srgbClr val="000000"/>
                </a:solidFill>
              </a:rPr>
              <a:t>Work, education, and rehabilitative programming are banned. </a:t>
            </a:r>
          </a:p>
          <a:p>
            <a:pPr>
              <a:buFont typeface="Arial" pitchFamily="34" charset="0"/>
              <a:buChar char="•"/>
            </a:pPr>
            <a:r>
              <a:rPr lang="en-US" sz="1800" dirty="0" smtClean="0">
                <a:solidFill>
                  <a:srgbClr val="000000"/>
                </a:solidFill>
              </a:rPr>
              <a:t>TVs, radios, and reading materials may or may not be permitted.</a:t>
            </a:r>
          </a:p>
          <a:p>
            <a:pPr>
              <a:lnSpc>
                <a:spcPts val="2000"/>
              </a:lnSpc>
              <a:buFont typeface="Arial" pitchFamily="34" charset="0"/>
              <a:buChar char="•"/>
            </a:pPr>
            <a:endParaRPr lang="en-US" sz="1800" dirty="0" smtClean="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2057400" cy="1066800"/>
          </a:xfrm>
        </p:spPr>
        <p:txBody>
          <a:bodyPr>
            <a:noAutofit/>
          </a:bodyPr>
          <a:lstStyle/>
          <a:p>
            <a:r>
              <a:rPr lang="en-US" sz="2800" b="1" dirty="0" smtClean="0">
                <a:solidFill>
                  <a:srgbClr val="000000"/>
                </a:solidFill>
              </a:rPr>
              <a:t>Lockdown   23/7</a:t>
            </a:r>
            <a:endParaRPr lang="en-US" sz="2800" b="1" dirty="0">
              <a:solidFill>
                <a:srgbClr val="000000"/>
              </a:solidFill>
            </a:endParaRPr>
          </a:p>
        </p:txBody>
      </p:sp>
      <p:sp>
        <p:nvSpPr>
          <p:cNvPr id="4" name="Text Placeholder 3"/>
          <p:cNvSpPr>
            <a:spLocks noGrp="1"/>
          </p:cNvSpPr>
          <p:nvPr>
            <p:ph type="body" sz="half" idx="2"/>
          </p:nvPr>
        </p:nvSpPr>
        <p:spPr>
          <a:xfrm>
            <a:off x="164592" y="1728216"/>
            <a:ext cx="2654808" cy="4824984"/>
          </a:xfrm>
        </p:spPr>
        <p:txBody>
          <a:bodyPr>
            <a:normAutofit/>
          </a:bodyPr>
          <a:lstStyle/>
          <a:p>
            <a:pPr>
              <a:buFont typeface="Arial" pitchFamily="34" charset="0"/>
              <a:buChar char="•"/>
            </a:pPr>
            <a:r>
              <a:rPr lang="en-US" sz="2000" dirty="0" smtClean="0">
                <a:solidFill>
                  <a:schemeClr val="bg1"/>
                </a:solidFill>
              </a:rPr>
              <a:t>Prisoners spend 22 to 24 hours alone in cells.</a:t>
            </a:r>
          </a:p>
          <a:p>
            <a:pPr>
              <a:buFont typeface="Arial" pitchFamily="34" charset="0"/>
              <a:buChar char="•"/>
            </a:pPr>
            <a:r>
              <a:rPr lang="en-US" sz="2000" dirty="0" smtClean="0">
                <a:solidFill>
                  <a:schemeClr val="bg1"/>
                </a:solidFill>
              </a:rPr>
              <a:t> They exercise  alone in a walled or fenced enclosure resembling a dog run.</a:t>
            </a:r>
          </a:p>
          <a:p>
            <a:pPr>
              <a:buFont typeface="Arial" pitchFamily="34" charset="0"/>
              <a:buChar char="•"/>
            </a:pPr>
            <a:r>
              <a:rPr lang="en-US" sz="2000" dirty="0" smtClean="0">
                <a:solidFill>
                  <a:schemeClr val="bg1"/>
                </a:solidFill>
              </a:rPr>
              <a:t> Visits with family are forbidden or severely limited.</a:t>
            </a:r>
          </a:p>
          <a:p>
            <a:endParaRPr lang="en-US" sz="2000" dirty="0">
              <a:solidFill>
                <a:schemeClr val="bg1"/>
              </a:solidFill>
            </a:endParaRPr>
          </a:p>
        </p:txBody>
      </p:sp>
      <p:sp>
        <p:nvSpPr>
          <p:cNvPr id="3" name="TextBox 2"/>
          <p:cNvSpPr txBox="1"/>
          <p:nvPr/>
        </p:nvSpPr>
        <p:spPr>
          <a:xfrm>
            <a:off x="6172200" y="381000"/>
            <a:ext cx="2057400" cy="461665"/>
          </a:xfrm>
          <a:prstGeom prst="rect">
            <a:avLst/>
          </a:prstGeom>
          <a:noFill/>
        </p:spPr>
        <p:txBody>
          <a:bodyPr wrap="square" rtlCol="0">
            <a:spAutoFit/>
          </a:bodyPr>
          <a:lstStyle/>
          <a:p>
            <a:r>
              <a:rPr lang="en-US" sz="2400" b="1" dirty="0">
                <a:solidFill>
                  <a:srgbClr val="000000"/>
                </a:solidFill>
              </a:rPr>
              <a:t>No Way Out</a:t>
            </a:r>
            <a:endParaRPr lang="en-US" sz="2400" dirty="0">
              <a:solidFill>
                <a:srgbClr val="000000"/>
              </a:solidFill>
            </a:endParaRPr>
          </a:p>
        </p:txBody>
      </p:sp>
      <p:pic>
        <p:nvPicPr>
          <p:cNvPr id="7" name="Picture Placeholder 8" descr="Ashker -- Front view of cell D1-119.jpg"/>
          <p:cNvPicPr>
            <a:picLocks noChangeAspect="1"/>
          </p:cNvPicPr>
          <p:nvPr/>
        </p:nvPicPr>
        <p:blipFill>
          <a:blip r:embed="rId3" cstate="print"/>
          <a:stretch>
            <a:fillRect/>
          </a:stretch>
        </p:blipFill>
        <p:spPr>
          <a:xfrm>
            <a:off x="4876800" y="1447800"/>
            <a:ext cx="3885607" cy="4419600"/>
          </a:xfrm>
          <a:prstGeom prst="rect">
            <a:avLst/>
          </a:prstGeom>
          <a:noFill/>
          <a:ln>
            <a:noFill/>
          </a:ln>
          <a:effectLst>
            <a:outerShdw blurRad="88900" sx="103000" sy="103000" algn="ctr" rotWithShape="0">
              <a:prstClr val="black">
                <a:alpha val="32000"/>
              </a:prstClr>
            </a:outerShdw>
            <a:softEdge rad="127000"/>
          </a:effectLst>
        </p:spPr>
      </p:pic>
      <p:sp>
        <p:nvSpPr>
          <p:cNvPr id="11" name="TextBox 10"/>
          <p:cNvSpPr txBox="1"/>
          <p:nvPr/>
        </p:nvSpPr>
        <p:spPr>
          <a:xfrm>
            <a:off x="5615583" y="6126438"/>
            <a:ext cx="2587818" cy="646331"/>
          </a:xfrm>
          <a:prstGeom prst="rect">
            <a:avLst/>
          </a:prstGeom>
          <a:noFill/>
        </p:spPr>
        <p:txBody>
          <a:bodyPr wrap="none" rtlCol="0">
            <a:spAutoFit/>
          </a:bodyPr>
          <a:lstStyle/>
          <a:p>
            <a:r>
              <a:rPr lang="en-US" sz="1600" i="1" dirty="0">
                <a:solidFill>
                  <a:srgbClr val="000000"/>
                </a:solidFill>
              </a:rPr>
              <a:t>Drawing by Martin Vargas</a:t>
            </a:r>
            <a:r>
              <a:rPr lang="en-US" dirty="0"/>
              <a: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Documentary </a:t>
            </a:r>
            <a:endParaRPr lang="en-US" dirty="0">
              <a:solidFill>
                <a:srgbClr val="000000"/>
              </a:solidFill>
            </a:endParaRPr>
          </a:p>
        </p:txBody>
      </p:sp>
      <p:sp>
        <p:nvSpPr>
          <p:cNvPr id="3" name="Text Placeholder 2"/>
          <p:cNvSpPr>
            <a:spLocks noGrp="1"/>
          </p:cNvSpPr>
          <p:nvPr>
            <p:ph type="body" idx="1"/>
          </p:nvPr>
        </p:nvSpPr>
        <p:spPr/>
        <p:txBody>
          <a:bodyPr/>
          <a:lstStyle/>
          <a:p>
            <a:r>
              <a:rPr lang="en-US" dirty="0" smtClean="0">
                <a:solidFill>
                  <a:srgbClr val="000000"/>
                </a:solidFill>
              </a:rPr>
              <a:t>Inside America's solitary confinement for kids </a:t>
            </a:r>
            <a:endParaRPr lang="en-US" dirty="0">
              <a:solidFill>
                <a:srgbClr val="000000"/>
              </a:solidFill>
            </a:endParaRPr>
          </a:p>
        </p:txBody>
      </p:sp>
    </p:spTree>
    <p:extLst>
      <p:ext uri="{BB962C8B-B14F-4D97-AF65-F5344CB8AC3E}">
        <p14:creationId xmlns:p14="http://schemas.microsoft.com/office/powerpoint/2010/main" val="372348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389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r>
              <a:rPr lang="en-US" dirty="0">
                <a:solidFill>
                  <a:srgbClr val="000000"/>
                </a:solidFill>
              </a:rPr>
              <a:t>The Psychological Effects </a:t>
            </a:r>
            <a:br>
              <a:rPr lang="en-US" dirty="0">
                <a:solidFill>
                  <a:srgbClr val="000000"/>
                </a:solidFill>
              </a:rPr>
            </a:br>
            <a:r>
              <a:rPr lang="en-US" dirty="0">
                <a:solidFill>
                  <a:srgbClr val="000000"/>
                </a:solidFill>
              </a:rPr>
              <a:t>of Solitary Confinement</a:t>
            </a:r>
          </a:p>
        </p:txBody>
      </p:sp>
    </p:spTree>
    <p:extLst>
      <p:ext uri="{BB962C8B-B14F-4D97-AF65-F5344CB8AC3E}">
        <p14:creationId xmlns:p14="http://schemas.microsoft.com/office/powerpoint/2010/main" val="40600135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0000"/>
                </a:solidFill>
              </a:rPr>
              <a:t>The Psychological Effects </a:t>
            </a:r>
            <a:br>
              <a:rPr lang="en-US" sz="3200" dirty="0" smtClean="0">
                <a:solidFill>
                  <a:srgbClr val="000000"/>
                </a:solidFill>
              </a:rPr>
            </a:br>
            <a:r>
              <a:rPr lang="en-US" sz="3200" dirty="0" smtClean="0">
                <a:solidFill>
                  <a:srgbClr val="000000"/>
                </a:solidFill>
              </a:rPr>
              <a:t>of Solitary Confinement</a:t>
            </a:r>
            <a:endParaRPr lang="en-US" sz="3200" dirty="0">
              <a:solidFill>
                <a:srgbClr val="000000"/>
              </a:solidFill>
            </a:endParaRPr>
          </a:p>
        </p:txBody>
      </p:sp>
      <p:sp>
        <p:nvSpPr>
          <p:cNvPr id="3" name="Content Placeholder 2"/>
          <p:cNvSpPr>
            <a:spLocks noGrp="1"/>
          </p:cNvSpPr>
          <p:nvPr>
            <p:ph sz="half" idx="1"/>
          </p:nvPr>
        </p:nvSpPr>
        <p:spPr>
          <a:xfrm>
            <a:off x="152400" y="1676400"/>
            <a:ext cx="4495800" cy="4800600"/>
          </a:xfrm>
        </p:spPr>
        <p:txBody>
          <a:bodyPr>
            <a:noAutofit/>
          </a:bodyPr>
          <a:lstStyle/>
          <a:p>
            <a:endParaRPr lang="en-US" sz="2000" dirty="0" smtClean="0">
              <a:solidFill>
                <a:srgbClr val="000000"/>
              </a:solidFill>
            </a:endParaRPr>
          </a:p>
          <a:p>
            <a:r>
              <a:rPr lang="en-US" sz="2000" dirty="0" smtClean="0">
                <a:solidFill>
                  <a:srgbClr val="000000"/>
                </a:solidFill>
              </a:rPr>
              <a:t>Research </a:t>
            </a:r>
            <a:r>
              <a:rPr lang="en-US" sz="2000" dirty="0" smtClean="0">
                <a:solidFill>
                  <a:srgbClr val="000000"/>
                </a:solidFill>
              </a:rPr>
              <a:t>- solitary </a:t>
            </a:r>
            <a:r>
              <a:rPr lang="en-US" sz="2000" dirty="0" smtClean="0">
                <a:solidFill>
                  <a:srgbClr val="000000"/>
                </a:solidFill>
              </a:rPr>
              <a:t>confinement alters neural and therefore psychological states. </a:t>
            </a:r>
          </a:p>
          <a:p>
            <a:endParaRPr lang="en-US" sz="2000" dirty="0" smtClean="0">
              <a:solidFill>
                <a:srgbClr val="000000"/>
              </a:solidFill>
            </a:endParaRPr>
          </a:p>
          <a:p>
            <a:r>
              <a:rPr lang="en-US" sz="2000" dirty="0" smtClean="0">
                <a:solidFill>
                  <a:srgbClr val="000000"/>
                </a:solidFill>
              </a:rPr>
              <a:t>Prisoners in solitary develop psychopathologies at much higher rates than those in the general population.</a:t>
            </a:r>
          </a:p>
          <a:p>
            <a:endParaRPr lang="en-US" sz="2000" dirty="0" smtClean="0">
              <a:solidFill>
                <a:srgbClr val="000000"/>
              </a:solidFill>
            </a:endParaRPr>
          </a:p>
          <a:p>
            <a:r>
              <a:rPr lang="en-US" sz="2000" dirty="0" smtClean="0">
                <a:solidFill>
                  <a:srgbClr val="000000"/>
                </a:solidFill>
              </a:rPr>
              <a:t>Prisoners exhibited decreased EEG activity after just one week in solitary. </a:t>
            </a:r>
            <a:endParaRPr lang="en-US" sz="2000" dirty="0" smtClean="0">
              <a:solidFill>
                <a:srgbClr val="000000"/>
              </a:solidFill>
            </a:endParaRPr>
          </a:p>
          <a:p>
            <a:r>
              <a:rPr lang="en-US" sz="2000" dirty="0" smtClean="0">
                <a:solidFill>
                  <a:srgbClr val="000000"/>
                </a:solidFill>
              </a:rPr>
              <a:t>Harvard medical research. </a:t>
            </a:r>
            <a:endParaRPr lang="en-US" sz="20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800" b="1" dirty="0" smtClean="0">
                <a:solidFill>
                  <a:srgbClr val="000000"/>
                </a:solidFill>
              </a:rPr>
              <a:t>Children in Solitary</a:t>
            </a:r>
            <a:endParaRPr lang="en-US" sz="2800" b="1" dirty="0">
              <a:solidFill>
                <a:srgbClr val="000000"/>
              </a:solidFill>
            </a:endParaRPr>
          </a:p>
        </p:txBody>
      </p:sp>
      <p:pic>
        <p:nvPicPr>
          <p:cNvPr id="7" name="Picture Placeholder 6" descr="Harrison County Juvenile Detention Center Biloxi, Mississippi 2009.jpg"/>
          <p:cNvPicPr>
            <a:picLocks noGrp="1" noChangeAspect="1"/>
          </p:cNvPicPr>
          <p:nvPr>
            <p:ph type="pic" idx="1"/>
          </p:nvPr>
        </p:nvPicPr>
        <p:blipFill>
          <a:blip r:embed="rId2" cstate="print"/>
          <a:stretch>
            <a:fillRect/>
          </a:stretch>
        </p:blipFill>
        <p:spPr>
          <a:xfrm>
            <a:off x="4191000" y="1516557"/>
            <a:ext cx="3581400" cy="5220699"/>
          </a:xfrm>
          <a:prstGeom prst="rect">
            <a:avLst/>
          </a:prstGeom>
          <a:noFill/>
          <a:ln>
            <a:noFill/>
          </a:ln>
        </p:spPr>
      </p:pic>
      <p:sp>
        <p:nvSpPr>
          <p:cNvPr id="6" name="Text Placeholder 5"/>
          <p:cNvSpPr>
            <a:spLocks noGrp="1"/>
          </p:cNvSpPr>
          <p:nvPr>
            <p:ph type="body" sz="half" idx="2"/>
          </p:nvPr>
        </p:nvSpPr>
        <p:spPr>
          <a:xfrm>
            <a:off x="152400" y="1524000"/>
            <a:ext cx="2590800" cy="5105400"/>
          </a:xfrm>
        </p:spPr>
        <p:txBody>
          <a:bodyPr>
            <a:normAutofit/>
          </a:bodyPr>
          <a:lstStyle/>
          <a:p>
            <a:pPr>
              <a:lnSpc>
                <a:spcPct val="110000"/>
              </a:lnSpc>
              <a:buFont typeface="Arial" pitchFamily="34" charset="0"/>
              <a:buChar char="•"/>
            </a:pPr>
            <a:r>
              <a:rPr lang="en-US" sz="2400" dirty="0" smtClean="0">
                <a:solidFill>
                  <a:srgbClr val="000000"/>
                </a:solidFill>
              </a:rPr>
              <a:t>Thousands of kids under the age of 18 are held in </a:t>
            </a:r>
            <a:r>
              <a:rPr lang="en-US" sz="2400" dirty="0" smtClean="0">
                <a:solidFill>
                  <a:srgbClr val="000000"/>
                </a:solidFill>
              </a:rPr>
              <a:t>solitary</a:t>
            </a:r>
            <a:endParaRPr lang="en-US" sz="2400" dirty="0" smtClean="0">
              <a:solidFill>
                <a:srgbClr val="000000"/>
              </a:solidFill>
            </a:endParaRPr>
          </a:p>
          <a:p>
            <a:pPr>
              <a:lnSpc>
                <a:spcPct val="110000"/>
              </a:lnSpc>
              <a:buFont typeface="Arial" pitchFamily="34" charset="0"/>
              <a:buChar char="•"/>
            </a:pPr>
            <a:r>
              <a:rPr lang="en-US" sz="2400" dirty="0" smtClean="0">
                <a:solidFill>
                  <a:srgbClr val="000000"/>
                </a:solidFill>
              </a:rPr>
              <a:t>Hundreds more are held in isolation in juvenile facilities.</a:t>
            </a:r>
            <a:endParaRPr lang="en-US" sz="24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654808" cy="978408"/>
          </a:xfrm>
        </p:spPr>
        <p:txBody>
          <a:bodyPr>
            <a:noAutofit/>
          </a:bodyPr>
          <a:lstStyle/>
          <a:p>
            <a:r>
              <a:rPr lang="en-US" sz="3200" b="1" dirty="0" smtClean="0">
                <a:solidFill>
                  <a:srgbClr val="000000"/>
                </a:solidFill>
              </a:rPr>
              <a:t>Solitary at Guantánamo</a:t>
            </a:r>
            <a:endParaRPr lang="en-US" sz="3200" dirty="0">
              <a:solidFill>
                <a:srgbClr val="000000"/>
              </a:solidFill>
            </a:endParaRPr>
          </a:p>
        </p:txBody>
      </p:sp>
      <p:sp>
        <p:nvSpPr>
          <p:cNvPr id="4" name="Text Placeholder 3"/>
          <p:cNvSpPr>
            <a:spLocks noGrp="1"/>
          </p:cNvSpPr>
          <p:nvPr>
            <p:ph type="body" sz="half" idx="2"/>
          </p:nvPr>
        </p:nvSpPr>
        <p:spPr>
          <a:xfrm>
            <a:off x="164592" y="1728216"/>
            <a:ext cx="2654808" cy="5129784"/>
          </a:xfrm>
        </p:spPr>
        <p:txBody>
          <a:bodyPr>
            <a:normAutofit fontScale="92500" lnSpcReduction="10000"/>
          </a:bodyPr>
          <a:lstStyle/>
          <a:p>
            <a:pPr>
              <a:lnSpc>
                <a:spcPct val="110000"/>
              </a:lnSpc>
              <a:buFont typeface="Arial" pitchFamily="34" charset="0"/>
              <a:buChar char="•"/>
            </a:pPr>
            <a:r>
              <a:rPr lang="en-US" sz="2400" dirty="0" smtClean="0">
                <a:solidFill>
                  <a:srgbClr val="000000"/>
                </a:solidFill>
              </a:rPr>
              <a:t>Up to 80 percent of the detainees at Guantánamo Bay have been held in solitary confinement.</a:t>
            </a:r>
          </a:p>
          <a:p>
            <a:pPr>
              <a:lnSpc>
                <a:spcPct val="110000"/>
              </a:lnSpc>
              <a:buFont typeface="Arial" pitchFamily="34" charset="0"/>
              <a:buChar char="•"/>
            </a:pPr>
            <a:endParaRPr lang="en-US" sz="2400" dirty="0" smtClean="0">
              <a:solidFill>
                <a:srgbClr val="000000"/>
              </a:solidFill>
            </a:endParaRPr>
          </a:p>
          <a:p>
            <a:pPr>
              <a:lnSpc>
                <a:spcPct val="110000"/>
              </a:lnSpc>
              <a:buFont typeface="Arial" pitchFamily="34" charset="0"/>
              <a:buChar char="•"/>
            </a:pPr>
            <a:r>
              <a:rPr lang="en-US" sz="2400" dirty="0" smtClean="0">
                <a:solidFill>
                  <a:srgbClr val="000000"/>
                </a:solidFill>
              </a:rPr>
              <a:t>They are held  in “indefinite detention,” meaning there is no end in sight to their torture</a:t>
            </a:r>
            <a:r>
              <a:rPr lang="en-US" sz="2000" dirty="0" smtClean="0">
                <a:solidFill>
                  <a:srgbClr val="000000"/>
                </a:solidFill>
              </a:rPr>
              <a:t>.</a:t>
            </a:r>
            <a:endParaRPr lang="en-US" sz="20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solidFill>
                  <a:srgbClr val="000000"/>
                </a:solidFill>
              </a:rPr>
              <a:t>Against Solitary Confinement</a:t>
            </a:r>
            <a:br>
              <a:rPr lang="en-US" sz="3600" dirty="0">
                <a:solidFill>
                  <a:srgbClr val="000000"/>
                </a:solidFill>
              </a:rPr>
            </a:br>
            <a:endParaRPr lang="en-US" sz="3600" dirty="0">
              <a:solidFill>
                <a:srgbClr val="000000"/>
              </a:solidFill>
            </a:endParaRPr>
          </a:p>
        </p:txBody>
      </p:sp>
      <p:sp>
        <p:nvSpPr>
          <p:cNvPr id="6" name="Text Placeholder 5"/>
          <p:cNvSpPr>
            <a:spLocks noGrp="1"/>
          </p:cNvSpPr>
          <p:nvPr>
            <p:ph type="body" idx="1"/>
          </p:nvPr>
        </p:nvSpPr>
        <p:spPr/>
        <p:txBody>
          <a:bodyPr/>
          <a:lstStyle/>
          <a:p>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None/>
            </a:pPr>
            <a:endParaRPr lang="en-US" sz="2400" dirty="0" smtClean="0">
              <a:solidFill>
                <a:srgbClr val="000000"/>
              </a:solidFill>
            </a:endParaRPr>
          </a:p>
          <a:p>
            <a:r>
              <a:rPr lang="en-US" sz="2400" dirty="0" smtClean="0">
                <a:solidFill>
                  <a:srgbClr val="000000"/>
                </a:solidFill>
              </a:rPr>
              <a:t>UN Convention Against Torture and other Cruel, Inhuman or Degrading Treatment or Punishment (CAT)</a:t>
            </a:r>
          </a:p>
          <a:p>
            <a:pPr>
              <a:buNone/>
            </a:pPr>
            <a:endParaRPr lang="en-US" sz="2400" dirty="0" smtClean="0">
              <a:solidFill>
                <a:srgbClr val="000000"/>
              </a:solidFill>
            </a:endParaRPr>
          </a:p>
          <a:p>
            <a:r>
              <a:rPr lang="en-US" sz="2400" dirty="0" smtClean="0">
                <a:solidFill>
                  <a:srgbClr val="000000"/>
                </a:solidFill>
              </a:rPr>
              <a:t>UN Standard Minimum Rules for the Treatment of Prisoners (SMR)</a:t>
            </a:r>
            <a:endParaRPr lang="en-US" sz="2400" dirty="0">
              <a:solidFill>
                <a:srgbClr val="000000"/>
              </a:solidFill>
            </a:endParaRPr>
          </a:p>
        </p:txBody>
      </p:sp>
      <p:sp>
        <p:nvSpPr>
          <p:cNvPr id="5" name="Title 4"/>
          <p:cNvSpPr>
            <a:spLocks noGrp="1"/>
          </p:cNvSpPr>
          <p:nvPr>
            <p:ph type="title"/>
          </p:nvPr>
        </p:nvSpPr>
        <p:spPr/>
        <p:txBody>
          <a:bodyPr>
            <a:normAutofit/>
          </a:bodyPr>
          <a:lstStyle/>
          <a:p>
            <a:r>
              <a:rPr lang="en-US" sz="3200" dirty="0" smtClean="0">
                <a:solidFill>
                  <a:srgbClr val="000000"/>
                </a:solidFill>
              </a:rPr>
              <a:t>International Agreements Limiting Solitary Confinement</a:t>
            </a:r>
            <a:endParaRPr lang="en-US" sz="32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solidFill>
                  <a:srgbClr val="000000"/>
                </a:solidFill>
              </a:rPr>
              <a:t>An American Invention</a:t>
            </a:r>
            <a:endParaRPr lang="en-US" sz="4000" dirty="0">
              <a:solidFill>
                <a:srgbClr val="000000"/>
              </a:solidFill>
            </a:endParaRPr>
          </a:p>
        </p:txBody>
      </p:sp>
      <p:sp>
        <p:nvSpPr>
          <p:cNvPr id="7" name="Text Placeholder 6"/>
          <p:cNvSpPr>
            <a:spLocks noGrp="1"/>
          </p:cNvSpPr>
          <p:nvPr>
            <p:ph type="body" idx="1"/>
          </p:nvPr>
        </p:nvSpPr>
        <p:spPr/>
        <p:txBody>
          <a:bodyPr/>
          <a:lstStyle/>
          <a:p>
            <a:r>
              <a:rPr lang="en-US" dirty="0" smtClean="0">
                <a:solidFill>
                  <a:srgbClr val="000000"/>
                </a:solidFill>
              </a:rPr>
              <a:t>A Brief History of Solitary Confinement</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251062"/>
          </a:xfrm>
        </p:spPr>
        <p:txBody>
          <a:bodyPr>
            <a:normAutofit/>
          </a:bodyPr>
          <a:lstStyle/>
          <a:p>
            <a:r>
              <a:rPr lang="en-US" sz="3200" dirty="0" smtClean="0">
                <a:solidFill>
                  <a:srgbClr val="000000"/>
                </a:solidFill>
              </a:rPr>
              <a:t>UN Special Rapporteur on Torture Juan Mendez Condemns Solitary Confinement</a:t>
            </a:r>
            <a:endParaRPr lang="en-US" sz="3200" dirty="0">
              <a:solidFill>
                <a:srgbClr val="000000"/>
              </a:solidFill>
            </a:endParaRPr>
          </a:p>
        </p:txBody>
      </p:sp>
      <p:pic>
        <p:nvPicPr>
          <p:cNvPr id="5" name="Content Placeholder 4" descr="mendez.jpg"/>
          <p:cNvPicPr>
            <a:picLocks noGrp="1" noChangeAspect="1"/>
          </p:cNvPicPr>
          <p:nvPr>
            <p:ph sz="half" idx="1"/>
          </p:nvPr>
        </p:nvPicPr>
        <p:blipFill>
          <a:blip r:embed="rId2" cstate="print"/>
          <a:stretch>
            <a:fillRect/>
          </a:stretch>
        </p:blipFill>
        <p:spPr>
          <a:xfrm>
            <a:off x="0" y="2286000"/>
            <a:ext cx="4800600" cy="3488436"/>
          </a:xfrm>
        </p:spPr>
      </p:pic>
      <p:sp>
        <p:nvSpPr>
          <p:cNvPr id="4" name="Content Placeholder 3"/>
          <p:cNvSpPr>
            <a:spLocks noGrp="1"/>
          </p:cNvSpPr>
          <p:nvPr>
            <p:ph sz="half" idx="2"/>
          </p:nvPr>
        </p:nvSpPr>
        <p:spPr>
          <a:xfrm>
            <a:off x="4800600" y="1676400"/>
            <a:ext cx="4114800" cy="5181600"/>
          </a:xfrm>
        </p:spPr>
        <p:txBody>
          <a:bodyPr>
            <a:normAutofit/>
          </a:bodyPr>
          <a:lstStyle/>
          <a:p>
            <a:pPr>
              <a:lnSpc>
                <a:spcPct val="120000"/>
              </a:lnSpc>
            </a:pPr>
            <a:r>
              <a:rPr lang="en-US" sz="2000" dirty="0" smtClean="0">
                <a:solidFill>
                  <a:srgbClr val="000000"/>
                </a:solidFill>
              </a:rPr>
              <a:t>Mendez reports to the UN Commission on Human Rights</a:t>
            </a:r>
          </a:p>
          <a:p>
            <a:pPr>
              <a:lnSpc>
                <a:spcPct val="120000"/>
              </a:lnSpc>
            </a:pPr>
            <a:r>
              <a:rPr lang="en-US" sz="2000" dirty="0" smtClean="0">
                <a:solidFill>
                  <a:srgbClr val="000000"/>
                </a:solidFill>
              </a:rPr>
              <a:t>In October 2011, he called  for a total ban on solitary for juveniles, mentally ill, pre-trial detainees. </a:t>
            </a:r>
          </a:p>
          <a:p>
            <a:pPr>
              <a:lnSpc>
                <a:spcPct val="120000"/>
              </a:lnSpc>
            </a:pPr>
            <a:r>
              <a:rPr lang="en-US" sz="2000" dirty="0" smtClean="0">
                <a:solidFill>
                  <a:srgbClr val="000000"/>
                </a:solidFill>
              </a:rPr>
              <a:t> Solitary should be limited to 15 days for everyone else, and used only for safety purposes.</a:t>
            </a:r>
            <a:endParaRPr lang="en-US" sz="20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Solitary Confinement should be banned – UN expert. </a:t>
            </a:r>
            <a:endParaRPr lang="en-US" dirty="0">
              <a:solidFill>
                <a:srgbClr val="000000"/>
              </a:solidFill>
            </a:endParaRPr>
          </a:p>
        </p:txBody>
      </p:sp>
      <p:sp>
        <p:nvSpPr>
          <p:cNvPr id="3" name="Content Placeholder 2"/>
          <p:cNvSpPr>
            <a:spLocks noGrp="1"/>
          </p:cNvSpPr>
          <p:nvPr>
            <p:ph sz="half" idx="1"/>
          </p:nvPr>
        </p:nvSpPr>
        <p:spPr/>
        <p:txBody>
          <a:bodyPr>
            <a:normAutofit/>
          </a:bodyPr>
          <a:lstStyle/>
          <a:p>
            <a:r>
              <a:rPr lang="en-US" sz="1600" dirty="0">
                <a:solidFill>
                  <a:srgbClr val="000000"/>
                </a:solidFill>
              </a:rPr>
              <a:t>“Solitary confinement is a harsh measure which is contrary to rehabilitation, the aim of the penitentiary system,” he stressed in presenting his first interim report on the practice, calling it global in nature and subject to widespread abuse</a:t>
            </a:r>
            <a:r>
              <a:rPr lang="en-US" sz="1600" dirty="0" smtClean="0">
                <a:solidFill>
                  <a:srgbClr val="000000"/>
                </a:solidFill>
              </a:rPr>
              <a:t>.</a:t>
            </a:r>
          </a:p>
          <a:p>
            <a:r>
              <a:rPr lang="en-US" sz="1600" dirty="0">
                <a:solidFill>
                  <a:srgbClr val="000000"/>
                </a:solidFill>
              </a:rPr>
              <a:t>There is no universal definition for solitary confinement since the degree of social isolation varies with different practices, but Mr. Méndez defined it as any regime where an inmate is held in isolation from others, except guards, for at least 22 hours a day.</a:t>
            </a:r>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294030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extLst>
              <p:ext uri="{D42A27DB-BD31-4B8C-83A1-F6EECF244321}">
                <p14:modId xmlns:p14="http://schemas.microsoft.com/office/powerpoint/2010/main" val="1280492688"/>
              </p:ext>
            </p:extLst>
          </p:nvPr>
        </p:nvGraphicFramePr>
        <p:xfrm>
          <a:off x="457200" y="457200"/>
          <a:ext cx="80772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45168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a:buNone/>
            </a:pPr>
            <a:endParaRPr lang="en-US" sz="2000" dirty="0" smtClean="0">
              <a:solidFill>
                <a:srgbClr val="000000"/>
              </a:solidFill>
            </a:endParaRPr>
          </a:p>
          <a:p>
            <a:r>
              <a:rPr lang="en-US" sz="2400" dirty="0" smtClean="0">
                <a:solidFill>
                  <a:srgbClr val="000000"/>
                </a:solidFill>
              </a:rPr>
              <a:t>Surveying the use of long-term solitary, the Court found that “a considerable number of the prisoners fell, after even a short confinement, into a semi-fatuous condition, from which it was next to impossible to arouse them, and others became violently insane; others still, committed suicide; while those who stood the ordeal better were not generally reformed, and in most cases did not recover sufficient mental activity to be of any subsequent service to the community.”</a:t>
            </a:r>
            <a:endParaRPr lang="en-US" sz="2400" dirty="0">
              <a:solidFill>
                <a:srgbClr val="000000"/>
              </a:solidFill>
            </a:endParaRPr>
          </a:p>
        </p:txBody>
      </p:sp>
      <p:sp>
        <p:nvSpPr>
          <p:cNvPr id="5" name="Title 4"/>
          <p:cNvSpPr>
            <a:spLocks noGrp="1"/>
          </p:cNvSpPr>
          <p:nvPr>
            <p:ph type="title"/>
          </p:nvPr>
        </p:nvSpPr>
        <p:spPr/>
        <p:txBody>
          <a:bodyPr>
            <a:normAutofit/>
          </a:bodyPr>
          <a:lstStyle/>
          <a:p>
            <a:r>
              <a:rPr lang="en-US" sz="3200" i="1" dirty="0" smtClean="0">
                <a:solidFill>
                  <a:srgbClr val="000000"/>
                </a:solidFill>
              </a:rPr>
              <a:t>In re Medley</a:t>
            </a:r>
            <a:r>
              <a:rPr lang="en-US" sz="3200" dirty="0" smtClean="0">
                <a:solidFill>
                  <a:srgbClr val="000000"/>
                </a:solidFill>
              </a:rPr>
              <a:t>: The United States Supreme Court Denounces Solitary Confinement (1890)</a:t>
            </a:r>
            <a:endParaRPr lang="en-US" sz="32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jpg"/>
          <p:cNvPicPr>
            <a:picLocks noGrp="1" noChangeAspect="1"/>
          </p:cNvPicPr>
          <p:nvPr>
            <p:ph idx="1"/>
          </p:nvPr>
        </p:nvPicPr>
        <p:blipFill>
          <a:blip r:embed="rId2" cstate="print"/>
          <a:srcRect t="12614" b="12614"/>
          <a:stretch>
            <a:fillRect/>
          </a:stretch>
        </p:blipFill>
        <p:spPr>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p:cNvSpPr>
            <a:spLocks noGrp="1"/>
          </p:cNvSpPr>
          <p:nvPr>
            <p:ph type="title"/>
          </p:nvPr>
        </p:nvSpPr>
        <p:spPr>
          <a:xfrm>
            <a:off x="914400" y="0"/>
            <a:ext cx="8229600" cy="1252728"/>
          </a:xfrm>
        </p:spPr>
        <p:txBody>
          <a:bodyPr>
            <a:normAutofit/>
          </a:bodyPr>
          <a:lstStyle/>
          <a:p>
            <a:r>
              <a:rPr lang="en-US" sz="3200" dirty="0" smtClean="0">
                <a:solidFill>
                  <a:srgbClr val="000000"/>
                </a:solidFill>
              </a:rPr>
              <a:t>The “War on Crime” and the Culture of Punishment Spurs the Growth of Solitary</a:t>
            </a:r>
            <a:endParaRPr lang="en-US" sz="32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risonmadness.jpeg"/>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5175" r="-24021"/>
          <a:stretch/>
        </p:blipFill>
        <p:spPr>
          <a:solidFill>
            <a:schemeClr val="bg1"/>
          </a:solidFill>
        </p:spPr>
      </p:pic>
      <p:sp>
        <p:nvSpPr>
          <p:cNvPr id="4" name="Text Placeholder 3"/>
          <p:cNvSpPr>
            <a:spLocks noGrp="1"/>
          </p:cNvSpPr>
          <p:nvPr>
            <p:ph type="body" sz="half" idx="2"/>
          </p:nvPr>
        </p:nvSpPr>
        <p:spPr/>
        <p:txBody>
          <a:bodyPr>
            <a:normAutofit/>
          </a:bodyPr>
          <a:lstStyle/>
          <a:p>
            <a:pPr algn="ctr"/>
            <a:r>
              <a:rPr lang="en-US" sz="2000" dirty="0">
                <a:solidFill>
                  <a:srgbClr val="000000"/>
                </a:solidFill>
              </a:rPr>
              <a:t>Dr. Terry Kueper’s : how to create madness in Prisons </a:t>
            </a:r>
            <a:endParaRPr lang="en-US" sz="2000" dirty="0" smtClean="0">
              <a:solidFill>
                <a:srgbClr val="000000"/>
              </a:solidFill>
            </a:endParaRPr>
          </a:p>
          <a:p>
            <a:pPr algn="ctr"/>
            <a:r>
              <a:rPr lang="en-US" sz="2000" dirty="0" smtClean="0">
                <a:solidFill>
                  <a:srgbClr val="000000"/>
                </a:solidFill>
              </a:rPr>
              <a:t>(</a:t>
            </a:r>
            <a:r>
              <a:rPr lang="en-US" sz="2000" dirty="0">
                <a:solidFill>
                  <a:srgbClr val="000000"/>
                </a:solidFill>
              </a:rPr>
              <a:t>part 1 and 2) </a:t>
            </a:r>
          </a:p>
        </p:txBody>
      </p:sp>
    </p:spTree>
    <p:extLst>
      <p:ext uri="{BB962C8B-B14F-4D97-AF65-F5344CB8AC3E}">
        <p14:creationId xmlns:p14="http://schemas.microsoft.com/office/powerpoint/2010/main" val="3741619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solidFill>
                  <a:srgbClr val="000000"/>
                </a:solidFill>
              </a:rPr>
              <a:t>Part 1 				</a:t>
            </a:r>
            <a:endParaRPr lang="en-US" dirty="0">
              <a:solidFill>
                <a:srgbClr val="000000"/>
              </a:solidFill>
            </a:endParaRPr>
          </a:p>
        </p:txBody>
      </p:sp>
      <p:sp>
        <p:nvSpPr>
          <p:cNvPr id="3" name="Content Placeholder 2"/>
          <p:cNvSpPr>
            <a:spLocks noGrp="1"/>
          </p:cNvSpPr>
          <p:nvPr>
            <p:ph sz="half" idx="2"/>
          </p:nvPr>
        </p:nvSpPr>
        <p:spPr/>
        <p:txBody>
          <a:bodyPr>
            <a:normAutofit fontScale="47500" lnSpcReduction="20000"/>
          </a:bodyPr>
          <a:lstStyle/>
          <a:p>
            <a:pPr>
              <a:spcAft>
                <a:spcPts val="1200"/>
              </a:spcAft>
            </a:pPr>
            <a:r>
              <a:rPr lang="en-US" sz="2800" dirty="0">
                <a:solidFill>
                  <a:srgbClr val="000000"/>
                </a:solidFill>
              </a:rPr>
              <a:t>“Begin by over-crowding the prisons with unprecedented numbers of drug-users and petty offenders, and make sentences longer across the board.</a:t>
            </a:r>
          </a:p>
          <a:p>
            <a:pPr>
              <a:spcAft>
                <a:spcPts val="1200"/>
              </a:spcAft>
            </a:pPr>
            <a:r>
              <a:rPr lang="en-US" sz="2800" dirty="0">
                <a:solidFill>
                  <a:srgbClr val="000000"/>
                </a:solidFill>
              </a:rPr>
              <a:t>“Dismantle many of the rehabilitation and education programs so prisoners are relatively idle.</a:t>
            </a:r>
          </a:p>
          <a:p>
            <a:pPr>
              <a:spcAft>
                <a:spcPts val="1200"/>
              </a:spcAft>
            </a:pPr>
            <a:r>
              <a:rPr lang="en-US" sz="2800" dirty="0">
                <a:solidFill>
                  <a:srgbClr val="000000"/>
                </a:solidFill>
              </a:rPr>
              <a:t>“Add to the mix a large number of prisoners suffering from serious mental illness.</a:t>
            </a:r>
          </a:p>
          <a:p>
            <a:pPr>
              <a:spcAft>
                <a:spcPts val="1200"/>
              </a:spcAft>
            </a:pPr>
            <a:r>
              <a:rPr lang="en-US" sz="2800" dirty="0">
                <a:solidFill>
                  <a:srgbClr val="000000"/>
                </a:solidFill>
              </a:rPr>
              <a:t>“Obstruct and restrict visiting, thus cutting prisoners off even more from the outside world.</a:t>
            </a:r>
          </a:p>
          <a:p>
            <a:pPr>
              <a:spcAft>
                <a:spcPts val="1200"/>
              </a:spcAft>
            </a:pPr>
            <a:r>
              <a:rPr lang="en-US" sz="2800" dirty="0">
                <a:solidFill>
                  <a:srgbClr val="000000"/>
                </a:solidFill>
              </a:rPr>
              <a:t>“Respond to the enlarging violence and psychosis by segregating a growing proportion of prisoners in isolative settings such as </a:t>
            </a:r>
            <a:r>
              <a:rPr lang="en-US" sz="2800" dirty="0" err="1">
                <a:solidFill>
                  <a:srgbClr val="000000"/>
                </a:solidFill>
              </a:rPr>
              <a:t>supermaximum</a:t>
            </a:r>
            <a:r>
              <a:rPr lang="en-US" sz="2800" dirty="0">
                <a:solidFill>
                  <a:srgbClr val="000000"/>
                </a:solidFill>
              </a:rPr>
              <a:t> security units”....</a:t>
            </a:r>
          </a:p>
          <a:p>
            <a:endParaRPr lang="en-US" dirty="0">
              <a:solidFill>
                <a:srgbClr val="000000"/>
              </a:solidFill>
            </a:endParaRPr>
          </a:p>
        </p:txBody>
      </p:sp>
      <p:sp>
        <p:nvSpPr>
          <p:cNvPr id="4" name="Content Placeholder 3"/>
          <p:cNvSpPr>
            <a:spLocks noGrp="1"/>
          </p:cNvSpPr>
          <p:nvPr>
            <p:ph sz="quarter" idx="4"/>
          </p:nvPr>
        </p:nvSpPr>
        <p:spPr/>
        <p:txBody>
          <a:bodyPr>
            <a:normAutofit fontScale="55000" lnSpcReduction="20000"/>
          </a:bodyPr>
          <a:lstStyle/>
          <a:p>
            <a:pPr>
              <a:spcAft>
                <a:spcPts val="1200"/>
              </a:spcAft>
            </a:pPr>
            <a:r>
              <a:rPr lang="en-US" dirty="0">
                <a:solidFill>
                  <a:srgbClr val="000000"/>
                </a:solidFill>
              </a:rPr>
              <a:t>“Ignore the many traumas in the pre-incarceration histories of prisoners as well as traumas such as prison rape that take place inside the prisons.</a:t>
            </a:r>
          </a:p>
          <a:p>
            <a:pPr>
              <a:spcAft>
                <a:spcPts val="1200"/>
              </a:spcAft>
            </a:pPr>
            <a:r>
              <a:rPr lang="en-US" dirty="0">
                <a:solidFill>
                  <a:srgbClr val="000000"/>
                </a:solidFill>
              </a:rPr>
              <a:t>“Discount many cases of mental disorder as ‘malingering.’</a:t>
            </a:r>
          </a:p>
          <a:p>
            <a:pPr>
              <a:spcAft>
                <a:spcPts val="1200"/>
              </a:spcAft>
            </a:pPr>
            <a:r>
              <a:rPr lang="en-US" dirty="0">
                <a:solidFill>
                  <a:srgbClr val="000000"/>
                </a:solidFill>
              </a:rPr>
              <a:t>“Label out-of-control prisoners ‘psychopaths.’</a:t>
            </a:r>
          </a:p>
          <a:p>
            <a:pPr>
              <a:spcAft>
                <a:spcPts val="1200"/>
              </a:spcAft>
            </a:pPr>
            <a:r>
              <a:rPr lang="en-US" dirty="0">
                <a:solidFill>
                  <a:srgbClr val="000000"/>
                </a:solidFill>
              </a:rPr>
              <a:t>“Deny the ‘malingerers’ and ‘psychopaths’ mental health treatment and leave them warehoused in cells within </a:t>
            </a:r>
            <a:r>
              <a:rPr lang="en-US" dirty="0" err="1">
                <a:solidFill>
                  <a:srgbClr val="000000"/>
                </a:solidFill>
              </a:rPr>
              <a:t>supermaximum</a:t>
            </a:r>
            <a:r>
              <a:rPr lang="en-US" dirty="0">
                <a:solidFill>
                  <a:srgbClr val="000000"/>
                </a:solidFill>
              </a:rPr>
              <a:t> security units.</a:t>
            </a:r>
          </a:p>
          <a:p>
            <a:pPr>
              <a:spcAft>
                <a:spcPts val="1200"/>
              </a:spcAft>
            </a:pPr>
            <a:r>
              <a:rPr lang="en-US" dirty="0">
                <a:solidFill>
                  <a:srgbClr val="000000"/>
                </a:solidFill>
              </a:rPr>
              <a:t>“Watch the recidivism rate rise and proclaim the rise a reflection of a new breed of incorrigible criminals and ‘</a:t>
            </a:r>
            <a:r>
              <a:rPr lang="en-US" dirty="0" err="1">
                <a:solidFill>
                  <a:srgbClr val="000000"/>
                </a:solidFill>
              </a:rPr>
              <a:t>superpredators</a:t>
            </a:r>
            <a:r>
              <a:rPr lang="en-US" dirty="0">
                <a:solidFill>
                  <a:srgbClr val="000000"/>
                </a:solidFill>
              </a:rPr>
              <a:t>.’”</a:t>
            </a:r>
          </a:p>
          <a:p>
            <a:endParaRPr lang="en-US" dirty="0">
              <a:solidFill>
                <a:srgbClr val="000000"/>
              </a:solidFill>
            </a:endParaRPr>
          </a:p>
        </p:txBody>
      </p:sp>
      <p:sp>
        <p:nvSpPr>
          <p:cNvPr id="5" name="Title 4"/>
          <p:cNvSpPr>
            <a:spLocks noGrp="1"/>
          </p:cNvSpPr>
          <p:nvPr>
            <p:ph type="title"/>
          </p:nvPr>
        </p:nvSpPr>
        <p:spPr/>
        <p:txBody>
          <a:bodyPr>
            <a:normAutofit/>
          </a:bodyPr>
          <a:lstStyle/>
          <a:p>
            <a:pPr algn="ctr"/>
            <a:r>
              <a:rPr lang="en-US" sz="3200" dirty="0">
                <a:solidFill>
                  <a:srgbClr val="000000"/>
                </a:solidFill>
              </a:rPr>
              <a:t>Dr. Terry Kupers: How to Create </a:t>
            </a:r>
            <a:br>
              <a:rPr lang="en-US" sz="3200" dirty="0">
                <a:solidFill>
                  <a:srgbClr val="000000"/>
                </a:solidFill>
              </a:rPr>
            </a:br>
            <a:r>
              <a:rPr lang="en-US" sz="3200" dirty="0">
                <a:solidFill>
                  <a:srgbClr val="000000"/>
                </a:solidFill>
              </a:rPr>
              <a:t>Madness in Prisons </a:t>
            </a:r>
          </a:p>
        </p:txBody>
      </p:sp>
      <p:sp>
        <p:nvSpPr>
          <p:cNvPr id="6" name="Text Placeholder 5"/>
          <p:cNvSpPr>
            <a:spLocks noGrp="1"/>
          </p:cNvSpPr>
          <p:nvPr>
            <p:ph type="body" idx="3"/>
          </p:nvPr>
        </p:nvSpPr>
        <p:spPr/>
        <p:txBody>
          <a:bodyPr/>
          <a:lstStyle/>
          <a:p>
            <a:r>
              <a:rPr lang="en-US" dirty="0" smtClean="0">
                <a:solidFill>
                  <a:srgbClr val="000000"/>
                </a:solidFill>
              </a:rPr>
              <a:t>Part 2 </a:t>
            </a:r>
          </a:p>
          <a:p>
            <a:endParaRPr lang="en-US" dirty="0"/>
          </a:p>
        </p:txBody>
      </p:sp>
    </p:spTree>
    <p:extLst>
      <p:ext uri="{BB962C8B-B14F-4D97-AF65-F5344CB8AC3E}">
        <p14:creationId xmlns:p14="http://schemas.microsoft.com/office/powerpoint/2010/main" val="5169948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000000"/>
                </a:solidFill>
              </a:rPr>
              <a:t>A Nation in Lockdown</a:t>
            </a:r>
            <a:endParaRPr lang="en-US" sz="4000" dirty="0">
              <a:solidFill>
                <a:srgbClr val="000000"/>
              </a:solidFill>
            </a:endParaRPr>
          </a:p>
        </p:txBody>
      </p:sp>
      <p:sp>
        <p:nvSpPr>
          <p:cNvPr id="5" name="Text Placeholder 4"/>
          <p:cNvSpPr>
            <a:spLocks noGrp="1"/>
          </p:cNvSpPr>
          <p:nvPr>
            <p:ph type="body" idx="1"/>
          </p:nvPr>
        </p:nvSpPr>
        <p:spPr/>
        <p:txBody>
          <a:bodyPr/>
          <a:lstStyle/>
          <a:p>
            <a:r>
              <a:rPr lang="en-US" dirty="0" smtClean="0">
                <a:solidFill>
                  <a:srgbClr val="000000"/>
                </a:solidFill>
              </a:rPr>
              <a:t>Solitary Confinement in the United States Today</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lnSpcReduction="10000"/>
          </a:bodyPr>
          <a:lstStyle/>
          <a:p>
            <a:r>
              <a:rPr lang="en-US" sz="2400" dirty="0" smtClean="0">
                <a:solidFill>
                  <a:srgbClr val="000000"/>
                </a:solidFill>
              </a:rPr>
              <a:t>2005 census by the Bureau of Justice Statistics: </a:t>
            </a:r>
            <a:r>
              <a:rPr lang="en-US" sz="2400" b="1" dirty="0" smtClean="0">
                <a:solidFill>
                  <a:srgbClr val="000000"/>
                </a:solidFill>
              </a:rPr>
              <a:t>81,622 individuals held in “restricted housing” </a:t>
            </a:r>
            <a:r>
              <a:rPr lang="en-US" sz="2400" dirty="0" smtClean="0">
                <a:solidFill>
                  <a:srgbClr val="000000"/>
                </a:solidFill>
              </a:rPr>
              <a:t>in the nation’s prisons.</a:t>
            </a:r>
          </a:p>
          <a:p>
            <a:pPr>
              <a:buNone/>
            </a:pPr>
            <a:endParaRPr lang="en-US" sz="2400" dirty="0" smtClean="0">
              <a:solidFill>
                <a:srgbClr val="000000"/>
              </a:solidFill>
            </a:endParaRPr>
          </a:p>
          <a:p>
            <a:r>
              <a:rPr lang="en-US" sz="2400" dirty="0" smtClean="0">
                <a:solidFill>
                  <a:srgbClr val="000000"/>
                </a:solidFill>
              </a:rPr>
              <a:t>2005 study: </a:t>
            </a:r>
            <a:r>
              <a:rPr lang="en-US" sz="2400" b="1" dirty="0" smtClean="0">
                <a:solidFill>
                  <a:srgbClr val="000000"/>
                </a:solidFill>
              </a:rPr>
              <a:t>25,000 of these segregated prisoners held in supermax prisons </a:t>
            </a:r>
            <a:r>
              <a:rPr lang="en-US" sz="2400" dirty="0" smtClean="0">
                <a:solidFill>
                  <a:srgbClr val="000000"/>
                </a:solidFill>
              </a:rPr>
              <a:t>around the country.</a:t>
            </a:r>
          </a:p>
          <a:p>
            <a:pPr>
              <a:buNone/>
            </a:pPr>
            <a:r>
              <a:rPr lang="en-US" sz="2400" dirty="0" smtClean="0">
                <a:solidFill>
                  <a:srgbClr val="000000"/>
                </a:solidFill>
              </a:rPr>
              <a:t> </a:t>
            </a:r>
          </a:p>
          <a:p>
            <a:r>
              <a:rPr lang="en-US" sz="2400" dirty="0" smtClean="0">
                <a:solidFill>
                  <a:srgbClr val="000000"/>
                </a:solidFill>
              </a:rPr>
              <a:t>Figures </a:t>
            </a:r>
            <a:r>
              <a:rPr lang="en-US" sz="2400" b="1" dirty="0" smtClean="0">
                <a:solidFill>
                  <a:srgbClr val="000000"/>
                </a:solidFill>
              </a:rPr>
              <a:t>do not include local jails, immigrant detention centers,  juvenile facilities or military facilities</a:t>
            </a:r>
            <a:r>
              <a:rPr lang="en-US" sz="2400" dirty="0" smtClean="0">
                <a:solidFill>
                  <a:srgbClr val="000000"/>
                </a:solidFill>
              </a:rPr>
              <a:t>. </a:t>
            </a:r>
          </a:p>
          <a:p>
            <a:endParaRPr lang="en-US" sz="2400" dirty="0" smtClean="0">
              <a:solidFill>
                <a:srgbClr val="000000"/>
              </a:solidFill>
            </a:endParaRPr>
          </a:p>
          <a:p>
            <a:r>
              <a:rPr lang="en-US" sz="2400" b="1" dirty="0" smtClean="0">
                <a:solidFill>
                  <a:srgbClr val="000000"/>
                </a:solidFill>
              </a:rPr>
              <a:t>True total is likely to be over</a:t>
            </a:r>
            <a:r>
              <a:rPr lang="en-US" sz="2400" dirty="0" smtClean="0">
                <a:solidFill>
                  <a:srgbClr val="000000"/>
                </a:solidFill>
              </a:rPr>
              <a:t> </a:t>
            </a:r>
            <a:r>
              <a:rPr lang="en-US" sz="2400" b="1" dirty="0" smtClean="0">
                <a:solidFill>
                  <a:srgbClr val="000000"/>
                </a:solidFill>
              </a:rPr>
              <a:t>100,000</a:t>
            </a:r>
            <a:r>
              <a:rPr lang="en-US" sz="2400" dirty="0" smtClean="0">
                <a:solidFill>
                  <a:srgbClr val="000000"/>
                </a:solidFill>
              </a:rPr>
              <a:t>.</a:t>
            </a:r>
          </a:p>
          <a:p>
            <a:endParaRPr lang="en-US" sz="2400" dirty="0" smtClean="0">
              <a:solidFill>
                <a:srgbClr val="000000"/>
              </a:solidFill>
            </a:endParaRPr>
          </a:p>
          <a:p>
            <a:pPr>
              <a:buNone/>
            </a:pPr>
            <a:endParaRPr lang="en-US" sz="2400" dirty="0">
              <a:solidFill>
                <a:srgbClr val="000000"/>
              </a:solidFill>
            </a:endParaRPr>
          </a:p>
        </p:txBody>
      </p:sp>
      <p:sp>
        <p:nvSpPr>
          <p:cNvPr id="5" name="Title 4"/>
          <p:cNvSpPr>
            <a:spLocks noGrp="1"/>
          </p:cNvSpPr>
          <p:nvPr>
            <p:ph type="title"/>
          </p:nvPr>
        </p:nvSpPr>
        <p:spPr/>
        <p:txBody>
          <a:bodyPr>
            <a:normAutofit/>
          </a:bodyPr>
          <a:lstStyle/>
          <a:p>
            <a:r>
              <a:rPr lang="en-US" sz="3200" dirty="0" smtClean="0">
                <a:solidFill>
                  <a:srgbClr val="000000"/>
                </a:solidFill>
              </a:rPr>
              <a:t>Solitary by the Numbers </a:t>
            </a:r>
            <a:endParaRPr lang="en-US" sz="32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7835</TotalTime>
  <Words>940</Words>
  <Application>Microsoft Macintosh PowerPoint</Application>
  <PresentationFormat>On-screen Show (4:3)</PresentationFormat>
  <Paragraphs>89</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SOLITARY CONFINEMENT </vt:lpstr>
      <vt:lpstr>An American Invention</vt:lpstr>
      <vt:lpstr>PowerPoint Presentation</vt:lpstr>
      <vt:lpstr>In re Medley: The United States Supreme Court Denounces Solitary Confinement (1890)</vt:lpstr>
      <vt:lpstr>The “War on Crime” and the Culture of Punishment Spurs the Growth of Solitary</vt:lpstr>
      <vt:lpstr>PowerPoint Presentation</vt:lpstr>
      <vt:lpstr>Dr. Terry Kupers: How to Create  Madness in Prisons </vt:lpstr>
      <vt:lpstr>A Nation in Lockdown</vt:lpstr>
      <vt:lpstr>Solitary by the Numbers </vt:lpstr>
      <vt:lpstr>The World in a Cell</vt:lpstr>
      <vt:lpstr>Lockdown   23/7</vt:lpstr>
      <vt:lpstr>Documentary </vt:lpstr>
      <vt:lpstr>PowerPoint Presentation</vt:lpstr>
      <vt:lpstr>The Psychological Effects  of Solitary Confinement</vt:lpstr>
      <vt:lpstr>The Psychological Effects  of Solitary Confinement</vt:lpstr>
      <vt:lpstr>Children in Solitary</vt:lpstr>
      <vt:lpstr>Solitary at Guantánamo</vt:lpstr>
      <vt:lpstr>Against Solitary Confinement </vt:lpstr>
      <vt:lpstr>International Agreements Limiting Solitary Confinement</vt:lpstr>
      <vt:lpstr>UN Special Rapporteur on Torture Juan Mendez Condemns Solitary Confinement</vt:lpstr>
      <vt:lpstr>Solitary Confinement should be banned – UN expert.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Solitary Confinement 101</dc:title>
  <dc:creator>james</dc:creator>
  <cp:lastModifiedBy>D singh</cp:lastModifiedBy>
  <cp:revision>641</cp:revision>
  <dcterms:created xsi:type="dcterms:W3CDTF">2012-10-23T00:59:29Z</dcterms:created>
  <dcterms:modified xsi:type="dcterms:W3CDTF">2016-07-20T17:58:42Z</dcterms:modified>
</cp:coreProperties>
</file>