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6" r:id="rId8"/>
    <p:sldId id="267" r:id="rId9"/>
    <p:sldId id="268" r:id="rId10"/>
    <p:sldId id="269" r:id="rId11"/>
    <p:sldId id="264" r:id="rId12"/>
    <p:sldId id="265" r:id="rId13"/>
    <p:sldId id="270" r:id="rId14"/>
    <p:sldId id="263" r:id="rId15"/>
    <p:sldId id="271" r:id="rId16"/>
    <p:sldId id="272" r:id="rId17"/>
    <p:sldId id="25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30"/>
  </p:normalViewPr>
  <p:slideViewPr>
    <p:cSldViewPr snapToGrid="0" snapToObjects="1">
      <p:cViewPr>
        <p:scale>
          <a:sx n="48" d="100"/>
          <a:sy n="48" d="100"/>
        </p:scale>
        <p:origin x="2496" y="1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ECB164-0771-6548-BD78-5F6539F049AE}" type="datetimeFigureOut">
              <a:rPr lang="en-US" smtClean="0"/>
              <a:t>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2B0BB-D881-3841-B555-1F11EB4B062F}" type="slidenum">
              <a:rPr lang="en-US" smtClean="0"/>
              <a:t>‹#›</a:t>
            </a:fld>
            <a:endParaRPr lang="en-US"/>
          </a:p>
        </p:txBody>
      </p:sp>
    </p:spTree>
    <p:extLst>
      <p:ext uri="{BB962C8B-B14F-4D97-AF65-F5344CB8AC3E}">
        <p14:creationId xmlns:p14="http://schemas.microsoft.com/office/powerpoint/2010/main" val="75118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CB164-0771-6548-BD78-5F6539F049AE}" type="datetimeFigureOut">
              <a:rPr lang="en-US" smtClean="0"/>
              <a:t>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2B0BB-D881-3841-B555-1F11EB4B062F}" type="slidenum">
              <a:rPr lang="en-US" smtClean="0"/>
              <a:t>‹#›</a:t>
            </a:fld>
            <a:endParaRPr lang="en-US"/>
          </a:p>
        </p:txBody>
      </p:sp>
    </p:spTree>
    <p:extLst>
      <p:ext uri="{BB962C8B-B14F-4D97-AF65-F5344CB8AC3E}">
        <p14:creationId xmlns:p14="http://schemas.microsoft.com/office/powerpoint/2010/main" val="68149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CB164-0771-6548-BD78-5F6539F049AE}" type="datetimeFigureOut">
              <a:rPr lang="en-US" smtClean="0"/>
              <a:t>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2B0BB-D881-3841-B555-1F11EB4B062F}" type="slidenum">
              <a:rPr lang="en-US" smtClean="0"/>
              <a:t>‹#›</a:t>
            </a:fld>
            <a:endParaRPr lang="en-US"/>
          </a:p>
        </p:txBody>
      </p:sp>
    </p:spTree>
    <p:extLst>
      <p:ext uri="{BB962C8B-B14F-4D97-AF65-F5344CB8AC3E}">
        <p14:creationId xmlns:p14="http://schemas.microsoft.com/office/powerpoint/2010/main" val="78369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CB164-0771-6548-BD78-5F6539F049AE}" type="datetimeFigureOut">
              <a:rPr lang="en-US" smtClean="0"/>
              <a:t>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2B0BB-D881-3841-B555-1F11EB4B062F}" type="slidenum">
              <a:rPr lang="en-US" smtClean="0"/>
              <a:t>‹#›</a:t>
            </a:fld>
            <a:endParaRPr lang="en-US"/>
          </a:p>
        </p:txBody>
      </p:sp>
    </p:spTree>
    <p:extLst>
      <p:ext uri="{BB962C8B-B14F-4D97-AF65-F5344CB8AC3E}">
        <p14:creationId xmlns:p14="http://schemas.microsoft.com/office/powerpoint/2010/main" val="179403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CB164-0771-6548-BD78-5F6539F049AE}" type="datetimeFigureOut">
              <a:rPr lang="en-US" smtClean="0"/>
              <a:t>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2B0BB-D881-3841-B555-1F11EB4B062F}" type="slidenum">
              <a:rPr lang="en-US" smtClean="0"/>
              <a:t>‹#›</a:t>
            </a:fld>
            <a:endParaRPr lang="en-US"/>
          </a:p>
        </p:txBody>
      </p:sp>
    </p:spTree>
    <p:extLst>
      <p:ext uri="{BB962C8B-B14F-4D97-AF65-F5344CB8AC3E}">
        <p14:creationId xmlns:p14="http://schemas.microsoft.com/office/powerpoint/2010/main" val="1142762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CB164-0771-6548-BD78-5F6539F049AE}" type="datetimeFigureOut">
              <a:rPr lang="en-US" smtClean="0"/>
              <a:t>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2B0BB-D881-3841-B555-1F11EB4B062F}" type="slidenum">
              <a:rPr lang="en-US" smtClean="0"/>
              <a:t>‹#›</a:t>
            </a:fld>
            <a:endParaRPr lang="en-US"/>
          </a:p>
        </p:txBody>
      </p:sp>
    </p:spTree>
    <p:extLst>
      <p:ext uri="{BB962C8B-B14F-4D97-AF65-F5344CB8AC3E}">
        <p14:creationId xmlns:p14="http://schemas.microsoft.com/office/powerpoint/2010/main" val="146908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ECB164-0771-6548-BD78-5F6539F049AE}" type="datetimeFigureOut">
              <a:rPr lang="en-US" smtClean="0"/>
              <a:t>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42B0BB-D881-3841-B555-1F11EB4B062F}" type="slidenum">
              <a:rPr lang="en-US" smtClean="0"/>
              <a:t>‹#›</a:t>
            </a:fld>
            <a:endParaRPr lang="en-US"/>
          </a:p>
        </p:txBody>
      </p:sp>
    </p:spTree>
    <p:extLst>
      <p:ext uri="{BB962C8B-B14F-4D97-AF65-F5344CB8AC3E}">
        <p14:creationId xmlns:p14="http://schemas.microsoft.com/office/powerpoint/2010/main" val="124971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ECB164-0771-6548-BD78-5F6539F049AE}" type="datetimeFigureOut">
              <a:rPr lang="en-US" smtClean="0"/>
              <a:t>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42B0BB-D881-3841-B555-1F11EB4B062F}" type="slidenum">
              <a:rPr lang="en-US" smtClean="0"/>
              <a:t>‹#›</a:t>
            </a:fld>
            <a:endParaRPr lang="en-US"/>
          </a:p>
        </p:txBody>
      </p:sp>
    </p:spTree>
    <p:extLst>
      <p:ext uri="{BB962C8B-B14F-4D97-AF65-F5344CB8AC3E}">
        <p14:creationId xmlns:p14="http://schemas.microsoft.com/office/powerpoint/2010/main" val="162350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CB164-0771-6548-BD78-5F6539F049AE}" type="datetimeFigureOut">
              <a:rPr lang="en-US" smtClean="0"/>
              <a:t>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42B0BB-D881-3841-B555-1F11EB4B062F}" type="slidenum">
              <a:rPr lang="en-US" smtClean="0"/>
              <a:t>‹#›</a:t>
            </a:fld>
            <a:endParaRPr lang="en-US"/>
          </a:p>
        </p:txBody>
      </p:sp>
    </p:spTree>
    <p:extLst>
      <p:ext uri="{BB962C8B-B14F-4D97-AF65-F5344CB8AC3E}">
        <p14:creationId xmlns:p14="http://schemas.microsoft.com/office/powerpoint/2010/main" val="25827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CB164-0771-6548-BD78-5F6539F049AE}" type="datetimeFigureOut">
              <a:rPr lang="en-US" smtClean="0"/>
              <a:t>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2B0BB-D881-3841-B555-1F11EB4B062F}" type="slidenum">
              <a:rPr lang="en-US" smtClean="0"/>
              <a:t>‹#›</a:t>
            </a:fld>
            <a:endParaRPr lang="en-US"/>
          </a:p>
        </p:txBody>
      </p:sp>
    </p:spTree>
    <p:extLst>
      <p:ext uri="{BB962C8B-B14F-4D97-AF65-F5344CB8AC3E}">
        <p14:creationId xmlns:p14="http://schemas.microsoft.com/office/powerpoint/2010/main" val="732566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CB164-0771-6548-BD78-5F6539F049AE}" type="datetimeFigureOut">
              <a:rPr lang="en-US" smtClean="0"/>
              <a:t>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2B0BB-D881-3841-B555-1F11EB4B062F}" type="slidenum">
              <a:rPr lang="en-US" smtClean="0"/>
              <a:t>‹#›</a:t>
            </a:fld>
            <a:endParaRPr lang="en-US"/>
          </a:p>
        </p:txBody>
      </p:sp>
    </p:spTree>
    <p:extLst>
      <p:ext uri="{BB962C8B-B14F-4D97-AF65-F5344CB8AC3E}">
        <p14:creationId xmlns:p14="http://schemas.microsoft.com/office/powerpoint/2010/main" val="718728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CB164-0771-6548-BD78-5F6539F049AE}" type="datetimeFigureOut">
              <a:rPr lang="en-US" smtClean="0"/>
              <a:t>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2B0BB-D881-3841-B555-1F11EB4B062F}" type="slidenum">
              <a:rPr lang="en-US" smtClean="0"/>
              <a:t>‹#›</a:t>
            </a:fld>
            <a:endParaRPr lang="en-US"/>
          </a:p>
        </p:txBody>
      </p:sp>
    </p:spTree>
    <p:extLst>
      <p:ext uri="{BB962C8B-B14F-4D97-AF65-F5344CB8AC3E}">
        <p14:creationId xmlns:p14="http://schemas.microsoft.com/office/powerpoint/2010/main" val="251630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RvOnXh3NN9w"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hrw.org/topic/refugees" TargetMode="External"/><Relationship Id="rId4" Type="http://schemas.openxmlformats.org/officeDocument/2006/relationships/hyperlink" Target="http://www.ijrcenter.org/refugee-law/" TargetMode="External"/><Relationship Id="rId5" Type="http://schemas.openxmlformats.org/officeDocument/2006/relationships/hyperlink" Target="http://www.unrefugees.org/what-is-a-refugee/" TargetMode="External"/><Relationship Id="rId6" Type="http://schemas.openxmlformats.org/officeDocument/2006/relationships/hyperlink" Target="https://politicalviolenceataglance.org/tag/refugees/" TargetMode="External"/><Relationship Id="rId7" Type="http://schemas.openxmlformats.org/officeDocument/2006/relationships/hyperlink" Target="http://www.encyclopedia.com/topic/refugee.aspx" TargetMode="External"/><Relationship Id="rId8" Type="http://schemas.openxmlformats.org/officeDocument/2006/relationships/hyperlink" Target="http://www.bbc.com/news/world-europe-34131911" TargetMode="External"/><Relationship Id="rId9" Type="http://schemas.openxmlformats.org/officeDocument/2006/relationships/hyperlink" Target="http://sputniknews.com/europe/20150914/1026973067/Europe-Schengen-borders-refugees.html" TargetMode="External"/><Relationship Id="rId10" Type="http://schemas.openxmlformats.org/officeDocument/2006/relationships/hyperlink" Target="https://fas.org/sgp/crs/row/IF10259.pdf" TargetMode="External"/><Relationship Id="rId11" Type="http://schemas.openxmlformats.org/officeDocument/2006/relationships/hyperlink" Target="http://intercrossblog.icrc.org/blog/migrant-refugee-crisis-how-the-red-cross-red-crescent-is-responding" TargetMode="External"/><Relationship Id="rId1" Type="http://schemas.openxmlformats.org/officeDocument/2006/relationships/slideLayout" Target="../slideLayouts/slideLayout2.xml"/><Relationship Id="rId2" Type="http://schemas.openxmlformats.org/officeDocument/2006/relationships/hyperlink" Target="http://www.ohchr.org/Documents/Publications/FactSheet20e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European Refugee Crisis </a:t>
            </a:r>
            <a:endParaRPr lang="en-US" dirty="0"/>
          </a:p>
        </p:txBody>
      </p:sp>
      <p:sp>
        <p:nvSpPr>
          <p:cNvPr id="3" name="Subtitle 2"/>
          <p:cNvSpPr>
            <a:spLocks noGrp="1"/>
          </p:cNvSpPr>
          <p:nvPr>
            <p:ph type="subTitle" idx="1"/>
          </p:nvPr>
        </p:nvSpPr>
        <p:spPr/>
        <p:txBody>
          <a:bodyPr/>
          <a:lstStyle/>
          <a:p>
            <a:r>
              <a:rPr lang="en-US" dirty="0" smtClean="0"/>
              <a:t>Gargi Katikithala </a:t>
            </a:r>
            <a:endParaRPr lang="en-US" dirty="0"/>
          </a:p>
        </p:txBody>
      </p:sp>
    </p:spTree>
    <p:extLst>
      <p:ext uri="{BB962C8B-B14F-4D97-AF65-F5344CB8AC3E}">
        <p14:creationId xmlns:p14="http://schemas.microsoft.com/office/powerpoint/2010/main" val="104976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3368646" y="-971347"/>
            <a:ext cx="5129128" cy="8778702"/>
          </a:xfrm>
        </p:spPr>
      </p:pic>
    </p:spTree>
    <p:extLst>
      <p:ext uri="{BB962C8B-B14F-4D97-AF65-F5344CB8AC3E}">
        <p14:creationId xmlns:p14="http://schemas.microsoft.com/office/powerpoint/2010/main" val="1329741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Refugee Crisis in Europe is a Result of? </a:t>
            </a:r>
            <a:endParaRPr lang="en-US" dirty="0"/>
          </a:p>
        </p:txBody>
      </p:sp>
      <p:sp>
        <p:nvSpPr>
          <p:cNvPr id="3" name="Content Placeholder 2"/>
          <p:cNvSpPr>
            <a:spLocks noGrp="1"/>
          </p:cNvSpPr>
          <p:nvPr>
            <p:ph idx="1"/>
          </p:nvPr>
        </p:nvSpPr>
        <p:spPr/>
        <p:txBody>
          <a:bodyPr/>
          <a:lstStyle/>
          <a:p>
            <a:r>
              <a:rPr lang="en-US" dirty="0" smtClean="0"/>
              <a:t> Unpresented Global Displacement </a:t>
            </a:r>
          </a:p>
          <a:p>
            <a:r>
              <a:rPr lang="en-US" dirty="0" smtClean="0"/>
              <a:t>Overstretched  Host countries </a:t>
            </a:r>
          </a:p>
          <a:p>
            <a:r>
              <a:rPr lang="en-US" dirty="0" smtClean="0"/>
              <a:t>Policies which prevent safe and Legal access to the territory of the EU Member states. </a:t>
            </a:r>
            <a:endParaRPr lang="en-US" dirty="0" smtClean="0"/>
          </a:p>
        </p:txBody>
      </p:sp>
    </p:spTree>
    <p:extLst>
      <p:ext uri="{BB962C8B-B14F-4D97-AF65-F5344CB8AC3E}">
        <p14:creationId xmlns:p14="http://schemas.microsoft.com/office/powerpoint/2010/main" val="1097557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Europe’s Response </a:t>
            </a:r>
            <a:endParaRPr lang="en-US" dirty="0"/>
          </a:p>
        </p:txBody>
      </p:sp>
      <p:sp>
        <p:nvSpPr>
          <p:cNvPr id="3" name="Content Placeholder 2"/>
          <p:cNvSpPr>
            <a:spLocks noGrp="1"/>
          </p:cNvSpPr>
          <p:nvPr>
            <p:ph idx="1"/>
          </p:nvPr>
        </p:nvSpPr>
        <p:spPr/>
        <p:txBody>
          <a:bodyPr/>
          <a:lstStyle/>
          <a:p>
            <a:r>
              <a:rPr lang="en-US" dirty="0" smtClean="0"/>
              <a:t>“In </a:t>
            </a:r>
            <a:r>
              <a:rPr lang="en-US" dirty="0"/>
              <a:t>2015, EU countries offered asylum to 292,540 refugees. In the same year, more than a million migrants applied for asylum - although applying for asylum can be a lengthy procedure so many of those given refugee status may have applied in previous years</a:t>
            </a:r>
            <a:r>
              <a:rPr lang="en-US" dirty="0" smtClean="0"/>
              <a:t>.”</a:t>
            </a:r>
          </a:p>
          <a:p>
            <a:pPr lvl="0"/>
            <a:r>
              <a:rPr lang="en-US" dirty="0" smtClean="0"/>
              <a:t>Hungary and Serbia on the other hand, have made a 4 meter high fence along its entire109 mile border to force migrants/refugees west into Croatia.</a:t>
            </a:r>
            <a:endParaRPr lang="en-US" dirty="0"/>
          </a:p>
          <a:p>
            <a:endParaRPr lang="en-US" dirty="0" smtClean="0"/>
          </a:p>
        </p:txBody>
      </p:sp>
    </p:spTree>
    <p:extLst>
      <p:ext uri="{BB962C8B-B14F-4D97-AF65-F5344CB8AC3E}">
        <p14:creationId xmlns:p14="http://schemas.microsoft.com/office/powerpoint/2010/main" val="649266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asylum claims are approved?</a:t>
            </a: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63781" y="1690688"/>
            <a:ext cx="5864438" cy="4351338"/>
          </a:xfrm>
        </p:spPr>
      </p:pic>
    </p:spTree>
    <p:extLst>
      <p:ext uri="{BB962C8B-B14F-4D97-AF65-F5344CB8AC3E}">
        <p14:creationId xmlns:p14="http://schemas.microsoft.com/office/powerpoint/2010/main" val="117140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Refugee resettlement like?</a:t>
            </a:r>
            <a:endParaRPr lang="en-US" dirty="0"/>
          </a:p>
        </p:txBody>
      </p:sp>
      <p:sp>
        <p:nvSpPr>
          <p:cNvPr id="3" name="Content Placeholder 2"/>
          <p:cNvSpPr>
            <a:spLocks noGrp="1"/>
          </p:cNvSpPr>
          <p:nvPr>
            <p:ph idx="1"/>
          </p:nvPr>
        </p:nvSpPr>
        <p:spPr/>
        <p:txBody>
          <a:bodyPr/>
          <a:lstStyle/>
          <a:p>
            <a:pPr lvl="1"/>
            <a:r>
              <a:rPr lang="en-US" dirty="0"/>
              <a:t>The </a:t>
            </a:r>
            <a:r>
              <a:rPr lang="en-US" b="1" dirty="0"/>
              <a:t>EU has sought to develop a common immigration </a:t>
            </a:r>
            <a:r>
              <a:rPr lang="en-US" dirty="0"/>
              <a:t>and </a:t>
            </a:r>
            <a:r>
              <a:rPr lang="en-US" b="1" dirty="0"/>
              <a:t>asylum policy</a:t>
            </a:r>
            <a:endParaRPr lang="en-US" dirty="0"/>
          </a:p>
          <a:p>
            <a:pPr lvl="1"/>
            <a:r>
              <a:rPr lang="en-US" dirty="0" smtClean="0"/>
              <a:t>However, </a:t>
            </a:r>
            <a:r>
              <a:rPr lang="en-US" b="1" dirty="0" smtClean="0"/>
              <a:t>national</a:t>
            </a:r>
            <a:r>
              <a:rPr lang="en-US" dirty="0" smtClean="0"/>
              <a:t> </a:t>
            </a:r>
            <a:r>
              <a:rPr lang="en-US" b="1" dirty="0"/>
              <a:t>sovereignty</a:t>
            </a:r>
            <a:r>
              <a:rPr lang="en-US" dirty="0"/>
              <a:t> concerns </a:t>
            </a:r>
            <a:r>
              <a:rPr lang="en-US" dirty="0" smtClean="0"/>
              <a:t>and  </a:t>
            </a:r>
            <a:r>
              <a:rPr lang="en-US" b="1" dirty="0"/>
              <a:t>sensitivities</a:t>
            </a:r>
            <a:r>
              <a:rPr lang="en-US" dirty="0"/>
              <a:t> about </a:t>
            </a:r>
            <a:r>
              <a:rPr lang="en-US" b="1" dirty="0"/>
              <a:t>minorities</a:t>
            </a:r>
            <a:r>
              <a:rPr lang="en-US" dirty="0"/>
              <a:t>, </a:t>
            </a:r>
            <a:r>
              <a:rPr lang="en-US" b="1" dirty="0"/>
              <a:t>integration</a:t>
            </a:r>
            <a:r>
              <a:rPr lang="en-US" dirty="0"/>
              <a:t>, and </a:t>
            </a:r>
            <a:r>
              <a:rPr lang="en-US" b="1" dirty="0"/>
              <a:t>identity</a:t>
            </a:r>
            <a:r>
              <a:rPr lang="en-US" dirty="0" smtClean="0"/>
              <a:t>.</a:t>
            </a:r>
          </a:p>
          <a:p>
            <a:pPr lvl="1"/>
            <a:r>
              <a:rPr lang="en-US" dirty="0" smtClean="0"/>
              <a:t> </a:t>
            </a:r>
            <a:r>
              <a:rPr lang="en-US" b="1" dirty="0" smtClean="0"/>
              <a:t>Financial </a:t>
            </a:r>
            <a:r>
              <a:rPr lang="en-US" b="1" dirty="0"/>
              <a:t>difficulties </a:t>
            </a:r>
            <a:r>
              <a:rPr lang="en-US" dirty="0"/>
              <a:t>in some EU countries, including Italy and Greece, and the</a:t>
            </a:r>
            <a:r>
              <a:rPr lang="en-US" b="1" dirty="0"/>
              <a:t> growing popularity of anti-immigrant political parties </a:t>
            </a:r>
            <a:r>
              <a:rPr lang="en-US" dirty="0"/>
              <a:t>throughout Europe have also </a:t>
            </a:r>
            <a:r>
              <a:rPr lang="en-US" b="1" dirty="0"/>
              <a:t>constrained</a:t>
            </a:r>
            <a:r>
              <a:rPr lang="en-US" dirty="0"/>
              <a:t> the responses of some European governments to the ongoing crisis.</a:t>
            </a:r>
          </a:p>
          <a:p>
            <a:endParaRPr lang="en-US" dirty="0"/>
          </a:p>
        </p:txBody>
      </p:sp>
    </p:spTree>
    <p:extLst>
      <p:ext uri="{BB962C8B-B14F-4D97-AF65-F5344CB8AC3E}">
        <p14:creationId xmlns:p14="http://schemas.microsoft.com/office/powerpoint/2010/main" val="279963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FAILED?</a:t>
            </a:r>
            <a:endParaRPr lang="en-US" dirty="0"/>
          </a:p>
        </p:txBody>
      </p:sp>
      <p:sp>
        <p:nvSpPr>
          <p:cNvPr id="3" name="Content Placeholder 2"/>
          <p:cNvSpPr>
            <a:spLocks noGrp="1"/>
          </p:cNvSpPr>
          <p:nvPr>
            <p:ph idx="1"/>
          </p:nvPr>
        </p:nvSpPr>
        <p:spPr/>
        <p:txBody>
          <a:bodyPr/>
          <a:lstStyle/>
          <a:p>
            <a:pPr lvl="0"/>
            <a:r>
              <a:rPr lang="en-US" dirty="0" smtClean="0"/>
              <a:t>Yes, </a:t>
            </a:r>
            <a:r>
              <a:rPr lang="en-US" dirty="0"/>
              <a:t>The resurgence of racism and xenophobia. (</a:t>
            </a:r>
            <a:r>
              <a:rPr lang="en-US" u="sng" dirty="0">
                <a:hlinkClick r:id="rId2"/>
              </a:rPr>
              <a:t>https://www.youtube.com/watch?v=RvOnXh3NN9w</a:t>
            </a:r>
            <a:r>
              <a:rPr lang="en-US" dirty="0"/>
              <a:t>from 3:20</a:t>
            </a:r>
            <a:r>
              <a:rPr lang="en-US" dirty="0" smtClean="0"/>
              <a:t>)</a:t>
            </a:r>
            <a:endParaRPr lang="en-US" dirty="0"/>
          </a:p>
        </p:txBody>
      </p:sp>
    </p:spTree>
    <p:extLst>
      <p:ext uri="{BB962C8B-B14F-4D97-AF65-F5344CB8AC3E}">
        <p14:creationId xmlns:p14="http://schemas.microsoft.com/office/powerpoint/2010/main" val="665230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Ok so is the </a:t>
            </a:r>
            <a:r>
              <a:rPr lang="en-US" dirty="0"/>
              <a:t>ICRC </a:t>
            </a:r>
            <a:r>
              <a:rPr lang="en-US" dirty="0" smtClean="0"/>
              <a:t> </a:t>
            </a:r>
            <a:r>
              <a:rPr lang="en-US" dirty="0"/>
              <a:t>Helping?</a:t>
            </a:r>
            <a:br>
              <a:rPr lang="en-US" dirty="0"/>
            </a:br>
            <a:r>
              <a:rPr lang="en-US" dirty="0"/>
              <a:t> </a:t>
            </a:r>
            <a:br>
              <a:rPr lang="en-US" dirty="0"/>
            </a:br>
            <a:endParaRPr lang="en-US" dirty="0"/>
          </a:p>
        </p:txBody>
      </p:sp>
      <p:sp>
        <p:nvSpPr>
          <p:cNvPr id="3" name="Content Placeholder 2"/>
          <p:cNvSpPr>
            <a:spLocks noGrp="1"/>
          </p:cNvSpPr>
          <p:nvPr>
            <p:ph idx="1"/>
          </p:nvPr>
        </p:nvSpPr>
        <p:spPr/>
        <p:txBody>
          <a:bodyPr/>
          <a:lstStyle/>
          <a:p>
            <a:pPr lvl="0"/>
            <a:r>
              <a:rPr lang="en-US" dirty="0"/>
              <a:t>In Syria, during 2015, the ICRC and SARC provided:</a:t>
            </a:r>
          </a:p>
          <a:p>
            <a:pPr lvl="1"/>
            <a:r>
              <a:rPr lang="en-US" dirty="0"/>
              <a:t> food to 4.7 million people, </a:t>
            </a:r>
          </a:p>
          <a:p>
            <a:pPr lvl="1"/>
            <a:r>
              <a:rPr lang="en-US" dirty="0"/>
              <a:t>clean water for 16 million (almost the entire population),</a:t>
            </a:r>
          </a:p>
          <a:p>
            <a:pPr lvl="1"/>
            <a:r>
              <a:rPr lang="en-US" dirty="0"/>
              <a:t> health care for 32,000 displaced people,</a:t>
            </a:r>
          </a:p>
          <a:p>
            <a:pPr lvl="1"/>
            <a:r>
              <a:rPr lang="en-US" dirty="0"/>
              <a:t> hygiene kits (soap, blankets, towels, etc.) to 800,000 people, </a:t>
            </a:r>
          </a:p>
          <a:p>
            <a:pPr lvl="1"/>
            <a:r>
              <a:rPr lang="en-US" dirty="0"/>
              <a:t>learning supplies to over 19,000 children displaced by the fighting. </a:t>
            </a:r>
          </a:p>
          <a:p>
            <a:pPr lvl="1"/>
            <a:r>
              <a:rPr lang="en-US" dirty="0"/>
              <a:t>They also received 1,000 tracing requests from people seeking to locate their relatives.</a:t>
            </a:r>
          </a:p>
          <a:p>
            <a:endParaRPr lang="en-US" dirty="0"/>
          </a:p>
        </p:txBody>
      </p:sp>
    </p:spTree>
    <p:extLst>
      <p:ext uri="{BB962C8B-B14F-4D97-AF65-F5344CB8AC3E}">
        <p14:creationId xmlns:p14="http://schemas.microsoft.com/office/powerpoint/2010/main" val="324351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http://www.ohchr.org/Documents/Publications/FactSheet20en.pdf</a:t>
            </a:r>
            <a:endParaRPr lang="en-US" dirty="0" smtClean="0"/>
          </a:p>
          <a:p>
            <a:r>
              <a:rPr lang="en-US" dirty="0" smtClean="0">
                <a:hlinkClick r:id="rId3"/>
              </a:rPr>
              <a:t>https://www.hrw.org/topic/refugees</a:t>
            </a:r>
            <a:r>
              <a:rPr lang="en-US" dirty="0" smtClean="0"/>
              <a:t> </a:t>
            </a:r>
          </a:p>
          <a:p>
            <a:r>
              <a:rPr lang="en-US" dirty="0" smtClean="0">
                <a:hlinkClick r:id="rId4"/>
              </a:rPr>
              <a:t>http://www.ijrcenter.org/refugee-law/</a:t>
            </a:r>
            <a:r>
              <a:rPr lang="en-US" dirty="0" smtClean="0"/>
              <a:t> </a:t>
            </a:r>
          </a:p>
          <a:p>
            <a:r>
              <a:rPr lang="en-US" dirty="0" smtClean="0">
                <a:hlinkClick r:id="rId5"/>
              </a:rPr>
              <a:t>http://www.unrefugees.org/what-is-a-refugee/</a:t>
            </a:r>
            <a:r>
              <a:rPr lang="en-US" dirty="0" smtClean="0"/>
              <a:t> </a:t>
            </a:r>
          </a:p>
          <a:p>
            <a:r>
              <a:rPr lang="en-US" dirty="0" smtClean="0">
                <a:hlinkClick r:id="rId6"/>
              </a:rPr>
              <a:t>https://politicalviolenceataglance.org/tag/refugees/</a:t>
            </a:r>
            <a:r>
              <a:rPr lang="en-US" dirty="0" smtClean="0"/>
              <a:t> </a:t>
            </a:r>
          </a:p>
          <a:p>
            <a:r>
              <a:rPr lang="en-US" dirty="0" smtClean="0">
                <a:hlinkClick r:id="rId7"/>
              </a:rPr>
              <a:t>http://www.encyclopedia.com/topic/refugee.aspx</a:t>
            </a:r>
            <a:r>
              <a:rPr lang="en-US" dirty="0" smtClean="0"/>
              <a:t> </a:t>
            </a:r>
          </a:p>
          <a:p>
            <a:r>
              <a:rPr lang="en-US" dirty="0" smtClean="0">
                <a:hlinkClick r:id="rId8"/>
              </a:rPr>
              <a:t>http://www.bbc.com/news/world-europe-34131911</a:t>
            </a:r>
            <a:r>
              <a:rPr lang="en-US" dirty="0" smtClean="0"/>
              <a:t> </a:t>
            </a:r>
          </a:p>
          <a:p>
            <a:r>
              <a:rPr lang="en-US" dirty="0" smtClean="0">
                <a:hlinkClick r:id="rId9"/>
              </a:rPr>
              <a:t>http://sputniknews.com/europe/20150914/1026973067/Europe-Schengen-borders-refugees.html</a:t>
            </a:r>
            <a:r>
              <a:rPr lang="en-US" dirty="0" smtClean="0"/>
              <a:t> </a:t>
            </a:r>
          </a:p>
          <a:p>
            <a:r>
              <a:rPr lang="en-US" dirty="0" smtClean="0">
                <a:hlinkClick r:id="rId10"/>
              </a:rPr>
              <a:t>https://fas.org/sgp/crs/row/IF10259.pdf</a:t>
            </a:r>
            <a:r>
              <a:rPr lang="en-US" dirty="0" smtClean="0"/>
              <a:t> </a:t>
            </a:r>
          </a:p>
          <a:p>
            <a:r>
              <a:rPr lang="en-US" dirty="0" smtClean="0">
                <a:hlinkClick r:id="rId11"/>
              </a:rPr>
              <a:t>http://intercrossblog.icrc.org/blog/migrant-refugee-crisis-how-the-red-cross-red-crescent-is-responding</a:t>
            </a:r>
            <a:r>
              <a:rPr lang="en-US" dirty="0" smtClean="0"/>
              <a:t> </a:t>
            </a:r>
          </a:p>
          <a:p>
            <a:endParaRPr lang="en-US" dirty="0"/>
          </a:p>
        </p:txBody>
      </p:sp>
    </p:spTree>
    <p:extLst>
      <p:ext uri="{BB962C8B-B14F-4D97-AF65-F5344CB8AC3E}">
        <p14:creationId xmlns:p14="http://schemas.microsoft.com/office/powerpoint/2010/main" val="1730766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 Refugee?</a:t>
            </a:r>
            <a:endParaRPr lang="en-US" dirty="0"/>
          </a:p>
        </p:txBody>
      </p:sp>
      <p:sp>
        <p:nvSpPr>
          <p:cNvPr id="3" name="Content Placeholder 2"/>
          <p:cNvSpPr>
            <a:spLocks noGrp="1"/>
          </p:cNvSpPr>
          <p:nvPr>
            <p:ph idx="1"/>
          </p:nvPr>
        </p:nvSpPr>
        <p:spPr/>
        <p:txBody>
          <a:bodyPr/>
          <a:lstStyle/>
          <a:p>
            <a:r>
              <a:rPr lang="en-US" dirty="0" smtClean="0"/>
              <a:t>“Article </a:t>
            </a:r>
            <a:r>
              <a:rPr lang="en-US" dirty="0"/>
              <a:t>1(A)(2) of the 1951 Convention defines a refugee as an individual who is </a:t>
            </a:r>
            <a:r>
              <a:rPr lang="en-US" b="1" dirty="0"/>
              <a:t>outside his or her country of nationality or habitual residence</a:t>
            </a:r>
            <a:r>
              <a:rPr lang="en-US" dirty="0"/>
              <a:t> who is</a:t>
            </a:r>
            <a:r>
              <a:rPr lang="en-US" b="1" dirty="0"/>
              <a:t> unable or unwilling to return</a:t>
            </a:r>
            <a:r>
              <a:rPr lang="en-US" dirty="0"/>
              <a:t> due to a </a:t>
            </a:r>
            <a:r>
              <a:rPr lang="en-US" b="1" dirty="0"/>
              <a:t>well-founded fear of persecution</a:t>
            </a:r>
            <a:r>
              <a:rPr lang="en-US" dirty="0"/>
              <a:t> based on his or her </a:t>
            </a:r>
            <a:r>
              <a:rPr lang="en-US" b="1" dirty="0"/>
              <a:t>race, religion, nationality, political opinion, or membership in a particular social </a:t>
            </a:r>
            <a:r>
              <a:rPr lang="en-US" b="1" dirty="0" smtClean="0"/>
              <a:t>group”</a:t>
            </a:r>
            <a:endParaRPr lang="en-US" dirty="0"/>
          </a:p>
        </p:txBody>
      </p:sp>
    </p:spTree>
    <p:extLst>
      <p:ext uri="{BB962C8B-B14F-4D97-AF65-F5344CB8AC3E}">
        <p14:creationId xmlns:p14="http://schemas.microsoft.com/office/powerpoint/2010/main" val="140455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Rights Do Refugees Have?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NON-REFOULEMENT – “</a:t>
            </a:r>
            <a:r>
              <a:rPr lang="en-US" dirty="0" smtClean="0"/>
              <a:t>Obligation </a:t>
            </a:r>
            <a:r>
              <a:rPr lang="en-US" dirty="0"/>
              <a:t>of States not to </a:t>
            </a:r>
            <a:r>
              <a:rPr lang="en-US" dirty="0" err="1"/>
              <a:t>refoule</a:t>
            </a:r>
            <a:r>
              <a:rPr lang="en-US" dirty="0"/>
              <a:t>, or return, a refugee to “the frontiers of territories where his life or freedom would be threatened on account of his race, religion, nationality, membership of a particular social group or political </a:t>
            </a:r>
            <a:r>
              <a:rPr lang="en-US" dirty="0" smtClean="0"/>
              <a:t>opinion.”</a:t>
            </a:r>
            <a:endParaRPr lang="en-US" b="1" dirty="0" smtClean="0"/>
          </a:p>
          <a:p>
            <a:r>
              <a:rPr lang="en-US" dirty="0" smtClean="0"/>
              <a:t>“1951 Convention Art</a:t>
            </a:r>
            <a:r>
              <a:rPr lang="en-US" dirty="0"/>
              <a:t>. 33(1). </a:t>
            </a:r>
            <a:r>
              <a:rPr lang="en-US" dirty="0" smtClean="0"/>
              <a:t>Non-</a:t>
            </a:r>
            <a:r>
              <a:rPr lang="en-US" dirty="0" err="1" smtClean="0"/>
              <a:t>refoulement</a:t>
            </a:r>
            <a:r>
              <a:rPr lang="en-US" dirty="0" smtClean="0"/>
              <a:t> </a:t>
            </a:r>
            <a:r>
              <a:rPr lang="en-US" dirty="0"/>
              <a:t>is universally acknowledged as a human right. It is expressly stated in human rights treaties such as Article 3 of the Convention against Torture and Article 22(8) of the American Convention on Human Rights</a:t>
            </a:r>
            <a:r>
              <a:rPr lang="en-US" dirty="0" smtClean="0"/>
              <a:t>. ”</a:t>
            </a:r>
          </a:p>
          <a:p>
            <a:r>
              <a:rPr lang="en-US" b="1" dirty="0"/>
              <a:t>FREEDOM OF </a:t>
            </a:r>
            <a:r>
              <a:rPr lang="en-US" b="1" dirty="0" smtClean="0"/>
              <a:t>MOVEMENT </a:t>
            </a:r>
            <a:r>
              <a:rPr lang="en-US" dirty="0" smtClean="0"/>
              <a:t>– “ICCPR, </a:t>
            </a:r>
            <a:r>
              <a:rPr lang="en-US" dirty="0"/>
              <a:t>art. 12. Article 26 of the 1951 Convention provides that States shall afford refugees the right to choose their place of residence within the territory and to move freely within the State. Meanwhile, Article 28 obliges States Parties to issue refugees travel documents permitting them to travel outside the State “unless compelling reasons of national security or public order otherwise require</a:t>
            </a:r>
            <a:r>
              <a:rPr lang="en-US" dirty="0" smtClean="0"/>
              <a:t>.”</a:t>
            </a:r>
            <a:endParaRPr lang="en-US" b="1" dirty="0"/>
          </a:p>
          <a:p>
            <a:endParaRPr lang="en-US" dirty="0" smtClean="0"/>
          </a:p>
        </p:txBody>
      </p:sp>
    </p:spTree>
    <p:extLst>
      <p:ext uri="{BB962C8B-B14F-4D97-AF65-F5344CB8AC3E}">
        <p14:creationId xmlns:p14="http://schemas.microsoft.com/office/powerpoint/2010/main" val="96840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04" y="1242529"/>
            <a:ext cx="10515600" cy="4351338"/>
          </a:xfrm>
        </p:spPr>
        <p:txBody>
          <a:bodyPr>
            <a:normAutofit fontScale="92500" lnSpcReduction="10000"/>
          </a:bodyPr>
          <a:lstStyle/>
          <a:p>
            <a:r>
              <a:rPr lang="en-US" b="1" dirty="0"/>
              <a:t>RIGHT TO LIBERTY AND SECURITY OF THE </a:t>
            </a:r>
            <a:r>
              <a:rPr lang="en-US" b="1" dirty="0" smtClean="0"/>
              <a:t>PERSON – </a:t>
            </a:r>
            <a:r>
              <a:rPr lang="en-US" dirty="0" smtClean="0"/>
              <a:t>A number of judgements from the ECHR reinforce the same idea </a:t>
            </a:r>
          </a:p>
          <a:p>
            <a:r>
              <a:rPr lang="en-US" b="1" dirty="0"/>
              <a:t>RIGHT TO FAMILY </a:t>
            </a:r>
            <a:r>
              <a:rPr lang="en-US" b="1" dirty="0" smtClean="0"/>
              <a:t>LIFE – </a:t>
            </a:r>
            <a:r>
              <a:rPr lang="en-US" dirty="0" smtClean="0"/>
              <a:t>A.23 ICCPR – “natural </a:t>
            </a:r>
            <a:r>
              <a:rPr lang="en-US" dirty="0"/>
              <a:t>and fundamental group unit of society and is entitled to protection by society and the State</a:t>
            </a:r>
            <a:r>
              <a:rPr lang="en-US" dirty="0" smtClean="0"/>
              <a:t>.”</a:t>
            </a:r>
          </a:p>
          <a:p>
            <a:r>
              <a:rPr lang="en-US" b="1" dirty="0" smtClean="0"/>
              <a:t>RIGHT TO EDUCATION</a:t>
            </a:r>
          </a:p>
          <a:p>
            <a:r>
              <a:rPr lang="en-US" b="1" dirty="0" smtClean="0"/>
              <a:t>ACCESS TO JUSTICE  - </a:t>
            </a:r>
            <a:r>
              <a:rPr lang="en-US" dirty="0" smtClean="0"/>
              <a:t>A.16, </a:t>
            </a:r>
            <a:endParaRPr lang="en-US" b="1" dirty="0" smtClean="0"/>
          </a:p>
          <a:p>
            <a:r>
              <a:rPr lang="en-US" b="1" dirty="0" smtClean="0"/>
              <a:t>RIGHT TO EMPLOYMENT </a:t>
            </a:r>
            <a:r>
              <a:rPr lang="en-US" dirty="0" smtClean="0"/>
              <a:t>– A.17</a:t>
            </a:r>
          </a:p>
          <a:p>
            <a:r>
              <a:rPr lang="en-US" b="1" dirty="0" smtClean="0"/>
              <a:t>RIGHT TO FAMILY LIFE – </a:t>
            </a:r>
            <a:r>
              <a:rPr lang="en-US" dirty="0" smtClean="0"/>
              <a:t>A. 23 </a:t>
            </a:r>
            <a:endParaRPr lang="en-US" b="1" dirty="0" smtClean="0"/>
          </a:p>
          <a:p>
            <a:r>
              <a:rPr lang="en-US" dirty="0" smtClean="0"/>
              <a:t>Other </a:t>
            </a:r>
            <a:r>
              <a:rPr lang="en-US" dirty="0" smtClean="0"/>
              <a:t>privileges similarly enshrined in international and regional human rights treaties</a:t>
            </a:r>
            <a:endParaRPr lang="en-US" dirty="0"/>
          </a:p>
        </p:txBody>
      </p:sp>
    </p:spTree>
    <p:extLst>
      <p:ext uri="{BB962C8B-B14F-4D97-AF65-F5344CB8AC3E}">
        <p14:creationId xmlns:p14="http://schemas.microsoft.com/office/powerpoint/2010/main" val="86579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1951 REFUGEE CONVENTION COMPREHENSIVE?</a:t>
            </a:r>
            <a:endParaRPr lang="en-US" dirty="0"/>
          </a:p>
        </p:txBody>
      </p:sp>
      <p:sp>
        <p:nvSpPr>
          <p:cNvPr id="3" name="Content Placeholder 2"/>
          <p:cNvSpPr>
            <a:spLocks noGrp="1"/>
          </p:cNvSpPr>
          <p:nvPr>
            <p:ph idx="1"/>
          </p:nvPr>
        </p:nvSpPr>
        <p:spPr/>
        <p:txBody>
          <a:bodyPr>
            <a:normAutofit/>
          </a:bodyPr>
          <a:lstStyle/>
          <a:p>
            <a:r>
              <a:rPr lang="en-US" dirty="0" smtClean="0"/>
              <a:t>“Initially</a:t>
            </a:r>
            <a:r>
              <a:rPr lang="en-US" dirty="0"/>
              <a:t>, Convention was limited to protecting mainly European refugees in the aftermath of World War II, but another document, </a:t>
            </a:r>
            <a:r>
              <a:rPr lang="en-US" b="1" dirty="0"/>
              <a:t>the 1967 Protocol, expanded the scope of the Convention </a:t>
            </a:r>
            <a:r>
              <a:rPr lang="en-US" dirty="0"/>
              <a:t>as the problem of displacement spread around the </a:t>
            </a:r>
            <a:r>
              <a:rPr lang="en-US" dirty="0" smtClean="0"/>
              <a:t>world”</a:t>
            </a:r>
            <a:endParaRPr lang="en-US" dirty="0"/>
          </a:p>
        </p:txBody>
      </p:sp>
    </p:spTree>
    <p:extLst>
      <p:ext uri="{BB962C8B-B14F-4D97-AF65-F5344CB8AC3E}">
        <p14:creationId xmlns:p14="http://schemas.microsoft.com/office/powerpoint/2010/main" val="1036842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FOR CRISIS </a:t>
            </a:r>
            <a:endParaRPr lang="en-US" dirty="0"/>
          </a:p>
        </p:txBody>
      </p:sp>
      <p:sp>
        <p:nvSpPr>
          <p:cNvPr id="3" name="Content Placeholder 2"/>
          <p:cNvSpPr>
            <a:spLocks noGrp="1"/>
          </p:cNvSpPr>
          <p:nvPr>
            <p:ph idx="1"/>
          </p:nvPr>
        </p:nvSpPr>
        <p:spPr/>
        <p:txBody>
          <a:bodyPr/>
          <a:lstStyle/>
          <a:p>
            <a:r>
              <a:rPr lang="en-US" dirty="0" smtClean="0"/>
              <a:t>Civil war in Syria  - stemming from Arab spring protests</a:t>
            </a:r>
          </a:p>
          <a:p>
            <a:r>
              <a:rPr lang="en-US" dirty="0" smtClean="0"/>
              <a:t>Therefore a large scale exodus towards Europe – Motivated by the success stories </a:t>
            </a:r>
          </a:p>
        </p:txBody>
      </p:sp>
    </p:spTree>
    <p:extLst>
      <p:ext uri="{BB962C8B-B14F-4D97-AF65-F5344CB8AC3E}">
        <p14:creationId xmlns:p14="http://schemas.microsoft.com/office/powerpoint/2010/main" val="27415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9211" y="1442720"/>
            <a:ext cx="6729311" cy="4734243"/>
          </a:xfrm>
        </p:spPr>
      </p:pic>
    </p:spTree>
    <p:extLst>
      <p:ext uri="{BB962C8B-B14F-4D97-AF65-F5344CB8AC3E}">
        <p14:creationId xmlns:p14="http://schemas.microsoft.com/office/powerpoint/2010/main" val="208742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56000" y="414094"/>
            <a:ext cx="5181600" cy="5762870"/>
          </a:xfrm>
        </p:spPr>
      </p:pic>
    </p:spTree>
    <p:extLst>
      <p:ext uri="{BB962C8B-B14F-4D97-AF65-F5344CB8AC3E}">
        <p14:creationId xmlns:p14="http://schemas.microsoft.com/office/powerpoint/2010/main" val="1581258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89333" y="772160"/>
            <a:ext cx="6084025" cy="5323523"/>
          </a:xfrm>
        </p:spPr>
      </p:pic>
    </p:spTree>
    <p:extLst>
      <p:ext uri="{BB962C8B-B14F-4D97-AF65-F5344CB8AC3E}">
        <p14:creationId xmlns:p14="http://schemas.microsoft.com/office/powerpoint/2010/main" val="1516703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725</Words>
  <Application>Microsoft Macintosh PowerPoint</Application>
  <PresentationFormat>Widescreen</PresentationFormat>
  <Paragraphs>53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Calibri Light</vt:lpstr>
      <vt:lpstr>Arial</vt:lpstr>
      <vt:lpstr>Office Theme</vt:lpstr>
      <vt:lpstr>European Refugee Crisis </vt:lpstr>
      <vt:lpstr>Who is a Refugee?</vt:lpstr>
      <vt:lpstr>What Rights Do Refugees Have?</vt:lpstr>
      <vt:lpstr>PowerPoint Presentation</vt:lpstr>
      <vt:lpstr>IS THE 1951 REFUGEE CONVENTION COMPREHENSIVE?</vt:lpstr>
      <vt:lpstr>CAUSE FOR CRISIS </vt:lpstr>
      <vt:lpstr>PowerPoint Presentation</vt:lpstr>
      <vt:lpstr>PowerPoint Presentation</vt:lpstr>
      <vt:lpstr>PowerPoint Presentation</vt:lpstr>
      <vt:lpstr>PowerPoint Presentation</vt:lpstr>
      <vt:lpstr>The Refugee Crisis in Europe is a Result of? </vt:lpstr>
      <vt:lpstr>Europe’s Response </vt:lpstr>
      <vt:lpstr>How many asylum claims are approved? </vt:lpstr>
      <vt:lpstr>What is the Refugee resettlement like?</vt:lpstr>
      <vt:lpstr>EU FAILED?</vt:lpstr>
      <vt:lpstr> Ok so is the ICRC  Helping?   </vt:lpstr>
      <vt:lpstr>Sources </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Refugee Crisis </dc:title>
  <dc:creator>Microsoft Office User</dc:creator>
  <cp:lastModifiedBy>Microsoft Office User</cp:lastModifiedBy>
  <cp:revision>5</cp:revision>
  <dcterms:created xsi:type="dcterms:W3CDTF">2016-07-20T17:39:14Z</dcterms:created>
  <dcterms:modified xsi:type="dcterms:W3CDTF">2016-07-20T18:17:33Z</dcterms:modified>
</cp:coreProperties>
</file>