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4" r:id="rId7"/>
    <p:sldId id="265" r:id="rId8"/>
    <p:sldId id="262" r:id="rId9"/>
    <p:sldId id="263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41C46-E37B-4E3A-B70F-696C2EC6F7FE}" type="datetimeFigureOut">
              <a:rPr lang="en-US" smtClean="0"/>
              <a:t>7/21/2016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D46DF-E7D8-4E66-AF7E-0629D73EF172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-dds-ny.un.org/doc/UNDOC/GEN/G14/101/98/PDF/G1410198.pdf?OpenElement" TargetMode="External"/><Relationship Id="rId2" Type="http://schemas.openxmlformats.org/officeDocument/2006/relationships/hyperlink" Target="http://www.ohchr.org/EN/HRBodies/SP/Pages/Introduction.aspx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uments-dds-ny.un.org/doc/UNDOC/GEN/G16/003/69/PDF/G1600369.pdf?OpenElement" TargetMode="External"/><Relationship Id="rId4" Type="http://schemas.openxmlformats.org/officeDocument/2006/relationships/hyperlink" Target="https://documents-dds-ny.un.org/doc/UNDOC/GEN/G15/008/27/PDF/G1500827.pdf?OpenEleme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vtjp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67957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 Rights Violations in Palestine Occupied Territory of Gaza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An analysis of the Special Rapporteur’s Reports 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276600" y="3581400"/>
            <a:ext cx="5258914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Lubhawna Choudhary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B.A.LL.B. 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Jindal Global Law School</a:t>
            </a:r>
          </a:p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Addressing the disconnect between the existence of rights and the realization of rights of 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alestinian people.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Special procedures as a voluntary  practice.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Importance of language.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Legal authority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7086600" cy="762000"/>
          </a:xfrm>
        </p:spPr>
        <p:txBody>
          <a:bodyPr>
            <a:normAutofit/>
          </a:bodyPr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838200"/>
            <a:ext cx="8001000" cy="5029200"/>
          </a:xfrm>
        </p:spPr>
        <p:txBody>
          <a:bodyPr/>
          <a:lstStyle/>
          <a:p>
            <a:pPr algn="l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dirty="0" smtClean="0">
                <a:hlinkClick r:id="rId2"/>
              </a:rPr>
              <a:t>http://www.ohchr.org/EN/HRBodies/SP/Pages/Introduction.aspx</a:t>
            </a:r>
            <a:endParaRPr lang="en-IN" sz="24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IN" dirty="0" smtClean="0">
                <a:hlinkClick r:id="rId3"/>
              </a:rPr>
              <a:t>https://</a:t>
            </a:r>
            <a:r>
              <a:rPr lang="en-IN" dirty="0" smtClean="0">
                <a:hlinkClick r:id="rId3"/>
              </a:rPr>
              <a:t>documents-dds-ny.un.org/doc/UNDOC/GEN/G14/101/98/PDF/G1410198.pdf?OpenElement</a:t>
            </a:r>
            <a:r>
              <a:rPr lang="en-IN" dirty="0" smtClean="0"/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IN" dirty="0" smtClean="0">
                <a:hlinkClick r:id="rId4"/>
              </a:rPr>
              <a:t>https://</a:t>
            </a:r>
            <a:r>
              <a:rPr lang="en-IN" dirty="0" smtClean="0">
                <a:hlinkClick r:id="rId4"/>
              </a:rPr>
              <a:t>documents-dds-ny.un.org/doc/UNDOC/GEN/G15/008/27/PDF/G1500827.pdf?OpenElement</a:t>
            </a:r>
            <a:endParaRPr lang="en-IN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IN" dirty="0" smtClean="0">
                <a:hlinkClick r:id="rId5"/>
              </a:rPr>
              <a:t>https://</a:t>
            </a:r>
            <a:r>
              <a:rPr lang="en-IN" dirty="0" smtClean="0">
                <a:hlinkClick r:id="rId5"/>
              </a:rPr>
              <a:t>documents-dds-ny.un.org/doc/UNDOC/GEN/G16/003/69/PDF/G1600369.pdf?OpenElement</a:t>
            </a:r>
            <a:endParaRPr lang="en-IN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0"/>
            <a:ext cx="7848600" cy="1066800"/>
          </a:xfrm>
        </p:spPr>
        <p:txBody>
          <a:bodyPr>
            <a:normAutofit/>
          </a:bodyPr>
          <a:lstStyle/>
          <a:p>
            <a:r>
              <a:rPr lang="en-IN" sz="48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Evolution of the conflict</a:t>
            </a:r>
            <a:endParaRPr lang="en-IN" sz="4800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Source: </a:t>
            </a:r>
            <a:r>
              <a:rPr lang="en-IN" dirty="0" smtClean="0">
                <a:hlinkClick r:id="rId2"/>
              </a:rPr>
              <a:t>www.vtjp.org</a:t>
            </a:r>
            <a:r>
              <a:rPr lang="en-IN" dirty="0" smtClean="0"/>
              <a:t> </a:t>
            </a:r>
          </a:p>
        </p:txBody>
      </p:sp>
      <p:pic>
        <p:nvPicPr>
          <p:cNvPr id="4" name="Picture 3" descr="pallossofland_lar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66800"/>
            <a:ext cx="6934200" cy="4648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4017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Different Approaches of Study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IN" dirty="0" smtClean="0"/>
              <a:t>International Humanitarian Law </a:t>
            </a:r>
          </a:p>
          <a:p>
            <a:pPr>
              <a:buClr>
                <a:srgbClr val="C00000"/>
              </a:buClr>
            </a:pPr>
            <a:r>
              <a:rPr lang="en-IN" dirty="0" smtClean="0"/>
              <a:t>UN’s General Assembly Resolutions</a:t>
            </a:r>
          </a:p>
          <a:p>
            <a:pPr>
              <a:buClr>
                <a:srgbClr val="C00000"/>
              </a:buClr>
            </a:pPr>
            <a:r>
              <a:rPr lang="en-IN" dirty="0" smtClean="0"/>
              <a:t>General Comments </a:t>
            </a:r>
          </a:p>
          <a:p>
            <a:pPr>
              <a:buClr>
                <a:srgbClr val="C00000"/>
              </a:buClr>
            </a:pPr>
            <a:r>
              <a:rPr lang="en-IN" dirty="0" smtClean="0"/>
              <a:t>Special Procedures by the UNHRC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Special Procedures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958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IN" dirty="0" smtClean="0"/>
              <a:t>Independent HR experts – Individual or Group</a:t>
            </a:r>
          </a:p>
          <a:p>
            <a:pPr>
              <a:buClr>
                <a:srgbClr val="C00000"/>
              </a:buClr>
            </a:pPr>
            <a:r>
              <a:rPr lang="en-IN" dirty="0" smtClean="0"/>
              <a:t>Undertake thematic studies and country visits</a:t>
            </a:r>
          </a:p>
          <a:p>
            <a:pPr>
              <a:buClr>
                <a:srgbClr val="C00000"/>
              </a:buClr>
            </a:pPr>
            <a:r>
              <a:rPr lang="en-IN" dirty="0" smtClean="0"/>
              <a:t>Submit reports annually to the HRC and majority of the mandates report to the General Assembly.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(222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0527" t="20203" r="21477" b="22633"/>
          <a:stretch>
            <a:fillRect/>
          </a:stretch>
        </p:blipFill>
        <p:spPr>
          <a:xfrm>
            <a:off x="533399" y="0"/>
            <a:ext cx="8284633" cy="4343400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4800" y="4495800"/>
            <a:ext cx="8534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“Palestine” instead of “Occupied Palestine Territories”.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One of the recommendations made: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  “The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Human Rights Council appoint an expert group to propose a special protocol to the Fourth Geneva Convention with the specific purpose of proposing a legal regime for any occupation that lasts for more than five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years.”</a:t>
            </a:r>
            <a:endParaRPr lang="en-IN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endParaRPr lang="en-IN" sz="2000" baseline="30000" dirty="0" smtClean="0"/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endParaRPr lang="en-IN" sz="20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(221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0632" t="20684" r="23379" b="22553"/>
          <a:stretch>
            <a:fillRect/>
          </a:stretch>
        </p:blipFill>
        <p:spPr>
          <a:xfrm>
            <a:off x="533400" y="0"/>
            <a:ext cx="8077200" cy="4495800"/>
          </a:xfr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81000" y="48768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Special Rapportuer denied access to the Occupied Palestinian Territory – held video and telephone conferences.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Infringement of Right to life and Right to Meaningful development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IN" dirty="0" smtClean="0"/>
              <a:t>Further observations of the Report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534400" cy="487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Clr>
                <a:srgbClr val="C00000"/>
              </a:buClr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Palestinian people in perpetual state of humanitarian crisis with 80% of the population dependant on aid.</a:t>
            </a:r>
          </a:p>
          <a:p>
            <a:pPr>
              <a:lnSpc>
                <a:spcPct val="170000"/>
              </a:lnSpc>
              <a:buClr>
                <a:srgbClr val="C00000"/>
              </a:buClr>
              <a:buNone/>
            </a:pP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Clr>
                <a:srgbClr val="C00000"/>
              </a:buClr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Operation “Protective Edge” (7 July 2014 – 26 August 2014)</a:t>
            </a:r>
          </a:p>
          <a:p>
            <a:pPr>
              <a:lnSpc>
                <a:spcPct val="170000"/>
              </a:lnSpc>
              <a:buClr>
                <a:srgbClr val="C00000"/>
              </a:buClr>
              <a:buNone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     2,256 fatalities of which 1,563 were civilians including 538 children.</a:t>
            </a:r>
            <a:r>
              <a:rPr lang="en-IN" sz="3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IN" sz="32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400" baseline="30000" dirty="0" smtClean="0"/>
          </a:p>
          <a:p>
            <a:pPr>
              <a:buNone/>
            </a:pPr>
            <a:endParaRPr lang="en-IN" sz="2400" baseline="30000" dirty="0"/>
          </a:p>
          <a:p>
            <a:pPr>
              <a:buNone/>
            </a:pPr>
            <a:endParaRPr lang="en-IN" sz="2400" baseline="30000" dirty="0" smtClean="0"/>
          </a:p>
          <a:p>
            <a:pPr>
              <a:buNone/>
            </a:pPr>
            <a:endParaRPr lang="en-IN" sz="2400" baseline="30000" dirty="0"/>
          </a:p>
          <a:p>
            <a:pPr>
              <a:buNone/>
            </a:pPr>
            <a:endParaRPr lang="en-IN" sz="2400" baseline="30000" dirty="0" smtClean="0"/>
          </a:p>
          <a:p>
            <a:pPr>
              <a:buNone/>
            </a:pPr>
            <a:endParaRPr lang="en-IN" sz="2400" baseline="30000" dirty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r>
              <a:rPr lang="en-IN" sz="1800" baseline="30000" dirty="0" smtClean="0"/>
              <a:t>1</a:t>
            </a:r>
            <a:r>
              <a:rPr lang="en-IN" sz="1800" dirty="0" smtClean="0"/>
              <a:t>See Office for the Coordination of Humanitarian Assistance, Gaza Strip, Humanitarian Dashboard, November 2014.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(220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7967" t="13469" r="18625" b="21582"/>
          <a:stretch>
            <a:fillRect/>
          </a:stretch>
        </p:blipFill>
        <p:spPr>
          <a:xfrm>
            <a:off x="762000" y="152400"/>
            <a:ext cx="7772400" cy="4495800"/>
          </a:xfr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04800" y="48768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Israel denied access to the Special Rapportuer.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Palestinians – “protected people” under Geneva Convention 4.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Highlights the disconnect between the rights and protections of the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alestinian people available under IHL and the ‘actual’ protection.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Further Observations of the Report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en-IN" sz="2400" dirty="0" smtClean="0"/>
              <a:t>In October and November 2015</a:t>
            </a:r>
          </a:p>
          <a:p>
            <a:pPr>
              <a:buClr>
                <a:srgbClr val="C00000"/>
              </a:buClr>
              <a:buNone/>
            </a:pPr>
            <a:r>
              <a:rPr lang="en-IN" sz="2000" dirty="0" smtClean="0"/>
              <a:t>       In Palestine : 100 dead and 11,300 injured</a:t>
            </a:r>
          </a:p>
          <a:p>
            <a:pPr>
              <a:buClr>
                <a:srgbClr val="C00000"/>
              </a:buClr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In Israel : 17 dead and 170 injured</a:t>
            </a:r>
          </a:p>
          <a:p>
            <a:pPr>
              <a:buClr>
                <a:srgbClr val="C00000"/>
              </a:buClr>
              <a:buNone/>
            </a:pPr>
            <a:endParaRPr lang="en-IN" sz="2000" dirty="0" smtClean="0"/>
          </a:p>
          <a:p>
            <a:pPr>
              <a:buClr>
                <a:srgbClr val="C00000"/>
              </a:buClr>
            </a:pPr>
            <a:r>
              <a:rPr lang="en-IN" sz="2400" dirty="0" smtClean="0"/>
              <a:t>72 year old woman killed on 6 November 2015.</a:t>
            </a:r>
            <a:r>
              <a:rPr lang="en-IN" sz="2400" baseline="30000" dirty="0"/>
              <a:t>1</a:t>
            </a:r>
            <a:endParaRPr lang="en-IN" sz="2400" dirty="0" smtClean="0"/>
          </a:p>
          <a:p>
            <a:pPr>
              <a:buClr>
                <a:srgbClr val="C00000"/>
              </a:buClr>
              <a:buNone/>
            </a:pPr>
            <a:r>
              <a:rPr lang="en-IN" sz="2000" dirty="0" smtClean="0"/>
              <a:t>       Israel Official : “It’s </a:t>
            </a:r>
            <a:r>
              <a:rPr lang="en-IN" sz="2000" dirty="0"/>
              <a:t>illegal to fire on suspects who don’t pose </a:t>
            </a:r>
            <a:r>
              <a:rPr lang="en-IN" sz="2000" dirty="0" smtClean="0"/>
              <a:t>threat”.</a:t>
            </a:r>
            <a:r>
              <a:rPr lang="en-IN" sz="2000" baseline="30000" dirty="0" smtClean="0"/>
              <a:t>2</a:t>
            </a:r>
          </a:p>
          <a:p>
            <a:pPr>
              <a:buClr>
                <a:srgbClr val="C00000"/>
              </a:buClr>
              <a:buNone/>
            </a:pPr>
            <a:endParaRPr lang="en-IN" sz="2000" baseline="30000" dirty="0"/>
          </a:p>
          <a:p>
            <a:pPr>
              <a:buClr>
                <a:srgbClr val="C00000"/>
              </a:buClr>
            </a:pPr>
            <a:r>
              <a:rPr lang="en-IN" sz="2400" dirty="0" smtClean="0"/>
              <a:t>Blockade in Gaza</a:t>
            </a:r>
          </a:p>
          <a:p>
            <a:pPr>
              <a:buClr>
                <a:srgbClr val="C00000"/>
              </a:buClr>
              <a:buNone/>
            </a:pPr>
            <a:r>
              <a:rPr lang="en-IN" sz="2400" dirty="0" smtClean="0"/>
              <a:t>      </a:t>
            </a:r>
            <a:r>
              <a:rPr lang="en-IN" sz="2200" dirty="0" smtClean="0"/>
              <a:t>Kept in the state of de-development.</a:t>
            </a:r>
          </a:p>
          <a:p>
            <a:pPr>
              <a:buClr>
                <a:srgbClr val="C00000"/>
              </a:buClr>
              <a:buNone/>
            </a:pPr>
            <a:r>
              <a:rPr lang="en-IN" sz="2200" dirty="0"/>
              <a:t> </a:t>
            </a:r>
            <a:r>
              <a:rPr lang="en-IN" sz="2200" dirty="0" smtClean="0"/>
              <a:t>      Affect on HRs especially Right to freedom of movement and Right to     adequate standard of living.</a:t>
            </a:r>
            <a:endParaRPr lang="en-IN" sz="2000" baseline="30000" dirty="0" smtClean="0"/>
          </a:p>
          <a:p>
            <a:pPr>
              <a:buNone/>
            </a:pPr>
            <a:endParaRPr lang="en-IN" sz="2000" baseline="30000" dirty="0"/>
          </a:p>
          <a:p>
            <a:pPr>
              <a:buNone/>
            </a:pPr>
            <a:endParaRPr lang="en-IN" sz="1800" baseline="30000" dirty="0" smtClean="0"/>
          </a:p>
          <a:p>
            <a:pPr>
              <a:lnSpc>
                <a:spcPct val="110000"/>
              </a:lnSpc>
              <a:buNone/>
            </a:pPr>
            <a:r>
              <a:rPr lang="en-IN" sz="1400" baseline="30000" dirty="0" smtClean="0"/>
              <a:t>1</a:t>
            </a:r>
            <a:r>
              <a:rPr lang="en-IN" sz="1400" dirty="0" smtClean="0"/>
              <a:t> </a:t>
            </a:r>
            <a:r>
              <a:rPr lang="en-IN" sz="1400" dirty="0"/>
              <a:t>Times of Israel, “Elderly Palestinian woman tries to run over soldiers near Hebron”, 6 November 2015. </a:t>
            </a:r>
            <a:endParaRPr lang="en-IN" sz="1400" baseline="30000" dirty="0" smtClean="0"/>
          </a:p>
          <a:p>
            <a:pPr>
              <a:lnSpc>
                <a:spcPct val="110000"/>
              </a:lnSpc>
              <a:buNone/>
            </a:pPr>
            <a:r>
              <a:rPr lang="en-IN" sz="1400" baseline="30000" dirty="0"/>
              <a:t>2</a:t>
            </a:r>
            <a:r>
              <a:rPr lang="en-IN" sz="1400" dirty="0" smtClean="0"/>
              <a:t> </a:t>
            </a:r>
            <a:r>
              <a:rPr lang="en-IN" sz="1400" dirty="0"/>
              <a:t>Times of Israel, “A-G: It’s illegal to fire on suspects who don’t pose threat”, 26 October 2015.</a:t>
            </a:r>
          </a:p>
          <a:p>
            <a:pPr>
              <a:buNone/>
            </a:pPr>
            <a:endParaRPr lang="en-IN" sz="20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678</TotalTime>
  <Words>444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Human Rights Violations in Palestine Occupied Territory of Gaza</vt:lpstr>
      <vt:lpstr> Evolution of the conflict</vt:lpstr>
      <vt:lpstr>Different Approaches of Study</vt:lpstr>
      <vt:lpstr>Special Procedures</vt:lpstr>
      <vt:lpstr>Slide 5</vt:lpstr>
      <vt:lpstr>Slide 6</vt:lpstr>
      <vt:lpstr>Further observations of the Report </vt:lpstr>
      <vt:lpstr>Slide 8</vt:lpstr>
      <vt:lpstr>Further Observations of the Report</vt:lpstr>
      <vt:lpstr>Conclusion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 Violations in Palestine Occupied Territories</dc:title>
  <dc:creator>lubhawna choudhary</dc:creator>
  <cp:lastModifiedBy>ykc</cp:lastModifiedBy>
  <cp:revision>40</cp:revision>
  <dcterms:created xsi:type="dcterms:W3CDTF">2006-08-16T00:00:00Z</dcterms:created>
  <dcterms:modified xsi:type="dcterms:W3CDTF">2016-07-21T05:34:35Z</dcterms:modified>
</cp:coreProperties>
</file>