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0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8" r:id="rId13"/>
    <p:sldId id="265" r:id="rId14"/>
    <p:sldId id="266" r:id="rId15"/>
    <p:sldId id="267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E463-BE99-40A4-8F22-593E1F42B518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82DC-7EED-4A54-8056-143B4AE03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880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E463-BE99-40A4-8F22-593E1F42B518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82DC-7EED-4A54-8056-143B4AE03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99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E463-BE99-40A4-8F22-593E1F42B518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82DC-7EED-4A54-8056-143B4AE03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4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E463-BE99-40A4-8F22-593E1F42B518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82DC-7EED-4A54-8056-143B4AE03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E463-BE99-40A4-8F22-593E1F42B518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82DC-7EED-4A54-8056-143B4AE03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14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E463-BE99-40A4-8F22-593E1F42B518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82DC-7EED-4A54-8056-143B4AE03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3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E463-BE99-40A4-8F22-593E1F42B518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82DC-7EED-4A54-8056-143B4AE03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41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E463-BE99-40A4-8F22-593E1F42B518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82DC-7EED-4A54-8056-143B4AE03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0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E463-BE99-40A4-8F22-593E1F42B518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82DC-7EED-4A54-8056-143B4AE03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0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E463-BE99-40A4-8F22-593E1F42B518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82DC-7EED-4A54-8056-143B4AE03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11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E463-BE99-40A4-8F22-593E1F42B518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82DC-7EED-4A54-8056-143B4AE03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4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FE463-BE99-40A4-8F22-593E1F42B518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D82DC-7EED-4A54-8056-143B4AE03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392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library.wiley.com/doi/10.1111/japp.12138/full#japp12138-note-0001" TargetMode="External"/><Relationship Id="rId2" Type="http://schemas.openxmlformats.org/officeDocument/2006/relationships/hyperlink" Target="https://www.worldpulse.com/en/community/groups/technology-innovation-group/posts/3753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.deccanherald.com/articles.php?name=http%3A%2F%2Fwww.deccanherald.com%2Fcontent%2F510394%2Fcommercial-surrogacy-risks-exploitation-women.html" TargetMode="External"/><Relationship Id="rId4" Type="http://schemas.openxmlformats.org/officeDocument/2006/relationships/hyperlink" Target="http://m.thehindubusinessline.com/opinion/why-ban-commercial-surrogacy/article8124254.ec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3505199"/>
          </a:xfrm>
        </p:spPr>
        <p:txBody>
          <a:bodyPr>
            <a:normAutofit/>
          </a:bodyPr>
          <a:lstStyle/>
          <a:p>
            <a:r>
              <a:rPr lang="en-US" b="1" u="sng" dirty="0"/>
              <a:t>EXPOLITATION OF THE SURROGATES IN COMMERCIAL SURROGACY</a:t>
            </a:r>
            <a:endParaRPr lang="en-US" dirty="0"/>
          </a:p>
        </p:txBody>
      </p:sp>
      <p:pic>
        <p:nvPicPr>
          <p:cNvPr id="1026" name="Picture 2" descr="http://www.lifenews.com/wp-content/uploads/2013/08/surrogacy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563" y="3657600"/>
            <a:ext cx="5476875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077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167639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400" dirty="0" smtClean="0"/>
              <a:t>For </a:t>
            </a:r>
            <a:r>
              <a:rPr lang="en-US" sz="2400" dirty="0"/>
              <a:t>example, </a:t>
            </a:r>
            <a:r>
              <a:rPr lang="en-US" sz="2400" dirty="0" smtClean="0"/>
              <a:t>Indian </a:t>
            </a:r>
            <a:r>
              <a:rPr lang="en-US" sz="2400" dirty="0"/>
              <a:t>surrogates are ‘housed in clinical compounds where all of their meals and activities are monitored, and from which they are not permitted to leave until delivery</a:t>
            </a:r>
            <a:r>
              <a:rPr lang="en-US" sz="2400" dirty="0" smtClean="0"/>
              <a:t>’.</a:t>
            </a:r>
            <a:r>
              <a:rPr lang="en-US" sz="2400" dirty="0"/>
              <a:t> And a striking example is the use of Caesarean sections (termed ‘the scissor’ by many Indian surrogates</a:t>
            </a:r>
            <a:r>
              <a:rPr lang="en-US" sz="2400" dirty="0" smtClean="0"/>
              <a:t>).</a:t>
            </a: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79120" y="1905000"/>
            <a:ext cx="82296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r>
              <a:rPr lang="en-US" sz="2400" dirty="0" err="1" smtClean="0"/>
              <a:t>Razia</a:t>
            </a:r>
            <a:r>
              <a:rPr lang="en-US" sz="2400" dirty="0"/>
              <a:t>, a 25-year-old surrogate and mother of two, who says:</a:t>
            </a:r>
          </a:p>
          <a:p>
            <a:pPr marL="0" indent="0" fontAlgn="base">
              <a:buNone/>
            </a:pPr>
            <a:r>
              <a:rPr lang="en-US" sz="2400" dirty="0" smtClean="0">
                <a:effectLst/>
              </a:rPr>
              <a:t>	“I delivered yesterday — it was a scissor. My first two children 	were normal delivery at home. I have never come to a hospital 	before. Not even when I fell sick with typhoid! I was very 	scared when they told me I need a scissor. I am very scared of 	blood and injections.”</a:t>
            </a:r>
            <a:endParaRPr lang="en-US" sz="2400" dirty="0">
              <a:effectLst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886200"/>
            <a:ext cx="82296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base">
              <a:buNone/>
            </a:pPr>
            <a:r>
              <a:rPr lang="en-US" sz="2000" dirty="0"/>
              <a:t>While Caesarean sections are relatively common even outside the context of surrogacy, there are well-known risks, including infection of the wound, endometriosis, thrombosis in the legs, excess bleeding, and damage to the bladder or ureter. So to subject surrogates to these </a:t>
            </a:r>
            <a:r>
              <a:rPr lang="en-US" sz="2000" b="1" u="sng" dirty="0">
                <a:solidFill>
                  <a:srgbClr val="FF0000"/>
                </a:solidFill>
              </a:rPr>
              <a:t>risks</a:t>
            </a:r>
            <a:r>
              <a:rPr lang="en-US" sz="2000" dirty="0"/>
              <a:t>, not to mention the pain and discomfort, must be a source of concern</a:t>
            </a:r>
            <a:r>
              <a:rPr lang="en-US" sz="2000" dirty="0" smtClean="0"/>
              <a:t>.</a:t>
            </a:r>
            <a:r>
              <a:rPr lang="en-US" sz="2000" dirty="0"/>
              <a:t> This is especially so when the </a:t>
            </a:r>
            <a:r>
              <a:rPr lang="en-US" sz="2000" dirty="0" smtClean="0"/>
              <a:t>primary </a:t>
            </a:r>
            <a:r>
              <a:rPr lang="en-US" sz="2000" dirty="0"/>
              <a:t>reason for subjecting her to a Caesarean is the scheduling convenience of the commissioning couple or </a:t>
            </a:r>
            <a:r>
              <a:rPr lang="en-US" sz="2000" dirty="0" smtClean="0"/>
              <a:t>clinic and such practice is </a:t>
            </a:r>
            <a:r>
              <a:rPr lang="en-US" sz="2000" b="1" u="sng" dirty="0" smtClean="0">
                <a:solidFill>
                  <a:srgbClr val="FF0000"/>
                </a:solidFill>
              </a:rPr>
              <a:t>not </a:t>
            </a:r>
            <a:r>
              <a:rPr lang="en-US" sz="2000" b="1" u="sng" dirty="0">
                <a:solidFill>
                  <a:srgbClr val="FF0000"/>
                </a:solidFill>
              </a:rPr>
              <a:t>viewed as good clinical practice</a:t>
            </a:r>
            <a:r>
              <a:rPr lang="en-US" sz="2000" dirty="0"/>
              <a:t> in most Western countries.</a:t>
            </a:r>
            <a:endParaRPr lang="en-US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699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(B) Baby Selling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Paid </a:t>
            </a:r>
            <a:r>
              <a:rPr lang="en-US" sz="2800" dirty="0"/>
              <a:t>surrogacy cannot be fairly rewarded because it is </a:t>
            </a:r>
            <a:r>
              <a:rPr lang="en-US" sz="2800" b="1" i="1" u="sng" dirty="0">
                <a:solidFill>
                  <a:srgbClr val="FF0000"/>
                </a:solidFill>
              </a:rPr>
              <a:t>baby selling</a:t>
            </a:r>
            <a:r>
              <a:rPr lang="en-US" sz="2800" dirty="0" smtClean="0"/>
              <a:t>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590800"/>
            <a:ext cx="8229600" cy="89138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/>
              <a:t>No amount of money is sufficient to compensate for giving up or ‘</a:t>
            </a:r>
            <a:r>
              <a:rPr lang="en-US" sz="2800" b="1" u="sng" dirty="0" smtClean="0">
                <a:solidFill>
                  <a:srgbClr val="FF0000"/>
                </a:solidFill>
              </a:rPr>
              <a:t>selling a baby</a:t>
            </a:r>
            <a:r>
              <a:rPr lang="en-US" sz="2800" dirty="0" smtClean="0"/>
              <a:t>’. </a:t>
            </a:r>
            <a:endParaRPr lang="en-US" sz="2800" dirty="0"/>
          </a:p>
        </p:txBody>
      </p:sp>
      <p:pic>
        <p:nvPicPr>
          <p:cNvPr id="4098" name="Picture 2" descr="http://www.smh.com.au/content/dam/images/1/z/p/d/a/image.related.articleLeadNarrow.300x0.1zp1u.png/1338656400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450" y="3810000"/>
            <a:ext cx="42291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598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482181"/>
            <a:ext cx="8229600" cy="19280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800" dirty="0" smtClean="0"/>
              <a:t>Also, psychological </a:t>
            </a:r>
            <a:r>
              <a:rPr lang="en-US" sz="2800" dirty="0"/>
              <a:t>evidence could reveal that many </a:t>
            </a:r>
            <a:r>
              <a:rPr lang="en-US" sz="2800" dirty="0" smtClean="0"/>
              <a:t>paid </a:t>
            </a:r>
            <a:r>
              <a:rPr lang="en-US" sz="2800" dirty="0"/>
              <a:t>surrogates are so </a:t>
            </a:r>
            <a:r>
              <a:rPr lang="en-US" sz="2800" dirty="0">
                <a:solidFill>
                  <a:srgbClr val="FF0000"/>
                </a:solidFill>
              </a:rPr>
              <a:t>damaged</a:t>
            </a:r>
            <a:r>
              <a:rPr lang="en-US" sz="2800" dirty="0"/>
              <a:t> by the </a:t>
            </a:r>
            <a:r>
              <a:rPr lang="en-US" sz="2800" dirty="0">
                <a:solidFill>
                  <a:srgbClr val="FF0000"/>
                </a:solidFill>
              </a:rPr>
              <a:t>experience </a:t>
            </a:r>
            <a:r>
              <a:rPr lang="en-US" sz="2800" dirty="0"/>
              <a:t>that pretty much </a:t>
            </a:r>
            <a:r>
              <a:rPr lang="en-US" sz="2800" dirty="0">
                <a:solidFill>
                  <a:srgbClr val="FF0000"/>
                </a:solidFill>
              </a:rPr>
              <a:t>no amount of money </a:t>
            </a:r>
            <a:r>
              <a:rPr lang="en-US" sz="2800" dirty="0"/>
              <a:t>can restore their welfare levels to what they were before the experience. 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54864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 smtClean="0"/>
              <a:t>Deep emotional and physical ties that develop between the surrogates and their offspring.</a:t>
            </a:r>
            <a:endParaRPr lang="en-US" sz="2800" dirty="0"/>
          </a:p>
        </p:txBody>
      </p:sp>
      <p:pic>
        <p:nvPicPr>
          <p:cNvPr id="5124" name="Picture 4" descr="http://assets-cdn.ekantipur.com/images/third-party/miscellaneous/29022016085557syndicate-1-1000x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450" y="150621"/>
            <a:ext cx="4991100" cy="333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690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(C) Consent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2800" dirty="0" smtClean="0"/>
              <a:t>Valid </a:t>
            </a:r>
            <a:r>
              <a:rPr lang="en-US" sz="2800" dirty="0"/>
              <a:t>consent </a:t>
            </a:r>
            <a:r>
              <a:rPr lang="en-US" sz="2800" dirty="0" smtClean="0"/>
              <a:t>requires:</a:t>
            </a:r>
          </a:p>
          <a:p>
            <a:pPr marL="0" indent="0" fontAlgn="base">
              <a:buNone/>
            </a:pPr>
            <a:r>
              <a:rPr lang="en-US" sz="2800" dirty="0" smtClean="0">
                <a:effectLst/>
              </a:rPr>
              <a:t>	(i) Sufficient information (with an 	opportunity to digest and understand);</a:t>
            </a:r>
          </a:p>
          <a:p>
            <a:pPr marL="0" indent="0" fontAlgn="base">
              <a:buNone/>
            </a:pPr>
            <a:r>
              <a:rPr lang="en-US" sz="2800" dirty="0" smtClean="0">
                <a:effectLst/>
              </a:rPr>
              <a:t>	(ii) Capacity or competence; and</a:t>
            </a:r>
          </a:p>
          <a:p>
            <a:pPr marL="0" indent="0" fontAlgn="base">
              <a:buNone/>
            </a:pPr>
            <a:r>
              <a:rPr lang="en-US" sz="2800" dirty="0" smtClean="0">
                <a:effectLst/>
              </a:rPr>
              <a:t>	(iii) Voluntariness (the absence of </a:t>
            </a:r>
            <a:r>
              <a:rPr lang="en-US" sz="2800" dirty="0"/>
              <a:t> </a:t>
            </a:r>
            <a:r>
              <a:rPr lang="en-US" sz="2800" dirty="0" smtClean="0">
                <a:effectLst/>
              </a:rPr>
              <a:t>distorting or 	controlling influences, such as 	coercion or 	manipulation)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0682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(D) A FURTHER DIMENSION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9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Not </a:t>
            </a:r>
            <a:r>
              <a:rPr lang="en-US" sz="2800" dirty="0"/>
              <a:t>knowing the number of embryos inserted or </a:t>
            </a:r>
            <a:r>
              <a:rPr lang="en-US" sz="2800" dirty="0" smtClean="0"/>
              <a:t>aborted.</a:t>
            </a:r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590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 smtClean="0"/>
              <a:t>Not having a say in wanting to see/meet the baby.</a:t>
            </a:r>
            <a:endParaRPr lang="en-US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34290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 smtClean="0"/>
              <a:t>Not even being aware of the nationality of the intending parents.</a:t>
            </a:r>
            <a:endParaRPr lang="en-US" sz="2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4495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 smtClean="0"/>
              <a:t>Not receiving psychological counseling are undoubtedly tantamount to exploitation.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021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7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A blanket ban does not address the real need and could simply drive the surrogacy market underground, making it worse for all </a:t>
            </a:r>
            <a:r>
              <a:rPr lang="en-US" sz="2800" dirty="0" smtClean="0"/>
              <a:t>concerned.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1524000" y="3337560"/>
            <a:ext cx="1828800" cy="1524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779520" y="3337560"/>
            <a:ext cx="1828800" cy="1524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POVERTY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019800" y="3337560"/>
            <a:ext cx="1828800" cy="1524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HEALTH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79120" y="5181600"/>
            <a:ext cx="8229600" cy="1447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 smtClean="0"/>
              <a:t>We </a:t>
            </a:r>
            <a:r>
              <a:rPr lang="en-US" sz="2800" dirty="0"/>
              <a:t>should stop what exploitation we can and the fact that we cannot stop it all is not a reason not to stop new forms emerging.</a:t>
            </a:r>
          </a:p>
        </p:txBody>
      </p:sp>
    </p:spTree>
    <p:extLst>
      <p:ext uri="{BB962C8B-B14F-4D97-AF65-F5344CB8AC3E}">
        <p14:creationId xmlns:p14="http://schemas.microsoft.com/office/powerpoint/2010/main" val="146656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  <p:bldP spid="6" grpId="0" animBg="1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www.worldpulse.com/en/community/groups/technology-innovation-group/posts/37534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onlinelibrary.wiley.com/doi/10.1111/japp.12138/full#japp12138-note-0001</a:t>
            </a:r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m.thehindubusinessline.com/opinion/why-ban-commercial-surrogacy/article8124254.ece</a:t>
            </a:r>
            <a:endParaRPr lang="en-US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m.deccanherald.com/articles.php?name=http%3A%2F%2Fwww.deccanherald.com%2Fcontent%2F510394%2Fcommercial-surrogacy-risks-exploitation-women.html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00800" y="5638800"/>
            <a:ext cx="25146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mtClean="0"/>
              <a:t>Mayank Goyal</a:t>
            </a:r>
          </a:p>
          <a:p>
            <a:pPr marL="0" indent="0">
              <a:buFont typeface="Arial" pitchFamily="34" charset="0"/>
              <a:buNone/>
            </a:pPr>
            <a:r>
              <a:rPr lang="en-US" smtClean="0"/>
              <a:t>LLB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04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surrogacy?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A </a:t>
            </a:r>
            <a:r>
              <a:rPr lang="en-US" dirty="0"/>
              <a:t>process by which a woman voluntarily becomes pregnant for another </a:t>
            </a:r>
            <a:r>
              <a:rPr lang="en-US" dirty="0" smtClean="0"/>
              <a:t>couple.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015581"/>
            <a:ext cx="8229600" cy="11314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dirty="0" smtClean="0"/>
              <a:t>The act of surrogacy when done for monetary gain, is termed to be as ‘Commercial Surrogacy’.</a:t>
            </a:r>
            <a:endParaRPr lang="en-US" dirty="0"/>
          </a:p>
        </p:txBody>
      </p:sp>
      <p:pic>
        <p:nvPicPr>
          <p:cNvPr id="2050" name="Picture 2" descr="http://blog.lawinfo.com/wp-content/uploads/2015/02/Surrogacy-Services-300x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124" y="2638226"/>
            <a:ext cx="2111753" cy="1407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46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an area of concern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120" y="1562101"/>
            <a:ext cx="8229600" cy="6857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/>
              <a:t>India opened up-to commercial surrogacy in </a:t>
            </a:r>
            <a:r>
              <a:rPr lang="en-US" sz="2800" dirty="0" smtClean="0"/>
              <a:t>2002.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2209800"/>
            <a:ext cx="8229600" cy="1714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800" dirty="0"/>
              <a:t>Commercial Surrogacy has become a huge profitable industry in India and it is not disputed to say that India has now become a </a:t>
            </a:r>
            <a:r>
              <a:rPr lang="en-US" sz="2800" dirty="0">
                <a:solidFill>
                  <a:srgbClr val="FF0000"/>
                </a:solidFill>
              </a:rPr>
              <a:t>favorite destination </a:t>
            </a:r>
            <a:r>
              <a:rPr lang="en-US" sz="2800" dirty="0"/>
              <a:t>for international clients for surrogacy, thus making India a sort of </a:t>
            </a:r>
            <a:r>
              <a:rPr lang="en-US" sz="2800" dirty="0">
                <a:solidFill>
                  <a:srgbClr val="FF0000"/>
                </a:solidFill>
              </a:rPr>
              <a:t>leader</a:t>
            </a:r>
            <a:r>
              <a:rPr lang="en-US" sz="2800" dirty="0"/>
              <a:t> in international surrogacy. </a:t>
            </a:r>
            <a:endParaRPr lang="en-US" sz="28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743200" y="3924300"/>
            <a:ext cx="4145280" cy="6857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800" dirty="0" smtClean="0"/>
              <a:t>Large </a:t>
            </a:r>
            <a:r>
              <a:rPr lang="en-US" sz="2800" dirty="0"/>
              <a:t>number of </a:t>
            </a:r>
            <a:r>
              <a:rPr lang="en-US" sz="2800" dirty="0" smtClean="0"/>
              <a:t>surrogates 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743200" y="4442458"/>
            <a:ext cx="3032760" cy="6857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800" dirty="0" smtClean="0"/>
              <a:t>Much </a:t>
            </a:r>
            <a:r>
              <a:rPr lang="en-US" sz="2800" dirty="0"/>
              <a:t>cheaper costs </a:t>
            </a:r>
            <a:endParaRPr lang="en-US" sz="2800" dirty="0" smtClean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743200" y="4952999"/>
            <a:ext cx="6400800" cy="6857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800" dirty="0" smtClean="0"/>
              <a:t>Availability </a:t>
            </a:r>
            <a:r>
              <a:rPr lang="en-US" sz="2800" dirty="0"/>
              <a:t>of modern medical infrastructures </a:t>
            </a:r>
            <a:endParaRPr lang="en-US" sz="2800" dirty="0" smtClean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743200" y="5486400"/>
            <a:ext cx="6873240" cy="6857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800" dirty="0"/>
              <a:t>Assisted Reproductive Technology (ART) clinics </a:t>
            </a:r>
            <a:endParaRPr lang="en-US" sz="2800" dirty="0" smtClean="0"/>
          </a:p>
        </p:txBody>
      </p:sp>
      <p:sp>
        <p:nvSpPr>
          <p:cNvPr id="13" name="Right Arrow 12"/>
          <p:cNvSpPr/>
          <p:nvPr/>
        </p:nvSpPr>
        <p:spPr>
          <a:xfrm>
            <a:off x="2331720" y="4114800"/>
            <a:ext cx="304800" cy="15239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2331720" y="4533899"/>
            <a:ext cx="304800" cy="15239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2331720" y="5052057"/>
            <a:ext cx="304800" cy="15239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2331720" y="5638797"/>
            <a:ext cx="304800" cy="15239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6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  <p:bldP spid="8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63880" y="1219200"/>
            <a:ext cx="82296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800" dirty="0"/>
              <a:t>In the absence of any kind of regulatory or monitoring mechanism, it is difficult to arrive at the exact statistics pertaining to the existing surrogacy industry in India. 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63880" y="2662766"/>
            <a:ext cx="8229600" cy="1151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800" dirty="0"/>
              <a:t>Surrogacy is growing very fast with 15-20 percent rise in numbers every year.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48640" y="3814233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800" dirty="0"/>
              <a:t>A UN study in July 2012, estimated that the surrogacy business was more than USD 400 million a year, with over 3,000 fertility clinics across India.</a:t>
            </a:r>
          </a:p>
        </p:txBody>
      </p:sp>
    </p:spTree>
    <p:extLst>
      <p:ext uri="{BB962C8B-B14F-4D97-AF65-F5344CB8AC3E}">
        <p14:creationId xmlns:p14="http://schemas.microsoft.com/office/powerpoint/2010/main" val="194712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COMMERCIAL SURROGACY: AN EXPLOTATION?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20000" cy="14478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“… transnational commercial contract pregnancy involves the exploitation of impoverished and often uneducated Indian women …”</a:t>
            </a:r>
          </a:p>
          <a:p>
            <a:pPr marL="0" indent="0" algn="r">
              <a:buNone/>
            </a:pPr>
            <a:r>
              <a:rPr lang="fr-FR" sz="1400" dirty="0" smtClean="0"/>
              <a:t>(Françoise </a:t>
            </a:r>
            <a:r>
              <a:rPr lang="fr-FR" sz="1400" dirty="0" err="1"/>
              <a:t>Baylis</a:t>
            </a:r>
            <a:r>
              <a:rPr lang="fr-FR" sz="1400" dirty="0"/>
              <a:t>, ‘</a:t>
            </a:r>
            <a:r>
              <a:rPr lang="fr-FR" sz="1400" i="1" dirty="0"/>
              <a:t>Transnational commercial </a:t>
            </a:r>
            <a:r>
              <a:rPr lang="fr-FR" sz="1400" i="1" dirty="0" err="1"/>
              <a:t>contract</a:t>
            </a:r>
            <a:r>
              <a:rPr lang="fr-FR" sz="1400" i="1" dirty="0"/>
              <a:t> </a:t>
            </a:r>
            <a:r>
              <a:rPr lang="fr-FR" sz="1400" i="1" dirty="0" err="1"/>
              <a:t>pregnancy</a:t>
            </a:r>
            <a:r>
              <a:rPr lang="fr-FR" sz="1400" i="1" dirty="0"/>
              <a:t> in </a:t>
            </a:r>
            <a:r>
              <a:rPr lang="fr-FR" sz="1400" i="1" dirty="0" err="1"/>
              <a:t>India</a:t>
            </a:r>
            <a:r>
              <a:rPr lang="fr-FR" sz="1400" dirty="0" smtClean="0"/>
              <a:t>’)</a:t>
            </a:r>
            <a:endParaRPr lang="en-US" sz="1600" dirty="0" smtClean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048000"/>
            <a:ext cx="7620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 smtClean="0"/>
              <a:t>Exploitation: </a:t>
            </a:r>
            <a:r>
              <a:rPr lang="en-US" sz="2800" i="1" dirty="0"/>
              <a:t>unfair advantage exploitation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90600" y="3581400"/>
            <a:ext cx="7620000" cy="2895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r>
              <a:rPr lang="en-US" sz="2400" dirty="0" smtClean="0"/>
              <a:t>Key </a:t>
            </a:r>
            <a:r>
              <a:rPr lang="en-US" sz="2400" dirty="0"/>
              <a:t>components of an exploitative arrangement (in this sense of ‘exploitation’) are:</a:t>
            </a:r>
          </a:p>
          <a:p>
            <a:pPr marL="0" indent="0" fontAlgn="base">
              <a:buNone/>
            </a:pPr>
            <a:r>
              <a:rPr lang="en-US" sz="2400" dirty="0" smtClean="0"/>
              <a:t>	(</a:t>
            </a:r>
            <a:r>
              <a:rPr lang="en-US" sz="2400" dirty="0"/>
              <a:t>a) that the exploited person derives (or is at risk of </a:t>
            </a:r>
            <a:r>
              <a:rPr lang="en-US" sz="2400" dirty="0" smtClean="0"/>
              <a:t>	deriving</a:t>
            </a:r>
            <a:r>
              <a:rPr lang="en-US" sz="2400" dirty="0"/>
              <a:t>)  </a:t>
            </a:r>
            <a:r>
              <a:rPr lang="en-US" sz="2400" dirty="0" smtClean="0"/>
              <a:t>an </a:t>
            </a:r>
            <a:r>
              <a:rPr lang="en-US" sz="2400" dirty="0"/>
              <a:t>unfairly low level of benefit and/or </a:t>
            </a:r>
            <a:r>
              <a:rPr lang="en-US" sz="2400" dirty="0" smtClean="0"/>
              <a:t>	suffers </a:t>
            </a:r>
            <a:r>
              <a:rPr lang="en-US" sz="2400" dirty="0"/>
              <a:t>an unfairly high  </a:t>
            </a:r>
            <a:r>
              <a:rPr lang="en-US" sz="2400" dirty="0" smtClean="0"/>
              <a:t>level </a:t>
            </a:r>
            <a:r>
              <a:rPr lang="en-US" sz="2400" dirty="0"/>
              <a:t>of cost or harm; and</a:t>
            </a:r>
          </a:p>
          <a:p>
            <a:pPr marL="0" indent="0" fontAlgn="base">
              <a:buNone/>
            </a:pPr>
            <a:r>
              <a:rPr lang="en-US" sz="2400" dirty="0" smtClean="0"/>
              <a:t>	(</a:t>
            </a:r>
            <a:r>
              <a:rPr lang="en-US" sz="2400" dirty="0"/>
              <a:t>b) that the exploited person's consent to the </a:t>
            </a:r>
            <a:r>
              <a:rPr lang="en-US" sz="2400" dirty="0" smtClean="0"/>
              <a:t>	arrangement </a:t>
            </a:r>
            <a:r>
              <a:rPr lang="en-US" sz="2400" dirty="0"/>
              <a:t>is  </a:t>
            </a:r>
            <a:r>
              <a:rPr lang="en-US" sz="2400" dirty="0" smtClean="0"/>
              <a:t>defective </a:t>
            </a:r>
            <a:r>
              <a:rPr lang="en-US" sz="2400" dirty="0"/>
              <a:t>or invalid.</a:t>
            </a:r>
          </a:p>
        </p:txBody>
      </p:sp>
    </p:spTree>
    <p:extLst>
      <p:ext uri="{BB962C8B-B14F-4D97-AF65-F5344CB8AC3E}">
        <p14:creationId xmlns:p14="http://schemas.microsoft.com/office/powerpoint/2010/main" val="206074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200" b="1" u="sng" dirty="0" smtClean="0">
                <a:latin typeface="+mn-lt"/>
              </a:rPr>
              <a:t>Example:</a:t>
            </a:r>
            <a:r>
              <a:rPr lang="en-US" sz="3200" b="1" dirty="0" smtClean="0">
                <a:latin typeface="+mn-lt"/>
              </a:rPr>
              <a:t> </a:t>
            </a:r>
            <a:r>
              <a:rPr lang="en-US" sz="3100" dirty="0" smtClean="0">
                <a:latin typeface="+mn-lt"/>
              </a:rPr>
              <a:t>Let's say that I want to sell my car. I ask for $10,000 which is close to the market value; but I am offered $3,000, which is unreasonably low, but I accept. </a:t>
            </a:r>
            <a:endParaRPr lang="en-US" sz="31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495800"/>
            <a:ext cx="8229600" cy="15240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(b) If</a:t>
            </a:r>
            <a:r>
              <a:rPr lang="en-US" dirty="0"/>
              <a:t>, however, I agree to the sale because you misled me, or because I'm suffering from mental illness, or because </a:t>
            </a:r>
            <a:r>
              <a:rPr lang="en-US" dirty="0" smtClean="0"/>
              <a:t>I need some money urgently to meet the basic needs of my life; </a:t>
            </a:r>
            <a:r>
              <a:rPr lang="en-US" dirty="0"/>
              <a:t>then this does look like exploitation, but only because any one of these could be a consent-invalidating factor. 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1905000"/>
            <a:ext cx="8229600" cy="11888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 dirty="0" smtClean="0">
                <a:latin typeface="+mn-lt"/>
              </a:rPr>
              <a:t>Whether this is exploitation depends very much on the reasons why I chose to accept such a poor offer.</a:t>
            </a:r>
            <a:endParaRPr lang="en-US" sz="2400" dirty="0">
              <a:latin typeface="+mn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3063160"/>
            <a:ext cx="8229600" cy="11888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 dirty="0" smtClean="0">
                <a:latin typeface="+mn-lt"/>
              </a:rPr>
              <a:t>(a) If I want to do you a favour, or am rich and do not care about the money, or can't be bothered to find out what the market value is, or just want a quick sale, then the chances are that this is not a case of me having been exploited in the moral sense of that term.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8353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(A) Pay and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dirty="0" smtClean="0"/>
              <a:t>(a) The </a:t>
            </a:r>
            <a:r>
              <a:rPr lang="en-US" sz="2800" dirty="0"/>
              <a:t>most obvious issue is how little </a:t>
            </a:r>
            <a:r>
              <a:rPr lang="en-US" sz="2800" dirty="0" smtClean="0"/>
              <a:t>surrogates in India </a:t>
            </a:r>
            <a:r>
              <a:rPr lang="en-US" sz="2800" dirty="0"/>
              <a:t>are </a:t>
            </a:r>
            <a:r>
              <a:rPr lang="en-US" sz="2800" dirty="0" smtClean="0"/>
              <a:t>paid.</a:t>
            </a:r>
          </a:p>
          <a:p>
            <a:pPr marL="0" indent="0" algn="just">
              <a:buNone/>
            </a:pPr>
            <a:r>
              <a:rPr lang="en-US" sz="2400" dirty="0" smtClean="0"/>
              <a:t>	</a:t>
            </a:r>
            <a:r>
              <a:rPr lang="en-US" sz="2400" u="sng" dirty="0" smtClean="0"/>
              <a:t>Example:</a:t>
            </a:r>
            <a:r>
              <a:rPr lang="en-US" sz="2400" dirty="0" smtClean="0"/>
              <a:t> </a:t>
            </a:r>
            <a:r>
              <a:rPr lang="en-US" sz="2400" dirty="0"/>
              <a:t>The entire surrogacy process in the United </a:t>
            </a:r>
            <a:r>
              <a:rPr lang="en-US" sz="2400" dirty="0" smtClean="0"/>
              <a:t>	States 	can </a:t>
            </a:r>
            <a:r>
              <a:rPr lang="en-US" sz="2400" dirty="0"/>
              <a:t>cost between $40,000 and $150,000. </a:t>
            </a:r>
            <a:r>
              <a:rPr lang="en-US" sz="2400" dirty="0" smtClean="0"/>
              <a:t>	Surrogate mothers </a:t>
            </a:r>
            <a:r>
              <a:rPr lang="en-US" sz="2400" dirty="0"/>
              <a:t>receive between </a:t>
            </a:r>
            <a:r>
              <a:rPr lang="en-US" sz="2400" b="1" u="sng" dirty="0">
                <a:solidFill>
                  <a:srgbClr val="FF0000"/>
                </a:solidFill>
              </a:rPr>
              <a:t>$20,000 </a:t>
            </a:r>
            <a:r>
              <a:rPr lang="en-US" sz="2400" dirty="0"/>
              <a:t>and </a:t>
            </a:r>
            <a:r>
              <a:rPr lang="en-US" sz="2400" b="1" u="sng" dirty="0">
                <a:solidFill>
                  <a:srgbClr val="FF0000"/>
                </a:solidFill>
              </a:rPr>
              <a:t>$30,000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	</a:t>
            </a:r>
            <a:r>
              <a:rPr lang="en-US" sz="2400" dirty="0" smtClean="0"/>
              <a:t>of </a:t>
            </a:r>
            <a:r>
              <a:rPr lang="en-US" sz="2400" dirty="0"/>
              <a:t>this sum. In </a:t>
            </a:r>
            <a:r>
              <a:rPr lang="en-US" sz="2400" dirty="0" smtClean="0"/>
              <a:t>India </a:t>
            </a:r>
            <a:r>
              <a:rPr lang="en-US" sz="2400" dirty="0"/>
              <a:t>the complete medical procedure, </a:t>
            </a:r>
            <a:r>
              <a:rPr lang="en-US" sz="2400" dirty="0" smtClean="0"/>
              <a:t>	surrogate's </a:t>
            </a:r>
            <a:r>
              <a:rPr lang="en-US" sz="2400" dirty="0"/>
              <a:t>fee, airline </a:t>
            </a:r>
            <a:r>
              <a:rPr lang="en-US" sz="2400" dirty="0" smtClean="0"/>
              <a:t>tickets</a:t>
            </a:r>
            <a:r>
              <a:rPr lang="en-US" sz="2400" dirty="0"/>
              <a:t>, and hotel stay for two trips </a:t>
            </a:r>
            <a:r>
              <a:rPr lang="en-US" sz="2400" dirty="0" smtClean="0"/>
              <a:t>	to India </a:t>
            </a:r>
            <a:r>
              <a:rPr lang="en-US" sz="2400" dirty="0"/>
              <a:t>costs around </a:t>
            </a:r>
            <a:r>
              <a:rPr lang="en-US" sz="2400" dirty="0" smtClean="0"/>
              <a:t>$</a:t>
            </a:r>
            <a:r>
              <a:rPr lang="en-US" sz="2400" dirty="0"/>
              <a:t>25,000, but prices can go as low as </a:t>
            </a:r>
            <a:r>
              <a:rPr lang="en-US" sz="2400" dirty="0" smtClean="0"/>
              <a:t>	$</a:t>
            </a:r>
            <a:r>
              <a:rPr lang="en-US" sz="2400" dirty="0"/>
              <a:t>12,000. Of that total </a:t>
            </a:r>
            <a:r>
              <a:rPr lang="en-US" sz="2400" dirty="0" smtClean="0"/>
              <a:t>	cost</a:t>
            </a:r>
            <a:r>
              <a:rPr lang="en-US" sz="2400" dirty="0"/>
              <a:t>, Indian women are paid </a:t>
            </a:r>
            <a:r>
              <a:rPr lang="en-US" sz="2400" dirty="0" smtClean="0"/>
              <a:t>	between </a:t>
            </a:r>
            <a:r>
              <a:rPr lang="en-US" sz="2400" b="1" u="sng" dirty="0">
                <a:solidFill>
                  <a:srgbClr val="FF0000"/>
                </a:solidFill>
              </a:rPr>
              <a:t>$2,000 </a:t>
            </a:r>
            <a:r>
              <a:rPr lang="en-US" sz="2400" dirty="0"/>
              <a:t>and </a:t>
            </a:r>
            <a:r>
              <a:rPr lang="en-US" sz="2400" b="1" u="sng" dirty="0">
                <a:solidFill>
                  <a:srgbClr val="FF0000"/>
                </a:solidFill>
              </a:rPr>
              <a:t>$10,000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for </a:t>
            </a:r>
            <a:r>
              <a:rPr lang="en-US" sz="2400" dirty="0"/>
              <a:t>their </a:t>
            </a:r>
            <a:r>
              <a:rPr lang="en-US" sz="2400" dirty="0" smtClean="0"/>
              <a:t>services.</a:t>
            </a:r>
          </a:p>
          <a:p>
            <a:pPr marL="0" indent="0" algn="just">
              <a:buNone/>
            </a:pPr>
            <a:r>
              <a:rPr lang="en-US" sz="2400" dirty="0" smtClean="0"/>
              <a:t>Consumers of surrogacy services are exploiting Indian poverty: keeping their own costs down by taking advantage of the position of Indian women.</a:t>
            </a:r>
          </a:p>
        </p:txBody>
      </p:sp>
    </p:spTree>
    <p:extLst>
      <p:ext uri="{BB962C8B-B14F-4D97-AF65-F5344CB8AC3E}">
        <p14:creationId xmlns:p14="http://schemas.microsoft.com/office/powerpoint/2010/main" val="256512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/>
              <a:t>What would count as fair pay is of course notoriously hard to work </a:t>
            </a:r>
            <a:r>
              <a:rPr lang="en-US" sz="2800" dirty="0" smtClean="0"/>
              <a:t>out.</a:t>
            </a:r>
          </a:p>
          <a:p>
            <a:pPr marL="0" indent="0" algn="just">
              <a:buNone/>
            </a:pPr>
            <a:endParaRPr lang="en-US" sz="2800" dirty="0" smtClean="0"/>
          </a:p>
          <a:p>
            <a:pPr marL="0" indent="0" algn="just">
              <a:buNone/>
            </a:pPr>
            <a:r>
              <a:rPr lang="en-US" sz="2800" dirty="0" smtClean="0"/>
              <a:t>While </a:t>
            </a:r>
            <a:r>
              <a:rPr lang="en-US" sz="2800" dirty="0"/>
              <a:t>the details vary from case to case, there is at least an issue about some Indian surrogates being underpaid — although, as just noted, establishing what wage levels are appropriate and fair is a tricky issue across the </a:t>
            </a:r>
            <a:r>
              <a:rPr lang="en-US" sz="2800" dirty="0" smtClean="0"/>
              <a:t>board.</a:t>
            </a:r>
            <a:endParaRPr lang="en-US" sz="2800" dirty="0"/>
          </a:p>
        </p:txBody>
      </p:sp>
      <p:pic>
        <p:nvPicPr>
          <p:cNvPr id="3074" name="Picture 2" descr="http://2.bp.blogspot.com/-UUO-KwokLAg/UWzgQ3nbJHI/AAAAAAAAAIc/dDZZ1f71Ny8/s1600/IMG_20130416_240800_5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267200"/>
            <a:ext cx="3505200" cy="1870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151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106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(b) A </a:t>
            </a:r>
            <a:r>
              <a:rPr lang="en-US" sz="2800" dirty="0"/>
              <a:t>second consideration is how surrogates are treated in other (non-financial) ways.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1524000"/>
            <a:ext cx="8229600" cy="788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400" dirty="0" smtClean="0"/>
              <a:t>Are they adequately informed at the outset? </a:t>
            </a:r>
            <a:endParaRPr 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4360" y="2057401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400" dirty="0" smtClean="0"/>
              <a:t>What conditions must they live under during pregnancy? </a:t>
            </a:r>
            <a:endParaRPr lang="en-US" sz="2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94360" y="3116422"/>
            <a:ext cx="8229600" cy="925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/>
              <a:t>What rights do they have at and after birth, including rights to contact with the child?</a:t>
            </a:r>
            <a:endParaRPr lang="en-US" sz="2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04800" y="4648200"/>
            <a:ext cx="8229600" cy="12882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Depending on the answers to such questions, there could be a concern, not only about pay, but also about conditions. And it does seem that there are grounds for concern.</a:t>
            </a:r>
            <a:endParaRPr lang="en-US" sz="24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63880" y="2667001"/>
            <a:ext cx="8229600" cy="43418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/>
              <a:t>How is their healthcare managed?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649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307</TotalTime>
  <Words>953</Words>
  <Application>Microsoft Office PowerPoint</Application>
  <PresentationFormat>On-screen Show (4:3)</PresentationFormat>
  <Paragraphs>70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EXPOLITATION OF THE SURROGATES IN COMMERCIAL SURROGACY</vt:lpstr>
      <vt:lpstr>What is surrogacy?</vt:lpstr>
      <vt:lpstr>Why is it an area of concern?</vt:lpstr>
      <vt:lpstr>PowerPoint Presentation</vt:lpstr>
      <vt:lpstr>COMMERCIAL SURROGACY: AN EXPLOTATION?</vt:lpstr>
      <vt:lpstr>Example: Let's say that I want to sell my car. I ask for $10,000 which is close to the market value; but I am offered $3,000, which is unreasonably low, but I accept. </vt:lpstr>
      <vt:lpstr>(A) Pay and Conditions</vt:lpstr>
      <vt:lpstr>PowerPoint Presentation</vt:lpstr>
      <vt:lpstr>PowerPoint Presentation</vt:lpstr>
      <vt:lpstr>PowerPoint Presentation</vt:lpstr>
      <vt:lpstr>(B) Baby Selling</vt:lpstr>
      <vt:lpstr>PowerPoint Presentation</vt:lpstr>
      <vt:lpstr>(C) Consent</vt:lpstr>
      <vt:lpstr>(D) A FURTHER DIMENSION</vt:lpstr>
      <vt:lpstr>CONCLUSION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EXPOLITATION OF THE SURROGATES IN COMMERCIAL SURROGACY</dc:title>
  <dc:creator>Mayank</dc:creator>
  <cp:lastModifiedBy>Mayank</cp:lastModifiedBy>
  <cp:revision>50</cp:revision>
  <dcterms:created xsi:type="dcterms:W3CDTF">2016-07-19T23:33:41Z</dcterms:created>
  <dcterms:modified xsi:type="dcterms:W3CDTF">2016-07-20T17:55:26Z</dcterms:modified>
</cp:coreProperties>
</file>