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7" r:id="rId4"/>
    <p:sldId id="263" r:id="rId5"/>
    <p:sldId id="269" r:id="rId6"/>
    <p:sldId id="258" r:id="rId7"/>
    <p:sldId id="260" r:id="rId8"/>
    <p:sldId id="261" r:id="rId9"/>
    <p:sldId id="262" r:id="rId10"/>
    <p:sldId id="270" r:id="rId11"/>
    <p:sldId id="259" r:id="rId12"/>
    <p:sldId id="264" r:id="rId13"/>
    <p:sldId id="266" r:id="rId14"/>
    <p:sldId id="271" r:id="rId15"/>
    <p:sldId id="272" r:id="rId16"/>
    <p:sldId id="273" r:id="rId17"/>
    <p:sldId id="274" r:id="rId18"/>
    <p:sldId id="275" r:id="rId19"/>
    <p:sldId id="277"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21"/>
  </p:normalViewPr>
  <p:slideViewPr>
    <p:cSldViewPr snapToGrid="0" snapToObjects="1">
      <p:cViewPr>
        <p:scale>
          <a:sx n="86" d="100"/>
          <a:sy n="86" d="100"/>
        </p:scale>
        <p:origin x="1056"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28474-2581-DE43-A6DA-2145A211D940}" type="datetimeFigureOut">
              <a:rPr lang="en-US" smtClean="0"/>
              <a:t>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4B6934-7671-7A48-B73D-AB647BFB5095}" type="slidenum">
              <a:rPr lang="en-US" smtClean="0"/>
              <a:t>‹#›</a:t>
            </a:fld>
            <a:endParaRPr lang="en-US"/>
          </a:p>
        </p:txBody>
      </p:sp>
    </p:spTree>
    <p:extLst>
      <p:ext uri="{BB962C8B-B14F-4D97-AF65-F5344CB8AC3E}">
        <p14:creationId xmlns:p14="http://schemas.microsoft.com/office/powerpoint/2010/main" val="44643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dirty="0" smtClean="0"/>
              <a:t>The area coloured grey indicates high prevalence of FGM</a:t>
            </a:r>
            <a:endParaRPr lang="en-GB" altLang="en-US" dirty="0"/>
          </a:p>
        </p:txBody>
      </p:sp>
      <p:sp>
        <p:nvSpPr>
          <p:cNvPr id="4" name="Slide Number Placeholder 3"/>
          <p:cNvSpPr>
            <a:spLocks noGrp="1"/>
          </p:cNvSpPr>
          <p:nvPr>
            <p:ph type="sldNum" sz="quarter" idx="10"/>
          </p:nvPr>
        </p:nvSpPr>
        <p:spPr/>
        <p:txBody>
          <a:bodyPr/>
          <a:lstStyle/>
          <a:p>
            <a:fld id="{3A4B6934-7671-7A48-B73D-AB647BFB5095}" type="slidenum">
              <a:rPr lang="en-US" smtClean="0"/>
              <a:t>12</a:t>
            </a:fld>
            <a:endParaRPr lang="en-US"/>
          </a:p>
        </p:txBody>
      </p:sp>
    </p:spTree>
    <p:extLst>
      <p:ext uri="{BB962C8B-B14F-4D97-AF65-F5344CB8AC3E}">
        <p14:creationId xmlns:p14="http://schemas.microsoft.com/office/powerpoint/2010/main" val="856184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4B6934-7671-7A48-B73D-AB647BFB5095}" type="slidenum">
              <a:rPr lang="en-US" smtClean="0"/>
              <a:t>13</a:t>
            </a:fld>
            <a:endParaRPr lang="en-US"/>
          </a:p>
        </p:txBody>
      </p:sp>
    </p:spTree>
    <p:extLst>
      <p:ext uri="{BB962C8B-B14F-4D97-AF65-F5344CB8AC3E}">
        <p14:creationId xmlns:p14="http://schemas.microsoft.com/office/powerpoint/2010/main" val="662548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7/19/16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7/19/16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chpr.org/files/instruments/women-protocol/achpr_instr_proto_women_eng.pdf" TargetMode="External"/><Relationship Id="rId4" Type="http://schemas.openxmlformats.org/officeDocument/2006/relationships/hyperlink" Target="http://newsfromafrica.org/tag/fgm/" TargetMode="External"/><Relationship Id="rId5" Type="http://schemas.openxmlformats.org/officeDocument/2006/relationships/hyperlink" Target="http://www.african-women.org/FGM/myths.php" TargetMode="External"/><Relationship Id="rId6" Type="http://schemas.openxmlformats.org/officeDocument/2006/relationships/hyperlink" Target="http://www.unicef.org/protection/files/00-FMGC_infographiclow-res.pdf" TargetMode="External"/><Relationship Id="rId1" Type="http://schemas.openxmlformats.org/officeDocument/2006/relationships/slideLayout" Target="../slideLayouts/slideLayout2.xml"/><Relationship Id="rId2" Type="http://schemas.openxmlformats.org/officeDocument/2006/relationships/hyperlink" Target="http://www.maputoprotoco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871131"/>
            <a:ext cx="6815669" cy="1687995"/>
          </a:xfrm>
        </p:spPr>
        <p:txBody>
          <a:bodyPr/>
          <a:lstStyle/>
          <a:p>
            <a:r>
              <a:rPr lang="en-US" dirty="0" smtClean="0"/>
              <a:t>Female Genital Mutilation in Africa</a:t>
            </a:r>
            <a:endParaRPr lang="en-US" dirty="0"/>
          </a:p>
        </p:txBody>
      </p:sp>
      <p:sp>
        <p:nvSpPr>
          <p:cNvPr id="4" name="TextBox 3"/>
          <p:cNvSpPr txBox="1"/>
          <p:nvPr/>
        </p:nvSpPr>
        <p:spPr>
          <a:xfrm>
            <a:off x="3013023" y="3807502"/>
            <a:ext cx="6760564" cy="1477328"/>
          </a:xfrm>
          <a:prstGeom prst="rect">
            <a:avLst/>
          </a:prstGeom>
          <a:noFill/>
        </p:spPr>
        <p:txBody>
          <a:bodyPr wrap="square" rtlCol="0">
            <a:spAutoFit/>
          </a:bodyPr>
          <a:lstStyle/>
          <a:p>
            <a:endParaRPr lang="en-US" altLang="en-US" i="1" dirty="0">
              <a:solidFill>
                <a:srgbClr val="000000"/>
              </a:solidFill>
            </a:endParaRPr>
          </a:p>
          <a:p>
            <a:r>
              <a:rPr lang="en-US" altLang="en-US" i="1" dirty="0">
                <a:solidFill>
                  <a:srgbClr val="000000"/>
                </a:solidFill>
              </a:rPr>
              <a:t>FGM is best understood not as an isolated phenomenon but rather as the tip of the iceberg of asymmetrical gender relations.</a:t>
            </a:r>
            <a:endParaRPr lang="en-US" altLang="en-US" i="1" dirty="0"/>
          </a:p>
          <a:p>
            <a:pPr algn="r"/>
            <a:r>
              <a:rPr lang="en-US" altLang="en-US" i="1" dirty="0"/>
              <a:t>					   -</a:t>
            </a:r>
            <a:r>
              <a:rPr lang="en-US" altLang="en-US" i="1" dirty="0" err="1"/>
              <a:t>Emanuela</a:t>
            </a:r>
            <a:r>
              <a:rPr lang="en-US" altLang="en-US" i="1" dirty="0"/>
              <a:t> </a:t>
            </a:r>
            <a:r>
              <a:rPr lang="en-US" altLang="en-US" i="1" dirty="0" smtClean="0"/>
              <a:t>Finke</a:t>
            </a:r>
            <a:endParaRPr lang="en-US" altLang="en-US" dirty="0"/>
          </a:p>
          <a:p>
            <a:pPr algn="r"/>
            <a:endParaRPr lang="en-US" dirty="0"/>
          </a:p>
        </p:txBody>
      </p:sp>
    </p:spTree>
    <p:extLst>
      <p:ext uri="{BB962C8B-B14F-4D97-AF65-F5344CB8AC3E}">
        <p14:creationId xmlns:p14="http://schemas.microsoft.com/office/powerpoint/2010/main" val="55377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the practice stopped</a:t>
            </a:r>
            <a:endParaRPr lang="en-US" dirty="0"/>
          </a:p>
        </p:txBody>
      </p:sp>
      <p:sp>
        <p:nvSpPr>
          <p:cNvPr id="3" name="Content Placeholder 2"/>
          <p:cNvSpPr>
            <a:spLocks noGrp="1"/>
          </p:cNvSpPr>
          <p:nvPr>
            <p:ph idx="1"/>
          </p:nvPr>
        </p:nvSpPr>
        <p:spPr/>
        <p:txBody>
          <a:bodyPr/>
          <a:lstStyle/>
          <a:p>
            <a:r>
              <a:rPr lang="en-US" altLang="en-US" dirty="0"/>
              <a:t>Procedure is often performed in an unclean, unsterile environment</a:t>
            </a:r>
          </a:p>
          <a:p>
            <a:r>
              <a:rPr lang="en-US" altLang="en-US" dirty="0"/>
              <a:t>Women who perform procedure are often unskilled</a:t>
            </a:r>
          </a:p>
          <a:p>
            <a:r>
              <a:rPr lang="en-US" altLang="en-US" dirty="0"/>
              <a:t>Women are at risk for serious infections and complications</a:t>
            </a:r>
          </a:p>
          <a:p>
            <a:r>
              <a:rPr lang="en-US" altLang="en-US" dirty="0"/>
              <a:t>Most convincing argument is that most women who agree to procedure do so under heavy influence from friends and family</a:t>
            </a:r>
            <a:endParaRPr lang="en-US" altLang="en-US" dirty="0"/>
          </a:p>
        </p:txBody>
      </p:sp>
    </p:spTree>
    <p:extLst>
      <p:ext uri="{BB962C8B-B14F-4D97-AF65-F5344CB8AC3E}">
        <p14:creationId xmlns:p14="http://schemas.microsoft.com/office/powerpoint/2010/main" val="404361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FGM affect the health of women and girls?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FGM has serious effects on a girl’s sexual and reproductive health.</a:t>
            </a:r>
          </a:p>
          <a:p>
            <a:r>
              <a:rPr lang="en-US" dirty="0"/>
              <a:t>Complications may occur in all types of FGM, but are most frequent with </a:t>
            </a:r>
            <a:r>
              <a:rPr lang="en-US" dirty="0" smtClean="0"/>
              <a:t>infibulation. Immediate </a:t>
            </a:r>
            <a:r>
              <a:rPr lang="en-US" dirty="0"/>
              <a:t>complications include severe pain, shock, </a:t>
            </a:r>
            <a:r>
              <a:rPr lang="en-US" dirty="0" smtClean="0"/>
              <a:t>hemorrhage, </a:t>
            </a:r>
            <a:r>
              <a:rPr lang="en-US" dirty="0"/>
              <a:t>tetanus or infection, urine retention, ulceration of the genital region and injury to adjacent tissue, wound infection, urinary infection, fever, and septicemia. </a:t>
            </a:r>
            <a:r>
              <a:rPr lang="en-US" dirty="0" smtClean="0"/>
              <a:t>Hemorrhage </a:t>
            </a:r>
            <a:r>
              <a:rPr lang="en-US" dirty="0"/>
              <a:t>and infection can be severe enough to cause death</a:t>
            </a:r>
            <a:r>
              <a:rPr lang="en-US" dirty="0" smtClean="0"/>
              <a:t>.</a:t>
            </a:r>
          </a:p>
          <a:p>
            <a:r>
              <a:rPr lang="en-US" dirty="0"/>
              <a:t>Long-term consequences include complications during childbirth,  </a:t>
            </a:r>
            <a:r>
              <a:rPr lang="en-US" dirty="0" smtClean="0"/>
              <a:t>anemia, </a:t>
            </a:r>
            <a:r>
              <a:rPr lang="en-US" dirty="0"/>
              <a:t>the formation of cysts and abscesses, keloid scar formation, damage to the urethra resulting in urinary incontinence, dyspareunia (painful sexual intercourse), sexual dysfunction, hypersensitivity of the genital area and increased risk of HIV transmission, as well as psychological effects</a:t>
            </a:r>
            <a:r>
              <a:rPr lang="en-US" dirty="0" smtClean="0"/>
              <a:t>.</a:t>
            </a:r>
            <a:endParaRPr lang="en-US" dirty="0"/>
          </a:p>
        </p:txBody>
      </p:sp>
    </p:spTree>
    <p:extLst>
      <p:ext uri="{BB962C8B-B14F-4D97-AF65-F5344CB8AC3E}">
        <p14:creationId xmlns:p14="http://schemas.microsoft.com/office/powerpoint/2010/main" val="386992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defRPr/>
            </a:pPr>
            <a:r>
              <a:rPr lang="en-US" kern="0" dirty="0"/>
              <a:t>60% of girls and women undergo the practice of FGM</a:t>
            </a:r>
          </a:p>
          <a:p>
            <a:pPr>
              <a:defRPr/>
            </a:pPr>
            <a:r>
              <a:rPr lang="en-US" kern="0" dirty="0"/>
              <a:t>Only after undergoing FGM is a girl rendered marriageable</a:t>
            </a:r>
          </a:p>
          <a:p>
            <a:pPr>
              <a:defRPr/>
            </a:pPr>
            <a:r>
              <a:rPr lang="en-US" kern="0" dirty="0"/>
              <a:t>Other reasons for FGM: chastity, rite of passage, social standing</a:t>
            </a:r>
          </a:p>
          <a:p>
            <a:pPr>
              <a:defRPr/>
            </a:pPr>
            <a:r>
              <a:rPr lang="en-US" kern="0" dirty="0"/>
              <a:t>The operation distinguishes those who have undergone the operation from those who have not.</a:t>
            </a:r>
            <a:endParaRPr lang="en-US" kern="0" dirty="0"/>
          </a:p>
        </p:txBody>
      </p:sp>
      <p:sp>
        <p:nvSpPr>
          <p:cNvPr id="6" name="TextBox 5"/>
          <p:cNvSpPr txBox="1"/>
          <p:nvPr/>
        </p:nvSpPr>
        <p:spPr>
          <a:xfrm>
            <a:off x="3672590" y="1274165"/>
            <a:ext cx="8829207" cy="769441"/>
          </a:xfrm>
          <a:prstGeom prst="rect">
            <a:avLst/>
          </a:prstGeom>
          <a:noFill/>
        </p:spPr>
        <p:txBody>
          <a:bodyPr wrap="square" rtlCol="0">
            <a:spAutoFit/>
          </a:bodyPr>
          <a:lstStyle/>
          <a:p>
            <a:r>
              <a:rPr lang="en-US" sz="4400" dirty="0" smtClean="0">
                <a:latin typeface="+mj-lt"/>
              </a:rPr>
              <a:t>Case of Gambia</a:t>
            </a:r>
            <a:endParaRPr lang="en-US" sz="4400" dirty="0">
              <a:latin typeface="+mj-lt"/>
            </a:endParaRPr>
          </a:p>
        </p:txBody>
      </p:sp>
    </p:spTree>
    <p:extLst>
      <p:ext uri="{BB962C8B-B14F-4D97-AF65-F5344CB8AC3E}">
        <p14:creationId xmlns:p14="http://schemas.microsoft.com/office/powerpoint/2010/main" val="1048002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Gambia</a:t>
            </a:r>
            <a:endParaRPr lang="en-US" dirty="0"/>
          </a:p>
        </p:txBody>
      </p:sp>
      <p:sp>
        <p:nvSpPr>
          <p:cNvPr id="3" name="Content Placeholder 2"/>
          <p:cNvSpPr>
            <a:spLocks noGrp="1"/>
          </p:cNvSpPr>
          <p:nvPr>
            <p:ph idx="1"/>
          </p:nvPr>
        </p:nvSpPr>
        <p:spPr/>
        <p:txBody>
          <a:bodyPr/>
          <a:lstStyle/>
          <a:p>
            <a:r>
              <a:rPr lang="en-US" altLang="en-US" dirty="0"/>
              <a:t>Studies have proven centrality of nuclear family/extended family in decision to undergo ceremonial cutting</a:t>
            </a:r>
          </a:p>
          <a:p>
            <a:r>
              <a:rPr lang="en-US" altLang="en-US" dirty="0"/>
              <a:t>Assumption that any girl who chooses to perform this practice is most likely second order autonomous</a:t>
            </a:r>
          </a:p>
          <a:p>
            <a:endParaRPr lang="en-US" dirty="0"/>
          </a:p>
        </p:txBody>
      </p:sp>
    </p:spTree>
    <p:extLst>
      <p:ext uri="{BB962C8B-B14F-4D97-AF65-F5344CB8AC3E}">
        <p14:creationId xmlns:p14="http://schemas.microsoft.com/office/powerpoint/2010/main" val="466329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a state	</a:t>
            </a:r>
            <a:endParaRPr lang="en-US" dirty="0"/>
          </a:p>
        </p:txBody>
      </p:sp>
      <p:sp>
        <p:nvSpPr>
          <p:cNvPr id="3" name="Content Placeholder 2"/>
          <p:cNvSpPr>
            <a:spLocks noGrp="1"/>
          </p:cNvSpPr>
          <p:nvPr>
            <p:ph idx="1"/>
          </p:nvPr>
        </p:nvSpPr>
        <p:spPr/>
        <p:txBody>
          <a:bodyPr/>
          <a:lstStyle/>
          <a:p>
            <a:r>
              <a:rPr lang="en-US" altLang="en-US" dirty="0" smtClean="0"/>
              <a:t>State </a:t>
            </a:r>
            <a:r>
              <a:rPr lang="en-US" altLang="en-US" dirty="0"/>
              <a:t>has a right to intervene on behalf of affected girls and women</a:t>
            </a:r>
          </a:p>
          <a:p>
            <a:r>
              <a:rPr lang="en-US" altLang="en-US" dirty="0" smtClean="0"/>
              <a:t>FGM </a:t>
            </a:r>
            <a:r>
              <a:rPr lang="en-US" altLang="en-US" dirty="0"/>
              <a:t>is a right infringement because girls and women are afforded little autonomy in which to decide whether or not to undergo the procedure</a:t>
            </a:r>
          </a:p>
          <a:p>
            <a:r>
              <a:rPr lang="en-US" altLang="en-US" dirty="0"/>
              <a:t>P</a:t>
            </a:r>
            <a:r>
              <a:rPr lang="en-US" altLang="en-US" dirty="0" smtClean="0"/>
              <a:t>ractice </a:t>
            </a:r>
            <a:r>
              <a:rPr lang="en-US" altLang="en-US" dirty="0"/>
              <a:t>is unjust and unequal</a:t>
            </a:r>
          </a:p>
          <a:p>
            <a:endParaRPr lang="en-US" dirty="0"/>
          </a:p>
        </p:txBody>
      </p:sp>
    </p:spTree>
    <p:extLst>
      <p:ext uri="{BB962C8B-B14F-4D97-AF65-F5344CB8AC3E}">
        <p14:creationId xmlns:p14="http://schemas.microsoft.com/office/powerpoint/2010/main" val="438118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Tostan</a:t>
            </a:r>
            <a:r>
              <a:rPr lang="en-US" dirty="0" smtClean="0"/>
              <a:t> in Senegal</a:t>
            </a:r>
            <a:endParaRPr lang="en-US" dirty="0"/>
          </a:p>
        </p:txBody>
      </p:sp>
      <p:sp>
        <p:nvSpPr>
          <p:cNvPr id="3" name="Content Placeholder 2"/>
          <p:cNvSpPr>
            <a:spLocks noGrp="1"/>
          </p:cNvSpPr>
          <p:nvPr>
            <p:ph idx="1"/>
          </p:nvPr>
        </p:nvSpPr>
        <p:spPr/>
        <p:txBody>
          <a:bodyPr/>
          <a:lstStyle/>
          <a:p>
            <a:pPr>
              <a:lnSpc>
                <a:spcPct val="90000"/>
              </a:lnSpc>
            </a:pPr>
            <a:r>
              <a:rPr lang="en-US" altLang="en-US" dirty="0"/>
              <a:t>Started in 1997 in Senegal as a community empowerment program</a:t>
            </a:r>
          </a:p>
          <a:p>
            <a:pPr>
              <a:lnSpc>
                <a:spcPct val="90000"/>
              </a:lnSpc>
            </a:pPr>
            <a:r>
              <a:rPr lang="en-US" altLang="en-US" dirty="0"/>
              <a:t>Not initially meant to stop FGM, but has since been successful in over 2000 communities</a:t>
            </a:r>
          </a:p>
          <a:p>
            <a:pPr>
              <a:lnSpc>
                <a:spcPct val="90000"/>
              </a:lnSpc>
            </a:pPr>
            <a:r>
              <a:rPr lang="en-US" altLang="en-US" dirty="0"/>
              <a:t>Implements a 4-pronged education approach:</a:t>
            </a:r>
          </a:p>
          <a:p>
            <a:pPr lvl="1">
              <a:lnSpc>
                <a:spcPct val="90000"/>
              </a:lnSpc>
            </a:pPr>
            <a:r>
              <a:rPr lang="en-US" altLang="en-US" dirty="0"/>
              <a:t>Women’s health, problem solving, hygiene, and human rights</a:t>
            </a:r>
          </a:p>
          <a:p>
            <a:endParaRPr lang="en-US" dirty="0"/>
          </a:p>
        </p:txBody>
      </p:sp>
    </p:spTree>
    <p:extLst>
      <p:ext uri="{BB962C8B-B14F-4D97-AF65-F5344CB8AC3E}">
        <p14:creationId xmlns:p14="http://schemas.microsoft.com/office/powerpoint/2010/main" val="179765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Tostan</a:t>
            </a:r>
            <a:endParaRPr lang="en-US" dirty="0"/>
          </a:p>
        </p:txBody>
      </p:sp>
      <p:sp>
        <p:nvSpPr>
          <p:cNvPr id="3" name="Content Placeholder 2"/>
          <p:cNvSpPr>
            <a:spLocks noGrp="1"/>
          </p:cNvSpPr>
          <p:nvPr>
            <p:ph idx="1"/>
          </p:nvPr>
        </p:nvSpPr>
        <p:spPr/>
        <p:txBody>
          <a:bodyPr/>
          <a:lstStyle/>
          <a:p>
            <a:pPr>
              <a:lnSpc>
                <a:spcPct val="90000"/>
              </a:lnSpc>
            </a:pPr>
            <a:r>
              <a:rPr lang="en-US" altLang="en-US" dirty="0"/>
              <a:t>Relies on community rather than individual decision-making</a:t>
            </a:r>
          </a:p>
          <a:p>
            <a:pPr>
              <a:lnSpc>
                <a:spcPct val="90000"/>
              </a:lnSpc>
            </a:pPr>
            <a:r>
              <a:rPr lang="en-US" altLang="en-US" dirty="0"/>
              <a:t>Uses traditional teaching methods: drama, music, discussions</a:t>
            </a:r>
          </a:p>
          <a:p>
            <a:pPr>
              <a:lnSpc>
                <a:spcPct val="90000"/>
              </a:lnSpc>
            </a:pPr>
            <a:r>
              <a:rPr lang="en-US" altLang="en-US" dirty="0"/>
              <a:t>Public “abandonment” ceremony with multiple villages hold communities accountable for their </a:t>
            </a:r>
            <a:r>
              <a:rPr lang="en-US" altLang="en-US" dirty="0" smtClean="0"/>
              <a:t>decisions</a:t>
            </a:r>
            <a:endParaRPr lang="en-US" altLang="en-US" dirty="0"/>
          </a:p>
        </p:txBody>
      </p:sp>
    </p:spTree>
    <p:extLst>
      <p:ext uri="{BB962C8B-B14F-4D97-AF65-F5344CB8AC3E}">
        <p14:creationId xmlns:p14="http://schemas.microsoft.com/office/powerpoint/2010/main" val="908029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Implications</a:t>
            </a:r>
            <a:endParaRPr lang="en-US" dirty="0"/>
          </a:p>
        </p:txBody>
      </p:sp>
      <p:sp>
        <p:nvSpPr>
          <p:cNvPr id="3" name="Content Placeholder 2"/>
          <p:cNvSpPr>
            <a:spLocks noGrp="1"/>
          </p:cNvSpPr>
          <p:nvPr>
            <p:ph idx="1"/>
          </p:nvPr>
        </p:nvSpPr>
        <p:spPr/>
        <p:txBody>
          <a:bodyPr/>
          <a:lstStyle/>
          <a:p>
            <a:pPr>
              <a:lnSpc>
                <a:spcPct val="90000"/>
              </a:lnSpc>
            </a:pPr>
            <a:r>
              <a:rPr lang="en-US" altLang="en-US" dirty="0" err="1"/>
              <a:t>Tostan</a:t>
            </a:r>
            <a:r>
              <a:rPr lang="en-US" altLang="en-US" dirty="0"/>
              <a:t> is successful because it teaches the skills and knowledge to create social change in the community, rather than applying Western ideals to African society</a:t>
            </a:r>
          </a:p>
          <a:p>
            <a:pPr>
              <a:lnSpc>
                <a:spcPct val="90000"/>
              </a:lnSpc>
            </a:pPr>
            <a:r>
              <a:rPr lang="en-US" altLang="en-US" dirty="0"/>
              <a:t>The FGM-abandonment program was conceived of by women in </a:t>
            </a:r>
            <a:r>
              <a:rPr lang="en-US" altLang="en-US" dirty="0" err="1"/>
              <a:t>Tostan’s</a:t>
            </a:r>
            <a:r>
              <a:rPr lang="en-US" altLang="en-US" dirty="0"/>
              <a:t> first education program - </a:t>
            </a:r>
            <a:r>
              <a:rPr lang="en-US" altLang="en-US" dirty="0" err="1"/>
              <a:t>Tostan</a:t>
            </a:r>
            <a:r>
              <a:rPr lang="en-US" altLang="en-US" dirty="0"/>
              <a:t> facilitates and supports their curriculum</a:t>
            </a:r>
          </a:p>
          <a:p>
            <a:pPr>
              <a:lnSpc>
                <a:spcPct val="90000"/>
              </a:lnSpc>
            </a:pPr>
            <a:r>
              <a:rPr lang="en-US" altLang="en-US" dirty="0"/>
              <a:t>Knowledge and </a:t>
            </a:r>
            <a:r>
              <a:rPr lang="en-US" altLang="en-US" i="1" dirty="0"/>
              <a:t>choice</a:t>
            </a:r>
            <a:r>
              <a:rPr lang="en-US" altLang="en-US" dirty="0"/>
              <a:t> makes the program effective, more than any other </a:t>
            </a:r>
            <a:r>
              <a:rPr lang="en-US" altLang="en-US" dirty="0" smtClean="0"/>
              <a:t>characteristic</a:t>
            </a:r>
            <a:endParaRPr lang="en-US" altLang="en-US" dirty="0"/>
          </a:p>
        </p:txBody>
      </p:sp>
    </p:spTree>
    <p:extLst>
      <p:ext uri="{BB962C8B-B14F-4D97-AF65-F5344CB8AC3E}">
        <p14:creationId xmlns:p14="http://schemas.microsoft.com/office/powerpoint/2010/main" val="11155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Maputo Protocol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92451" y="2428407"/>
            <a:ext cx="5999550" cy="4429594"/>
          </a:xfrm>
        </p:spPr>
      </p:pic>
      <p:sp>
        <p:nvSpPr>
          <p:cNvPr id="5" name="TextBox 4"/>
          <p:cNvSpPr txBox="1"/>
          <p:nvPr/>
        </p:nvSpPr>
        <p:spPr>
          <a:xfrm>
            <a:off x="799474" y="4989213"/>
            <a:ext cx="5075418" cy="1938992"/>
          </a:xfrm>
          <a:prstGeom prst="rect">
            <a:avLst/>
          </a:prstGeom>
          <a:noFill/>
        </p:spPr>
        <p:txBody>
          <a:bodyPr wrap="square" rtlCol="0">
            <a:spAutoFit/>
          </a:bodyPr>
          <a:lstStyle/>
          <a:p>
            <a:pPr marL="285750" indent="-285750">
              <a:buFont typeface="Arial" charset="0"/>
              <a:buChar char="•"/>
            </a:pPr>
            <a:r>
              <a:rPr lang="en-US" sz="2400" dirty="0" smtClean="0"/>
              <a:t>States which have signed &amp; ratified: 36</a:t>
            </a:r>
          </a:p>
          <a:p>
            <a:pPr marL="285750" indent="-285750">
              <a:buFont typeface="Arial" charset="0"/>
              <a:buChar char="•"/>
            </a:pPr>
            <a:r>
              <a:rPr lang="en-US" sz="2400" dirty="0" smtClean="0"/>
              <a:t>States which have signed but not ratified: 15</a:t>
            </a:r>
          </a:p>
          <a:p>
            <a:pPr marL="285750" indent="-285750">
              <a:buFont typeface="Arial" charset="0"/>
              <a:buChar char="•"/>
            </a:pPr>
            <a:r>
              <a:rPr lang="en-US" sz="2400" dirty="0" smtClean="0"/>
              <a:t>States that didn’t yet signed or ratified: 3</a:t>
            </a:r>
            <a:endParaRPr lang="en-US" sz="2400" dirty="0"/>
          </a:p>
        </p:txBody>
      </p:sp>
      <p:sp>
        <p:nvSpPr>
          <p:cNvPr id="6" name="TextBox 5"/>
          <p:cNvSpPr txBox="1"/>
          <p:nvPr/>
        </p:nvSpPr>
        <p:spPr>
          <a:xfrm>
            <a:off x="1058680" y="2428406"/>
            <a:ext cx="5336498" cy="2677656"/>
          </a:xfrm>
          <a:prstGeom prst="rect">
            <a:avLst/>
          </a:prstGeom>
          <a:noFill/>
        </p:spPr>
        <p:txBody>
          <a:bodyPr wrap="square" rtlCol="0">
            <a:spAutoFit/>
          </a:bodyPr>
          <a:lstStyle/>
          <a:p>
            <a:r>
              <a:rPr lang="en-US" sz="2400" dirty="0"/>
              <a:t>The Maputo Protocol was originally adopted by the “Assembly of the African Union” in Maputo, Mozambique on July 11, 2003. The official document is titled “Protocol to the African Charter on Human and People’s Rights on the Rights of Women in Africa.”</a:t>
            </a:r>
            <a:endParaRPr lang="en-US" sz="2400" dirty="0"/>
          </a:p>
        </p:txBody>
      </p:sp>
    </p:spTree>
    <p:extLst>
      <p:ext uri="{BB962C8B-B14F-4D97-AF65-F5344CB8AC3E}">
        <p14:creationId xmlns:p14="http://schemas.microsoft.com/office/powerpoint/2010/main" val="12716679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measures can be taken to stop FGM? 	</a:t>
            </a:r>
            <a:endParaRPr lang="en-US" dirty="0"/>
          </a:p>
        </p:txBody>
      </p:sp>
      <p:sp>
        <p:nvSpPr>
          <p:cNvPr id="3" name="Content Placeholder 2"/>
          <p:cNvSpPr>
            <a:spLocks noGrp="1"/>
          </p:cNvSpPr>
          <p:nvPr>
            <p:ph idx="1"/>
          </p:nvPr>
        </p:nvSpPr>
        <p:spPr/>
        <p:txBody>
          <a:bodyPr/>
          <a:lstStyle/>
          <a:p>
            <a:r>
              <a:rPr lang="en-US" dirty="0" smtClean="0"/>
              <a:t>Remove the medical, religious and cultural aspects of FGM.</a:t>
            </a:r>
          </a:p>
          <a:p>
            <a:r>
              <a:rPr lang="en-US" dirty="0"/>
              <a:t>P</a:t>
            </a:r>
            <a:r>
              <a:rPr lang="en-US" dirty="0" smtClean="0"/>
              <a:t>rovide </a:t>
            </a:r>
            <a:r>
              <a:rPr lang="en-US" dirty="0"/>
              <a:t>a service and we set up a child helpline, a free of charge complaint mechanism with a special service to answer queries about FGM 24 hours a day. </a:t>
            </a:r>
            <a:endParaRPr lang="en-US" dirty="0" smtClean="0"/>
          </a:p>
          <a:p>
            <a:r>
              <a:rPr lang="en-US" dirty="0" smtClean="0"/>
              <a:t>Volunteers from the concerned villages come up and raise awareness regarding the same; about the mental and physical consequences of FGM.</a:t>
            </a:r>
          </a:p>
          <a:p>
            <a:endParaRPr lang="en-US" dirty="0"/>
          </a:p>
          <a:p>
            <a:endParaRPr lang="en-US" dirty="0"/>
          </a:p>
        </p:txBody>
      </p:sp>
    </p:spTree>
    <p:extLst>
      <p:ext uri="{BB962C8B-B14F-4D97-AF65-F5344CB8AC3E}">
        <p14:creationId xmlns:p14="http://schemas.microsoft.com/office/powerpoint/2010/main" val="40077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FGM?</a:t>
            </a:r>
            <a:endParaRPr lang="en-US" dirty="0"/>
          </a:p>
        </p:txBody>
      </p:sp>
      <p:sp>
        <p:nvSpPr>
          <p:cNvPr id="3" name="Content Placeholder 2"/>
          <p:cNvSpPr>
            <a:spLocks noGrp="1"/>
          </p:cNvSpPr>
          <p:nvPr>
            <p:ph idx="1"/>
          </p:nvPr>
        </p:nvSpPr>
        <p:spPr>
          <a:xfrm>
            <a:off x="647700" y="2532715"/>
            <a:ext cx="10896600" cy="5152163"/>
          </a:xfrm>
        </p:spPr>
        <p:txBody>
          <a:bodyPr/>
          <a:lstStyle/>
          <a:p>
            <a:r>
              <a:rPr lang="en-US" dirty="0"/>
              <a:t>Female genital mutilation (FGM) – </a:t>
            </a:r>
            <a:r>
              <a:rPr lang="en-US" dirty="0" smtClean="0"/>
              <a:t>defined </a:t>
            </a:r>
            <a:r>
              <a:rPr lang="en-US" dirty="0"/>
              <a:t>by WHO and the United Nations (UN) </a:t>
            </a:r>
            <a:r>
              <a:rPr lang="en-US" dirty="0" smtClean="0"/>
              <a:t>agencies as </a:t>
            </a:r>
            <a:r>
              <a:rPr lang="en-US" dirty="0"/>
              <a:t>“the partial or total removal of the female external genitalia or other injury to the female genital organs for non-medical reasons” is a deeply rooted tradition in many communities in 28 countries in Africa and in some countries in Asia and the Middle East. </a:t>
            </a:r>
            <a:endParaRPr lang="en-US" dirty="0" smtClean="0"/>
          </a:p>
          <a:p>
            <a:r>
              <a:rPr lang="en-US" altLang="en-US" dirty="0"/>
              <a:t>It is often viewed as a passage into womanhood and a necessity for marriage. </a:t>
            </a:r>
          </a:p>
          <a:p>
            <a:r>
              <a:rPr lang="en-US" dirty="0" smtClean="0"/>
              <a:t>While </a:t>
            </a:r>
            <a:r>
              <a:rPr lang="en-US" dirty="0"/>
              <a:t>the procedures are increasingly performed by a doctor at the girls’ homes, in many cases they are carried out by an older woman or a traditional midwife, often under unsanitary conditions and without </a:t>
            </a:r>
            <a:r>
              <a:rPr lang="en-US" dirty="0" smtClean="0"/>
              <a:t>anesthetic.</a:t>
            </a:r>
            <a:endParaRPr lang="en-US" dirty="0"/>
          </a:p>
          <a:p>
            <a:endParaRPr lang="en-US" dirty="0"/>
          </a:p>
        </p:txBody>
      </p:sp>
    </p:spTree>
    <p:extLst>
      <p:ext uri="{BB962C8B-B14F-4D97-AF65-F5344CB8AC3E}">
        <p14:creationId xmlns:p14="http://schemas.microsoft.com/office/powerpoint/2010/main" val="1498230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62500" lnSpcReduction="20000"/>
          </a:bodyPr>
          <a:lstStyle/>
          <a:p>
            <a:r>
              <a:rPr lang="en-US" dirty="0">
                <a:hlinkClick r:id="rId2"/>
              </a:rPr>
              <a:t>http://</a:t>
            </a:r>
            <a:r>
              <a:rPr lang="en-US" dirty="0" smtClean="0">
                <a:hlinkClick r:id="rId2"/>
              </a:rPr>
              <a:t>www.maputoprotocol.com</a:t>
            </a:r>
            <a:endParaRPr lang="en-US" dirty="0" smtClean="0"/>
          </a:p>
          <a:p>
            <a:r>
              <a:rPr lang="en-US" altLang="en-US" dirty="0"/>
              <a:t>Finke, </a:t>
            </a:r>
            <a:r>
              <a:rPr lang="en-US" altLang="en-US" dirty="0" err="1"/>
              <a:t>Emanuela</a:t>
            </a:r>
            <a:r>
              <a:rPr lang="en-US" altLang="en-US" dirty="0"/>
              <a:t>. </a:t>
            </a:r>
            <a:r>
              <a:rPr lang="en-US" altLang="en-US" i="1" dirty="0"/>
              <a:t>Genital Mutilation as an Expression of Power Structures: Ending FGM through Education, Empowerment of Women and Removal of Taboos</a:t>
            </a:r>
            <a:r>
              <a:rPr lang="en-US" altLang="en-US" dirty="0"/>
              <a:t>. African Journal of Reproductive Health, Vol. 10, No. 2, August, 2006, pp. </a:t>
            </a:r>
            <a:r>
              <a:rPr lang="en-US" altLang="en-US" dirty="0" smtClean="0"/>
              <a:t>13-17</a:t>
            </a:r>
            <a:endParaRPr lang="en-US" dirty="0" smtClean="0"/>
          </a:p>
          <a:p>
            <a:r>
              <a:rPr lang="en-US" dirty="0">
                <a:hlinkClick r:id="rId3"/>
              </a:rPr>
              <a:t>http://</a:t>
            </a:r>
            <a:r>
              <a:rPr lang="en-US" dirty="0" smtClean="0">
                <a:hlinkClick r:id="rId3"/>
              </a:rPr>
              <a:t>www.achpr.org/files/instruments/women-protocol/achpr_instr_proto_women_eng.pdf</a:t>
            </a:r>
            <a:endParaRPr lang="en-US" dirty="0" smtClean="0"/>
          </a:p>
          <a:p>
            <a:r>
              <a:rPr lang="en-US" dirty="0">
                <a:hlinkClick r:id="rId4"/>
              </a:rPr>
              <a:t>http://newsfromafrica.org/tag/fgm</a:t>
            </a:r>
            <a:r>
              <a:rPr lang="en-US" dirty="0" smtClean="0">
                <a:hlinkClick r:id="rId4"/>
              </a:rPr>
              <a:t>/</a:t>
            </a:r>
            <a:endParaRPr lang="en-US" dirty="0" smtClean="0"/>
          </a:p>
          <a:p>
            <a:r>
              <a:rPr lang="en-US" dirty="0">
                <a:hlinkClick r:id="rId5"/>
              </a:rPr>
              <a:t>http://</a:t>
            </a:r>
            <a:r>
              <a:rPr lang="en-US" dirty="0" smtClean="0">
                <a:hlinkClick r:id="rId5"/>
              </a:rPr>
              <a:t>www.african-women.org/FGM/myths.php</a:t>
            </a:r>
            <a:endParaRPr lang="en-US" dirty="0" smtClean="0"/>
          </a:p>
          <a:p>
            <a:r>
              <a:rPr lang="en-US" dirty="0" err="1"/>
              <a:t>web.stanford.edu</a:t>
            </a:r>
            <a:r>
              <a:rPr lang="en-US" dirty="0"/>
              <a:t>/group/.../</a:t>
            </a:r>
            <a:r>
              <a:rPr lang="en-US" dirty="0" smtClean="0"/>
              <a:t>FGM/</a:t>
            </a:r>
            <a:r>
              <a:rPr lang="en-US" dirty="0" err="1" smtClean="0"/>
              <a:t>Chibuzo_Lily_FGM_Slides.ppt</a:t>
            </a:r>
            <a:endParaRPr lang="en-US" dirty="0" smtClean="0"/>
          </a:p>
          <a:p>
            <a:r>
              <a:rPr lang="en-US" dirty="0"/>
              <a:t>http://</a:t>
            </a:r>
            <a:r>
              <a:rPr lang="en-US" dirty="0" err="1"/>
              <a:t>apps.who.int</a:t>
            </a:r>
            <a:r>
              <a:rPr lang="en-US" dirty="0"/>
              <a:t>/iris/</a:t>
            </a:r>
            <a:r>
              <a:rPr lang="en-US" dirty="0" err="1"/>
              <a:t>bitstream</a:t>
            </a:r>
            <a:r>
              <a:rPr lang="en-US" dirty="0"/>
              <a:t>/10665/70638/1/WHO_RHR_11.18_eng.pdf</a:t>
            </a:r>
            <a:endParaRPr lang="en-US" dirty="0" smtClean="0"/>
          </a:p>
          <a:p>
            <a:r>
              <a:rPr lang="en-US" dirty="0">
                <a:hlinkClick r:id="rId6"/>
              </a:rPr>
              <a:t>http://</a:t>
            </a:r>
            <a:r>
              <a:rPr lang="en-US" dirty="0" smtClean="0">
                <a:hlinkClick r:id="rId6"/>
              </a:rPr>
              <a:t>www.unicef.org/protection/files/00-FMGC_infographiclow-res.pdf</a:t>
            </a:r>
            <a:endParaRPr lang="en-US" dirty="0" smtClean="0"/>
          </a:p>
          <a:p>
            <a:r>
              <a:rPr lang="en-US" dirty="0"/>
              <a:t>https://</a:t>
            </a:r>
            <a:r>
              <a:rPr lang="en-US" dirty="0" err="1"/>
              <a:t>www.bemidjistate.edu</a:t>
            </a:r>
            <a:r>
              <a:rPr lang="en-US" dirty="0"/>
              <a:t>/academics/departments/political-science/</a:t>
            </a:r>
            <a:r>
              <a:rPr lang="en-US" dirty="0" err="1"/>
              <a:t>wp</a:t>
            </a:r>
            <a:r>
              <a:rPr lang="en-US" dirty="0"/>
              <a:t>-content/uploads/sites/40/2015/05/</a:t>
            </a:r>
            <a:r>
              <a:rPr lang="en-US" dirty="0" err="1"/>
              <a:t>fgm</a:t>
            </a:r>
            <a:r>
              <a:rPr lang="en-US" dirty="0"/>
              <a:t>-presentation-</a:t>
            </a:r>
            <a:r>
              <a:rPr lang="en-US" dirty="0" err="1"/>
              <a:t>final.pdf</a:t>
            </a:r>
            <a:endParaRPr lang="en-US" dirty="0"/>
          </a:p>
        </p:txBody>
      </p:sp>
    </p:spTree>
    <p:extLst>
      <p:ext uri="{BB962C8B-B14F-4D97-AF65-F5344CB8AC3E}">
        <p14:creationId xmlns:p14="http://schemas.microsoft.com/office/powerpoint/2010/main" val="1070387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FGM practiced?</a:t>
            </a:r>
            <a:endParaRPr lang="en-US" dirty="0"/>
          </a:p>
        </p:txBody>
      </p:sp>
      <p:pic>
        <p:nvPicPr>
          <p:cNvPr id="4" name="Picture 5" descr="fgmma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3200" y="2443397"/>
            <a:ext cx="6925456" cy="4414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64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Fgm_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736" y="457200"/>
            <a:ext cx="8812761" cy="584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4504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Communities at risk</a:t>
            </a:r>
            <a:br>
              <a:rPr lang="en-US" dirty="0" smtClean="0"/>
            </a:br>
            <a:r>
              <a:rPr lang="en-US" dirty="0" smtClean="0"/>
              <a:t> 28 practicing countries in Africa</a:t>
            </a:r>
            <a:endParaRPr lang="en-US" dirty="0"/>
          </a:p>
        </p:txBody>
      </p:sp>
      <p:sp>
        <p:nvSpPr>
          <p:cNvPr id="3" name="Content Placeholder 2"/>
          <p:cNvSpPr>
            <a:spLocks noGrp="1"/>
          </p:cNvSpPr>
          <p:nvPr>
            <p:ph idx="1"/>
          </p:nvPr>
        </p:nvSpPr>
        <p:spPr/>
        <p:txBody>
          <a:bodyPr>
            <a:normAutofit fontScale="92500" lnSpcReduction="10000"/>
          </a:bodyPr>
          <a:lstStyle/>
          <a:p>
            <a:r>
              <a:rPr lang="en-GB" altLang="en-US" dirty="0"/>
              <a:t>Djibouti – 98%</a:t>
            </a:r>
          </a:p>
          <a:p>
            <a:r>
              <a:rPr lang="en-GB" altLang="en-US" dirty="0"/>
              <a:t>Somalia – 97%</a:t>
            </a:r>
          </a:p>
          <a:p>
            <a:r>
              <a:rPr lang="en-GB" altLang="en-US" dirty="0"/>
              <a:t>Sierra Leone – 90%</a:t>
            </a:r>
          </a:p>
          <a:p>
            <a:r>
              <a:rPr lang="en-GB" altLang="en-US" dirty="0"/>
              <a:t>Ethiopia	 - 79.9%</a:t>
            </a:r>
          </a:p>
          <a:p>
            <a:r>
              <a:rPr lang="en-GB" altLang="en-US" dirty="0"/>
              <a:t>Sudan – 90%</a:t>
            </a:r>
          </a:p>
          <a:p>
            <a:r>
              <a:rPr lang="en-GB" altLang="en-US" dirty="0"/>
              <a:t>Guinea – 98.6%</a:t>
            </a:r>
          </a:p>
          <a:p>
            <a:r>
              <a:rPr lang="en-GB" altLang="en-US" dirty="0"/>
              <a:t>In Middle East – Egypt – 97%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1351" y="2764368"/>
            <a:ext cx="6100164" cy="3111500"/>
          </a:xfrm>
          <a:prstGeom prst="rect">
            <a:avLst/>
          </a:prstGeom>
        </p:spPr>
      </p:pic>
    </p:spTree>
    <p:extLst>
      <p:ext uri="{BB962C8B-B14F-4D97-AF65-F5344CB8AC3E}">
        <p14:creationId xmlns:p14="http://schemas.microsoft.com/office/powerpoint/2010/main" val="639172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many women and girls are affected?</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a:t>In the world today there are an estimated 130–140 million girls and women who have been subjected to the operation and 3 million girls are at risk of undergoing the practice every year </a:t>
            </a:r>
            <a:endParaRPr lang="en-US" dirty="0" smtClean="0"/>
          </a:p>
          <a:p>
            <a:r>
              <a:rPr lang="en-US" dirty="0"/>
              <a:t>R</a:t>
            </a:r>
            <a:r>
              <a:rPr lang="en-US" dirty="0" smtClean="0"/>
              <a:t>ates </a:t>
            </a:r>
            <a:r>
              <a:rPr lang="en-US" dirty="0"/>
              <a:t>of FGM are increasing, a reflection of global population growth. Girls and women who have undergone FGM live predominately in sub-Saharan Africa and the Arab </a:t>
            </a:r>
            <a:r>
              <a:rPr lang="en-US" dirty="0" smtClean="0"/>
              <a:t>States.</a:t>
            </a:r>
          </a:p>
          <a:p>
            <a:r>
              <a:rPr lang="en-US" dirty="0" smtClean="0"/>
              <a:t>In Africa alone, 29 countries follow the practice and almost 125 million girls and women are affected.</a:t>
            </a:r>
          </a:p>
          <a:p>
            <a:endParaRPr lang="en-US" dirty="0"/>
          </a:p>
        </p:txBody>
      </p:sp>
    </p:spTree>
    <p:extLst>
      <p:ext uri="{BB962C8B-B14F-4D97-AF65-F5344CB8AC3E}">
        <p14:creationId xmlns:p14="http://schemas.microsoft.com/office/powerpoint/2010/main" val="819616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95401" y="844062"/>
            <a:ext cx="9601196" cy="5031806"/>
          </a:xfrm>
        </p:spPr>
        <p:txBody>
          <a:bodyPr/>
          <a:lstStyle/>
          <a:p>
            <a:r>
              <a:rPr lang="en-US" dirty="0" smtClean="0"/>
              <a:t>To </a:t>
            </a:r>
            <a:r>
              <a:rPr lang="en-US" dirty="0"/>
              <a:t>understand the nature of the problem and to plan accordingly for its prevention and elimination, it is necessary to look into the motives and justifications of the practice</a:t>
            </a:r>
            <a:r>
              <a:rPr lang="en-US" dirty="0" smtClean="0"/>
              <a:t>.</a:t>
            </a:r>
          </a:p>
          <a:p>
            <a:endParaRPr lang="en-US" dirty="0"/>
          </a:p>
        </p:txBody>
      </p:sp>
    </p:spTree>
    <p:extLst>
      <p:ext uri="{BB962C8B-B14F-4D97-AF65-F5344CB8AC3E}">
        <p14:creationId xmlns:p14="http://schemas.microsoft.com/office/powerpoint/2010/main" val="1119115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a:t>
            </a:r>
            <a:r>
              <a:rPr lang="en-US" dirty="0" smtClean="0"/>
              <a:t>hat </a:t>
            </a:r>
            <a:r>
              <a:rPr lang="en-US" dirty="0"/>
              <a:t>are the reasons and justifications for its </a:t>
            </a:r>
            <a:r>
              <a:rPr lang="en-US" dirty="0" smtClean="0"/>
              <a:t>existence?</a:t>
            </a:r>
            <a:endParaRPr lang="en-US" dirty="0"/>
          </a:p>
        </p:txBody>
      </p:sp>
      <p:sp>
        <p:nvSpPr>
          <p:cNvPr id="3" name="Content Placeholder 2"/>
          <p:cNvSpPr>
            <a:spLocks noGrp="1"/>
          </p:cNvSpPr>
          <p:nvPr>
            <p:ph idx="1"/>
          </p:nvPr>
        </p:nvSpPr>
        <p:spPr/>
        <p:txBody>
          <a:bodyPr>
            <a:normAutofit fontScale="70000" lnSpcReduction="20000"/>
          </a:bodyPr>
          <a:lstStyle/>
          <a:p>
            <a:r>
              <a:rPr lang="en-US" dirty="0"/>
              <a:t>According to the World Health </a:t>
            </a:r>
            <a:r>
              <a:rPr lang="en-US" dirty="0" smtClean="0"/>
              <a:t>Organization, the </a:t>
            </a:r>
            <a:r>
              <a:rPr lang="en-US" dirty="0"/>
              <a:t>different </a:t>
            </a:r>
            <a:r>
              <a:rPr lang="en-US" dirty="0" smtClean="0"/>
              <a:t>justifications </a:t>
            </a:r>
            <a:r>
              <a:rPr lang="en-US" dirty="0"/>
              <a:t>reflect the ideological and historical situation of the societies. A variety of motives which range from myths to economic need help to maintain FGM. The myths can vary from region to region and from ethnic group to ethnic group. The most frequently cited justifications or explanations </a:t>
            </a:r>
            <a:r>
              <a:rPr lang="en-US" dirty="0" smtClean="0"/>
              <a:t>include:-</a:t>
            </a:r>
            <a:endParaRPr lang="en-US" dirty="0"/>
          </a:p>
          <a:p>
            <a:r>
              <a:rPr lang="en-US" dirty="0"/>
              <a:t>Wishes of ancestors</a:t>
            </a:r>
          </a:p>
          <a:p>
            <a:r>
              <a:rPr lang="en-US" dirty="0"/>
              <a:t>Protect moral </a:t>
            </a:r>
            <a:r>
              <a:rPr lang="en-US" dirty="0" smtClean="0"/>
              <a:t>behavior </a:t>
            </a:r>
            <a:r>
              <a:rPr lang="en-US" dirty="0"/>
              <a:t>of women in society</a:t>
            </a:r>
          </a:p>
          <a:p>
            <a:r>
              <a:rPr lang="en-US" dirty="0"/>
              <a:t>Assure faithfulness of women to their husbands</a:t>
            </a:r>
          </a:p>
          <a:p>
            <a:r>
              <a:rPr lang="en-US" dirty="0"/>
              <a:t>Acceptance into adult society</a:t>
            </a:r>
          </a:p>
          <a:p>
            <a:r>
              <a:rPr lang="en-US" dirty="0"/>
              <a:t>Control of women’s sexuality</a:t>
            </a:r>
          </a:p>
          <a:p>
            <a:r>
              <a:rPr lang="en-US" dirty="0"/>
              <a:t>Infibulation ensures fatherhood</a:t>
            </a:r>
          </a:p>
          <a:p>
            <a:r>
              <a:rPr lang="en-US" dirty="0"/>
              <a:t>Increases </a:t>
            </a:r>
            <a:r>
              <a:rPr lang="en-US" dirty="0" smtClean="0"/>
              <a:t>fertility</a:t>
            </a:r>
            <a:endParaRPr lang="en-US" dirty="0"/>
          </a:p>
        </p:txBody>
      </p:sp>
    </p:spTree>
    <p:extLst>
      <p:ext uri="{BB962C8B-B14F-4D97-AF65-F5344CB8AC3E}">
        <p14:creationId xmlns:p14="http://schemas.microsoft.com/office/powerpoint/2010/main" val="20745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468" y="773723"/>
            <a:ext cx="9601196" cy="5102145"/>
          </a:xfrm>
        </p:spPr>
        <p:txBody>
          <a:bodyPr>
            <a:normAutofit fontScale="92500" lnSpcReduction="10000"/>
          </a:bodyPr>
          <a:lstStyle/>
          <a:p>
            <a:r>
              <a:rPr lang="en-US" dirty="0"/>
              <a:t>Gender identity</a:t>
            </a:r>
          </a:p>
          <a:p>
            <a:r>
              <a:rPr lang="en-US" dirty="0"/>
              <a:t>Clitoris is a dangerous organ and must be cut</a:t>
            </a:r>
          </a:p>
          <a:p>
            <a:r>
              <a:rPr lang="en-US" dirty="0"/>
              <a:t>Clitoris will damage husband’s organ</a:t>
            </a:r>
          </a:p>
          <a:p>
            <a:r>
              <a:rPr lang="en-US" dirty="0"/>
              <a:t>Calms girls</a:t>
            </a:r>
          </a:p>
          <a:p>
            <a:r>
              <a:rPr lang="en-US" dirty="0"/>
              <a:t>Cleanliness</a:t>
            </a:r>
          </a:p>
          <a:p>
            <a:r>
              <a:rPr lang="en-US" dirty="0"/>
              <a:t>Pleases men</a:t>
            </a:r>
          </a:p>
          <a:p>
            <a:r>
              <a:rPr lang="en-US" dirty="0"/>
              <a:t>Prevents infants and maternal mortality</a:t>
            </a:r>
          </a:p>
          <a:p>
            <a:r>
              <a:rPr lang="en-US" dirty="0"/>
              <a:t>Religious requirement</a:t>
            </a:r>
          </a:p>
          <a:p>
            <a:r>
              <a:rPr lang="en-US" dirty="0"/>
              <a:t>Preserves virginity</a:t>
            </a:r>
          </a:p>
          <a:p>
            <a:r>
              <a:rPr lang="en-US" dirty="0"/>
              <a:t>Controls waywardness of girls</a:t>
            </a:r>
          </a:p>
          <a:p>
            <a:r>
              <a:rPr lang="en-US" dirty="0"/>
              <a:t>Prevents pre-marital sex and adultery</a:t>
            </a:r>
          </a:p>
          <a:p>
            <a:endParaRPr lang="en-US" dirty="0"/>
          </a:p>
        </p:txBody>
      </p:sp>
    </p:spTree>
    <p:extLst>
      <p:ext uri="{BB962C8B-B14F-4D97-AF65-F5344CB8AC3E}">
        <p14:creationId xmlns:p14="http://schemas.microsoft.com/office/powerpoint/2010/main" val="10402754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1105</TotalTime>
  <Words>1082</Words>
  <Application>Microsoft Macintosh PowerPoint</Application>
  <PresentationFormat>Widescreen</PresentationFormat>
  <Paragraphs>99</Paragraphs>
  <Slides>20</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Garamond</vt:lpstr>
      <vt:lpstr>Arial</vt:lpstr>
      <vt:lpstr>Organic</vt:lpstr>
      <vt:lpstr>Female Genital Mutilation in Africa</vt:lpstr>
      <vt:lpstr>What is FGM?</vt:lpstr>
      <vt:lpstr>Where is FGM practiced?</vt:lpstr>
      <vt:lpstr>PowerPoint Presentation</vt:lpstr>
      <vt:lpstr>Communities at risk  28 practicing countries in Africa</vt:lpstr>
      <vt:lpstr>How many women and girls are affected?</vt:lpstr>
      <vt:lpstr>PowerPoint Presentation</vt:lpstr>
      <vt:lpstr>What are the reasons and justifications for its existence?</vt:lpstr>
      <vt:lpstr>PowerPoint Presentation</vt:lpstr>
      <vt:lpstr>Why should the practice stopped</vt:lpstr>
      <vt:lpstr>How does FGM affect the health of women and girls? </vt:lpstr>
      <vt:lpstr>PowerPoint Presentation</vt:lpstr>
      <vt:lpstr>Gambia</vt:lpstr>
      <vt:lpstr>Responsibilities of a state </vt:lpstr>
      <vt:lpstr>Tostan in Senegal</vt:lpstr>
      <vt:lpstr>Tostan</vt:lpstr>
      <vt:lpstr>Implications</vt:lpstr>
      <vt:lpstr>Maputo Protocol</vt:lpstr>
      <vt:lpstr>What measures can be taken to stop FGM?  </vt:lpstr>
      <vt:lpstr>References</vt:lpstr>
    </vt:vector>
  </TitlesOfParts>
  <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in Africa</dc:title>
  <dc:creator>Mukul Gupta (14 JGLS)</dc:creator>
  <cp:lastModifiedBy>Mukul Gupta (14 JGLS)</cp:lastModifiedBy>
  <cp:revision>20</cp:revision>
  <dcterms:created xsi:type="dcterms:W3CDTF">2016-07-19T23:33:15Z</dcterms:created>
  <dcterms:modified xsi:type="dcterms:W3CDTF">2016-07-20T17:58:32Z</dcterms:modified>
</cp:coreProperties>
</file>