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F56075-D89E-4217-96CB-93875B27B10A}" type="datetimeFigureOut">
              <a:rPr lang="en-IN" smtClean="0"/>
              <a:t>20-07-2016</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DF6A9C-B510-4918-96EE-A423AC41201C}" type="slidenum">
              <a:rPr lang="en-IN" smtClean="0"/>
              <a:t>‹#›</a:t>
            </a:fld>
            <a:endParaRPr lang="en-IN" dirty="0"/>
          </a:p>
        </p:txBody>
      </p:sp>
    </p:spTree>
    <p:extLst>
      <p:ext uri="{BB962C8B-B14F-4D97-AF65-F5344CB8AC3E}">
        <p14:creationId xmlns:p14="http://schemas.microsoft.com/office/powerpoint/2010/main" val="176840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BDF6A9C-B510-4918-96EE-A423AC41201C}" type="slidenum">
              <a:rPr lang="en-IN" smtClean="0"/>
              <a:t>9</a:t>
            </a:fld>
            <a:endParaRPr lang="en-IN" dirty="0"/>
          </a:p>
        </p:txBody>
      </p:sp>
    </p:spTree>
    <p:extLst>
      <p:ext uri="{BB962C8B-B14F-4D97-AF65-F5344CB8AC3E}">
        <p14:creationId xmlns:p14="http://schemas.microsoft.com/office/powerpoint/2010/main" val="182093987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7/20/2016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7/20/2016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7/20/2016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7/20/2016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7/20/2016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7/20/2016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7/20/2016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7/20/2016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7/20/2016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censusindia.gov.in/Census_And_You/disabled_population.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000" dirty="0" smtClean="0"/>
              <a:t>Right to procreative autonomy of mentally challenged women in India</a:t>
            </a:r>
            <a:endParaRPr lang="en-IN" sz="4000" dirty="0"/>
          </a:p>
        </p:txBody>
      </p:sp>
      <p:sp>
        <p:nvSpPr>
          <p:cNvPr id="3" name="Subtitle 2"/>
          <p:cNvSpPr>
            <a:spLocks noGrp="1"/>
          </p:cNvSpPr>
          <p:nvPr>
            <p:ph type="subTitle" idx="1"/>
          </p:nvPr>
        </p:nvSpPr>
        <p:spPr/>
        <p:txBody>
          <a:bodyPr/>
          <a:lstStyle/>
          <a:p>
            <a:r>
              <a:rPr lang="en-IN" dirty="0" smtClean="0"/>
              <a:t>-PRATIBHA RAO PINNAKA</a:t>
            </a:r>
            <a:endParaRPr lang="en-IN" dirty="0"/>
          </a:p>
        </p:txBody>
      </p:sp>
    </p:spTree>
    <p:extLst>
      <p:ext uri="{BB962C8B-B14F-4D97-AF65-F5344CB8AC3E}">
        <p14:creationId xmlns:p14="http://schemas.microsoft.com/office/powerpoint/2010/main" val="3219097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dirty="0" smtClean="0"/>
              <a:t>ROAD AHEAD???</a:t>
            </a:r>
            <a:r>
              <a:rPr lang="en-IN" sz="3000" b="1" dirty="0" smtClean="0"/>
              <a:t/>
            </a:r>
            <a:br>
              <a:rPr lang="en-IN" sz="3000" b="1" dirty="0" smtClean="0"/>
            </a:br>
            <a:r>
              <a:rPr lang="en-IN" sz="3000" b="1" dirty="0"/>
              <a:t/>
            </a:r>
            <a:br>
              <a:rPr lang="en-IN" sz="3000" b="1" dirty="0"/>
            </a:br>
            <a:r>
              <a:rPr lang="en-IN" sz="3000" b="1" dirty="0" smtClean="0"/>
              <a:t>Suchita </a:t>
            </a:r>
            <a:r>
              <a:rPr lang="en-IN" sz="3000" b="1" dirty="0"/>
              <a:t>Srivastava &amp; Anr vs Chandigarh Administration</a:t>
            </a:r>
            <a:endParaRPr lang="en-IN" sz="3000" dirty="0"/>
          </a:p>
        </p:txBody>
      </p:sp>
      <p:sp>
        <p:nvSpPr>
          <p:cNvPr id="3" name="Content Placeholder 2"/>
          <p:cNvSpPr>
            <a:spLocks noGrp="1"/>
          </p:cNvSpPr>
          <p:nvPr>
            <p:ph idx="1"/>
          </p:nvPr>
        </p:nvSpPr>
        <p:spPr/>
        <p:txBody>
          <a:bodyPr/>
          <a:lstStyle/>
          <a:p>
            <a:r>
              <a:rPr lang="en-IN" dirty="0"/>
              <a:t>In 2009, a </a:t>
            </a:r>
            <a:r>
              <a:rPr lang="en-IN" dirty="0" smtClean="0"/>
              <a:t>mentally challenged woman, </a:t>
            </a:r>
            <a:r>
              <a:rPr lang="en-IN" dirty="0"/>
              <a:t>inmate of Nari Niketan was found pregnant. At that time she was residing in Ashreya, a home for mentally disturbed persons in Sector 47 and had shifted there only a month ago from Nari Niketan in Sector 26</a:t>
            </a:r>
            <a:r>
              <a:rPr lang="en-IN" dirty="0" smtClean="0"/>
              <a:t>.</a:t>
            </a:r>
          </a:p>
          <a:p>
            <a:r>
              <a:rPr lang="en-IN" dirty="0"/>
              <a:t>The police had said the victim was raped during her stay in Nari Niketan in March 2009 and they had collected DNA samples of all employees of Nari Niketan as well as Ashreya. The police had said there was a nexus between employees of Nari Niketan and Ashreya and that the victim was raped repeatedly</a:t>
            </a:r>
            <a:r>
              <a:rPr lang="en-IN" dirty="0" smtClean="0"/>
              <a:t>.</a:t>
            </a:r>
          </a:p>
          <a:p>
            <a:r>
              <a:rPr lang="en-IN" dirty="0"/>
              <a:t>The Chandigarh administration then filed a P.I.L. to terminate the pregnancy on the strength of an opinion from a medical board which diagnosed her to be mildly mentally retarded and that the concept of motherhood was beyond her understanding and stated there were apprehensions of complications during the pregnancy.</a:t>
            </a:r>
          </a:p>
        </p:txBody>
      </p:sp>
    </p:spTree>
    <p:extLst>
      <p:ext uri="{BB962C8B-B14F-4D97-AF65-F5344CB8AC3E}">
        <p14:creationId xmlns:p14="http://schemas.microsoft.com/office/powerpoint/2010/main" val="1322479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65915"/>
            <a:ext cx="10058400" cy="5206285"/>
          </a:xfrm>
        </p:spPr>
        <p:txBody>
          <a:bodyPr>
            <a:normAutofit/>
          </a:bodyPr>
          <a:lstStyle/>
          <a:p>
            <a:r>
              <a:rPr lang="en-IN" dirty="0" smtClean="0"/>
              <a:t>When doubts were expressed regarding the stability, a new medical board was constituted to analyse the girl’s ability to bear a child.</a:t>
            </a:r>
          </a:p>
          <a:p>
            <a:r>
              <a:rPr lang="en-IN" dirty="0"/>
              <a:t>The girl was then diagnosed as having mild to moderate mental </a:t>
            </a:r>
            <a:r>
              <a:rPr lang="en-IN" dirty="0" smtClean="0"/>
              <a:t>retardation. She was capable to do her daily activities </a:t>
            </a:r>
            <a:r>
              <a:rPr lang="en-IN" dirty="0"/>
              <a:t> and understood that she was carrying a child and was looking forward to </a:t>
            </a:r>
            <a:r>
              <a:rPr lang="en-IN" dirty="0" smtClean="0"/>
              <a:t>it.</a:t>
            </a:r>
          </a:p>
          <a:p>
            <a:r>
              <a:rPr lang="en-IN" dirty="0"/>
              <a:t>The expert body suggested that she needed a congenial environment and support as her mental capacity was limited and felt that any decision to terminate the pregnancy should be on a holistic approach and so did not recommend an immediate termination</a:t>
            </a:r>
            <a:r>
              <a:rPr lang="en-IN" dirty="0" smtClean="0"/>
              <a:t>.</a:t>
            </a:r>
          </a:p>
          <a:p>
            <a:r>
              <a:rPr lang="en-IN" dirty="0"/>
              <a:t>Surprisingly though, the High Court ruled for immediate termination of the pregnancy. </a:t>
            </a:r>
            <a:endParaRPr lang="en-IN" dirty="0" smtClean="0"/>
          </a:p>
          <a:p>
            <a:r>
              <a:rPr lang="en-IN" dirty="0"/>
              <a:t>The High Court, </a:t>
            </a:r>
            <a:r>
              <a:rPr lang="en-IN" dirty="0" smtClean="0"/>
              <a:t>side lining </a:t>
            </a:r>
            <a:r>
              <a:rPr lang="en-IN" dirty="0"/>
              <a:t>the report of the expert body, adopted </a:t>
            </a:r>
            <a:r>
              <a:rPr lang="en-IN" dirty="0" smtClean="0"/>
              <a:t>‘</a:t>
            </a:r>
            <a:r>
              <a:rPr lang="en-IN" i="1" dirty="0" smtClean="0"/>
              <a:t>parens patriae’ </a:t>
            </a:r>
            <a:r>
              <a:rPr lang="en-IN" dirty="0" smtClean="0"/>
              <a:t>approach </a:t>
            </a:r>
            <a:r>
              <a:rPr lang="en-IN" dirty="0"/>
              <a:t>and directed abortion even when she had been pregnant for about </a:t>
            </a:r>
            <a:r>
              <a:rPr lang="en-IN" dirty="0" smtClean="0"/>
              <a:t>nineteen </a:t>
            </a:r>
            <a:r>
              <a:rPr lang="en-IN" dirty="0"/>
              <a:t>weeks by </a:t>
            </a:r>
            <a:r>
              <a:rPr lang="en-IN" dirty="0" smtClean="0"/>
              <a:t>then.</a:t>
            </a:r>
            <a:endParaRPr lang="en-IN" dirty="0"/>
          </a:p>
        </p:txBody>
      </p:sp>
    </p:spTree>
    <p:extLst>
      <p:ext uri="{BB962C8B-B14F-4D97-AF65-F5344CB8AC3E}">
        <p14:creationId xmlns:p14="http://schemas.microsoft.com/office/powerpoint/2010/main" val="1406708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88642"/>
            <a:ext cx="10058400" cy="5283558"/>
          </a:xfrm>
        </p:spPr>
        <p:txBody>
          <a:bodyPr/>
          <a:lstStyle/>
          <a:p>
            <a:r>
              <a:rPr lang="en-IN" dirty="0"/>
              <a:t>The case did not conform to the requirements of the M.T.P. Act which clearly states that the decision to terminate a pregnancy rests with the mother</a:t>
            </a:r>
            <a:r>
              <a:rPr lang="en-IN" dirty="0" smtClean="0"/>
              <a:t>.</a:t>
            </a:r>
          </a:p>
          <a:p>
            <a:r>
              <a:rPr lang="en-IN" dirty="0" smtClean="0"/>
              <a:t> </a:t>
            </a:r>
            <a:r>
              <a:rPr lang="en-IN" dirty="0"/>
              <a:t>The requirement of guardian’s consent is not applicable in this case as the M.T.P. Act itself differentiates and excludes mentally retarded persons from the category of mental illness.</a:t>
            </a:r>
          </a:p>
          <a:p>
            <a:r>
              <a:rPr lang="en-IN" dirty="0"/>
              <a:t>In this case the mother was strongly against abortion. The High Court ignored the spirit behind the M.T.P. Act and the National Trust Act and never even mentioned U.N.C.R.P.D., which clearly states the reproductive right of a person with disability</a:t>
            </a:r>
            <a:r>
              <a:rPr lang="en-IN" dirty="0" smtClean="0"/>
              <a:t>.</a:t>
            </a:r>
          </a:p>
          <a:p>
            <a:r>
              <a:rPr lang="en-IN" dirty="0" smtClean="0"/>
              <a:t>The case moved to the Supreme Court, the SC </a:t>
            </a:r>
            <a:r>
              <a:rPr lang="en-IN" dirty="0"/>
              <a:t>overruled the High Court’s verdict and allowed the woman to continue </a:t>
            </a:r>
            <a:r>
              <a:rPr lang="en-IN" dirty="0" smtClean="0"/>
              <a:t>pregnancy. </a:t>
            </a:r>
          </a:p>
          <a:p>
            <a:r>
              <a:rPr lang="en-IN" dirty="0" smtClean="0"/>
              <a:t>It concluded by saying that the victim's </a:t>
            </a:r>
            <a:r>
              <a:rPr lang="en-IN" dirty="0"/>
              <a:t>pregnancy cannot be terminated without her consent and proceeding with the same would not have served </a:t>
            </a:r>
            <a:r>
              <a:rPr lang="en-IN" dirty="0" smtClean="0"/>
              <a:t>her                </a:t>
            </a:r>
            <a:r>
              <a:rPr lang="en-IN" dirty="0"/>
              <a:t>`best </a:t>
            </a:r>
            <a:r>
              <a:rPr lang="en-IN" dirty="0" smtClean="0"/>
              <a:t>interests‘.</a:t>
            </a:r>
            <a:endParaRPr lang="en-IN" dirty="0"/>
          </a:p>
        </p:txBody>
      </p:sp>
    </p:spTree>
    <p:extLst>
      <p:ext uri="{BB962C8B-B14F-4D97-AF65-F5344CB8AC3E}">
        <p14:creationId xmlns:p14="http://schemas.microsoft.com/office/powerpoint/2010/main" val="3507932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78794"/>
            <a:ext cx="10058400" cy="5193406"/>
          </a:xfrm>
        </p:spPr>
        <p:txBody>
          <a:bodyPr/>
          <a:lstStyle/>
          <a:p>
            <a:r>
              <a:rPr lang="en-IN" dirty="0" smtClean="0"/>
              <a:t>The MTP </a:t>
            </a:r>
            <a:r>
              <a:rPr lang="en-IN" dirty="0"/>
              <a:t>Act clearly respects the personal autonomy of mentally retarded persons who are above the age of majority. Since none of the other statutory conditions have been met in this case, </a:t>
            </a:r>
            <a:r>
              <a:rPr lang="en-IN" dirty="0" smtClean="0"/>
              <a:t>termination </a:t>
            </a:r>
            <a:r>
              <a:rPr lang="en-IN" dirty="0"/>
              <a:t>of </a:t>
            </a:r>
            <a:r>
              <a:rPr lang="en-IN" dirty="0" smtClean="0"/>
              <a:t>pregnancy cannot occur.</a:t>
            </a:r>
          </a:p>
          <a:p>
            <a:r>
              <a:rPr lang="en-IN" dirty="0" smtClean="0"/>
              <a:t>The court also reasoned that </a:t>
            </a:r>
            <a:r>
              <a:rPr lang="en-IN" dirty="0"/>
              <a:t>abortion at such a late stage (19-20 weeks of gestation period) </a:t>
            </a:r>
            <a:r>
              <a:rPr lang="en-IN" dirty="0" smtClean="0"/>
              <a:t>poses, significant </a:t>
            </a:r>
            <a:r>
              <a:rPr lang="en-IN" dirty="0"/>
              <a:t>risks to the physical health of the </a:t>
            </a:r>
            <a:r>
              <a:rPr lang="en-IN" dirty="0" smtClean="0"/>
              <a:t>victim.</a:t>
            </a:r>
          </a:p>
          <a:p>
            <a:r>
              <a:rPr lang="en-IN" dirty="0" smtClean="0"/>
              <a:t>Lastly, the court looked into the aspect of victim’s mental capacity to cope with the demands of carrying the pregnancy to it’s full term, however the court said that the National Trust for the Welfare of Mental Retardation will look after the woman in question as well the child care.</a:t>
            </a:r>
          </a:p>
          <a:p>
            <a:r>
              <a:rPr lang="en-IN" dirty="0"/>
              <a:t>The apex court mounted an exception to </a:t>
            </a:r>
            <a:r>
              <a:rPr lang="en-IN" dirty="0" smtClean="0"/>
              <a:t>‘</a:t>
            </a:r>
            <a:r>
              <a:rPr lang="en-IN" i="1" dirty="0" smtClean="0"/>
              <a:t>parens patriae’ </a:t>
            </a:r>
            <a:r>
              <a:rPr lang="en-IN" dirty="0"/>
              <a:t>jurisdiction exercised by the High Court, as a power subject to constitutional challenge on the ground of right to </a:t>
            </a:r>
            <a:r>
              <a:rPr lang="en-IN" dirty="0" smtClean="0"/>
              <a:t>privacy. </a:t>
            </a:r>
            <a:r>
              <a:rPr lang="en-IN" dirty="0"/>
              <a:t>It was held that right to privacy includes within its ambit decisions regarding child </a:t>
            </a:r>
            <a:r>
              <a:rPr lang="en-IN" dirty="0" smtClean="0"/>
              <a:t>birth.</a:t>
            </a:r>
          </a:p>
          <a:p>
            <a:pPr marL="0" indent="0">
              <a:buNone/>
            </a:pPr>
            <a:endParaRPr lang="en-IN" dirty="0"/>
          </a:p>
          <a:p>
            <a:pPr marL="0" indent="0">
              <a:buNone/>
            </a:pPr>
            <a:endParaRPr lang="en-IN" dirty="0"/>
          </a:p>
          <a:p>
            <a:endParaRPr lang="en-IN" dirty="0" smtClean="0"/>
          </a:p>
          <a:p>
            <a:endParaRPr lang="en-IN" dirty="0"/>
          </a:p>
          <a:p>
            <a:endParaRPr lang="en-IN" dirty="0" smtClean="0"/>
          </a:p>
          <a:p>
            <a:endParaRPr lang="en-IN" dirty="0" smtClean="0"/>
          </a:p>
          <a:p>
            <a:endParaRPr lang="en-IN" dirty="0"/>
          </a:p>
        </p:txBody>
      </p:sp>
    </p:spTree>
    <p:extLst>
      <p:ext uri="{BB962C8B-B14F-4D97-AF65-F5344CB8AC3E}">
        <p14:creationId xmlns:p14="http://schemas.microsoft.com/office/powerpoint/2010/main" val="514136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Undoubtedly, the State has a compelling interest in protecting life of an unborn child. To this end, the conditions imposed by the statute must be strictly </a:t>
            </a:r>
            <a:r>
              <a:rPr lang="en-IN" dirty="0" smtClean="0"/>
              <a:t>construed as it is a fundamental human right.</a:t>
            </a:r>
          </a:p>
          <a:p>
            <a:r>
              <a:rPr lang="en-IN" dirty="0" smtClean="0"/>
              <a:t>This judgment is considered as one of the progressive judgements in the line of procreative autonomy of mentally disabled woman, which has given the woman it’s right to abort or bear the child</a:t>
            </a:r>
            <a:endParaRPr lang="en-IN" dirty="0"/>
          </a:p>
        </p:txBody>
      </p:sp>
    </p:spTree>
    <p:extLst>
      <p:ext uri="{BB962C8B-B14F-4D97-AF65-F5344CB8AC3E}">
        <p14:creationId xmlns:p14="http://schemas.microsoft.com/office/powerpoint/2010/main" val="3895203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Conclusion</a:t>
            </a:r>
            <a:endParaRPr lang="en-US" sz="4800" dirty="0"/>
          </a:p>
        </p:txBody>
      </p:sp>
      <p:sp>
        <p:nvSpPr>
          <p:cNvPr id="3" name="Content Placeholder 2"/>
          <p:cNvSpPr>
            <a:spLocks noGrp="1"/>
          </p:cNvSpPr>
          <p:nvPr>
            <p:ph idx="1"/>
          </p:nvPr>
        </p:nvSpPr>
        <p:spPr>
          <a:xfrm>
            <a:off x="1069848" y="1906073"/>
            <a:ext cx="10224924" cy="4597758"/>
          </a:xfrm>
        </p:spPr>
        <p:txBody>
          <a:bodyPr/>
          <a:lstStyle/>
          <a:p>
            <a:r>
              <a:rPr lang="en-US" dirty="0"/>
              <a:t>Despite legislations being in place, a major chunk </a:t>
            </a:r>
            <a:r>
              <a:rPr lang="en-US" dirty="0" smtClean="0"/>
              <a:t>of disabled </a:t>
            </a:r>
            <a:r>
              <a:rPr lang="en-US" dirty="0"/>
              <a:t>women in India do not have accessibility </a:t>
            </a:r>
            <a:r>
              <a:rPr lang="en-US" dirty="0" smtClean="0"/>
              <a:t> or counselling for </a:t>
            </a:r>
            <a:r>
              <a:rPr lang="en-US" dirty="0"/>
              <a:t>safe abortion. </a:t>
            </a:r>
            <a:endParaRPr lang="en-US" dirty="0" smtClean="0"/>
          </a:p>
          <a:p>
            <a:r>
              <a:rPr lang="en-IN" dirty="0"/>
              <a:t>With every decision it renders, a court redefines its role in democracy. In the instant case, it was a guardian of rights.</a:t>
            </a:r>
            <a:endParaRPr lang="en-US" dirty="0" smtClean="0"/>
          </a:p>
          <a:p>
            <a:r>
              <a:rPr lang="en-US" dirty="0" smtClean="0"/>
              <a:t>The </a:t>
            </a:r>
            <a:r>
              <a:rPr lang="en-US" dirty="0"/>
              <a:t>UN Special Rapporteur on the right to health in his mission to India said that the majority of maternal deaths in India are not </a:t>
            </a:r>
            <a:r>
              <a:rPr lang="en-US" dirty="0" smtClean="0"/>
              <a:t>recorded. </a:t>
            </a:r>
          </a:p>
          <a:p>
            <a:r>
              <a:rPr lang="en-US" dirty="0" smtClean="0"/>
              <a:t>However</a:t>
            </a:r>
            <a:r>
              <a:rPr lang="en-US" dirty="0"/>
              <a:t>, after the Shanti Devi case the central government has released an order asking for auditing the maternal deaths at community levels and at medical facilities. </a:t>
            </a:r>
            <a:endParaRPr lang="en-US" dirty="0" smtClean="0"/>
          </a:p>
          <a:p>
            <a:r>
              <a:rPr lang="en-US" dirty="0"/>
              <a:t>N</a:t>
            </a:r>
            <a:r>
              <a:rPr lang="en-US" dirty="0" smtClean="0"/>
              <a:t>umerous </a:t>
            </a:r>
            <a:r>
              <a:rPr lang="en-US" dirty="0"/>
              <a:t>laws are enacted and policies are in place but there is lack of effective implementation and such court orders will ensure that the government is held accountable for enforcement of such policies. </a:t>
            </a:r>
          </a:p>
        </p:txBody>
      </p:sp>
    </p:spTree>
    <p:extLst>
      <p:ext uri="{BB962C8B-B14F-4D97-AF65-F5344CB8AC3E}">
        <p14:creationId xmlns:p14="http://schemas.microsoft.com/office/powerpoint/2010/main" val="338286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1212" y="991674"/>
            <a:ext cx="10058400" cy="5219163"/>
          </a:xfrm>
        </p:spPr>
        <p:txBody>
          <a:bodyPr/>
          <a:lstStyle/>
          <a:p>
            <a:r>
              <a:rPr lang="en-US" dirty="0"/>
              <a:t>The implementation of </a:t>
            </a:r>
            <a:r>
              <a:rPr lang="en-US" dirty="0" smtClean="0"/>
              <a:t>procreative autonomy in </a:t>
            </a:r>
            <a:r>
              <a:rPr lang="en-US" dirty="0"/>
              <a:t>India is not only dependent on women but on their family and society. </a:t>
            </a:r>
            <a:endParaRPr lang="en-US" dirty="0" smtClean="0"/>
          </a:p>
          <a:p>
            <a:r>
              <a:rPr lang="en-US" dirty="0" smtClean="0"/>
              <a:t>The </a:t>
            </a:r>
            <a:r>
              <a:rPr lang="en-US" dirty="0"/>
              <a:t>Government of India and the judiciary have been taking steps to ensure that </a:t>
            </a:r>
            <a:r>
              <a:rPr lang="en-US" dirty="0" smtClean="0"/>
              <a:t>disabled women </a:t>
            </a:r>
            <a:r>
              <a:rPr lang="en-US" dirty="0"/>
              <a:t>are provided with quality reproductive health services and there must be </a:t>
            </a:r>
            <a:r>
              <a:rPr lang="en-US" dirty="0" smtClean="0"/>
              <a:t>sentization </a:t>
            </a:r>
            <a:r>
              <a:rPr lang="en-US" dirty="0"/>
              <a:t>among individuals and government while dealing with such issues. </a:t>
            </a:r>
            <a:endParaRPr lang="en-US" dirty="0" smtClean="0"/>
          </a:p>
          <a:p>
            <a:r>
              <a:rPr lang="en-US" dirty="0" smtClean="0"/>
              <a:t>A </a:t>
            </a:r>
            <a:r>
              <a:rPr lang="en-US" dirty="0"/>
              <a:t>lot has to be done to make sure that reproductive rights is embedded into practice in India, however, steps have been taken to </a:t>
            </a:r>
            <a:r>
              <a:rPr lang="en-US" dirty="0" smtClean="0"/>
              <a:t>institutionalize </a:t>
            </a:r>
            <a:r>
              <a:rPr lang="en-US" dirty="0"/>
              <a:t>the right to reproductive </a:t>
            </a:r>
            <a:r>
              <a:rPr lang="en-US" dirty="0" smtClean="0"/>
              <a:t>health.</a:t>
            </a:r>
          </a:p>
          <a:p>
            <a:r>
              <a:rPr lang="en-IN" dirty="0"/>
              <a:t>It is hoped that the Court will monitor the National Trust, which came forward to take responsibility for the welfare of the petitioner and her child during her lifetime. That will be the ultimate test of the Indian state`s commitment to the overall wellbeing of its citizens with disabilities.</a:t>
            </a:r>
            <a:endParaRPr lang="en-US" dirty="0"/>
          </a:p>
        </p:txBody>
      </p:sp>
    </p:spTree>
    <p:extLst>
      <p:ext uri="{BB962C8B-B14F-4D97-AF65-F5344CB8AC3E}">
        <p14:creationId xmlns:p14="http://schemas.microsoft.com/office/powerpoint/2010/main" val="434011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65915"/>
            <a:ext cx="10058400" cy="5206285"/>
          </a:xfrm>
        </p:spPr>
        <p:txBody>
          <a:bodyPr/>
          <a:lstStyle/>
          <a:p>
            <a:pPr marL="0" indent="0">
              <a:buNone/>
            </a:pPr>
            <a:r>
              <a:rPr lang="en-IN" b="1" u="sng" dirty="0" smtClean="0"/>
              <a:t>References :</a:t>
            </a:r>
          </a:p>
          <a:p>
            <a:pPr marL="0" indent="0">
              <a:buNone/>
            </a:pPr>
            <a:r>
              <a:rPr lang="en-IN" dirty="0" err="1"/>
              <a:t>Suchita</a:t>
            </a:r>
            <a:r>
              <a:rPr lang="en-IN" dirty="0"/>
              <a:t> Srivastava &amp; </a:t>
            </a:r>
            <a:r>
              <a:rPr lang="en-IN" dirty="0" err="1"/>
              <a:t>Anr</a:t>
            </a:r>
            <a:r>
              <a:rPr lang="en-IN" dirty="0"/>
              <a:t> vs Chandigarh </a:t>
            </a:r>
            <a:r>
              <a:rPr lang="en-IN" dirty="0" smtClean="0"/>
              <a:t>Administration, AIR </a:t>
            </a:r>
            <a:r>
              <a:rPr lang="en-IN" dirty="0"/>
              <a:t>2010 SC </a:t>
            </a:r>
            <a:r>
              <a:rPr lang="en-IN" dirty="0" smtClean="0"/>
              <a:t>235.</a:t>
            </a:r>
          </a:p>
          <a:p>
            <a:pPr marL="0" indent="0">
              <a:buNone/>
            </a:pPr>
            <a:r>
              <a:rPr lang="en-IN" dirty="0">
                <a:hlinkClick r:id="rId2"/>
              </a:rPr>
              <a:t>http://</a:t>
            </a:r>
            <a:r>
              <a:rPr lang="en-IN" dirty="0" smtClean="0">
                <a:hlinkClick r:id="rId2"/>
              </a:rPr>
              <a:t>censusindia.gov.in/Census_And_You/disabled_population.aspx</a:t>
            </a:r>
            <a:endParaRPr lang="en-IN" dirty="0" smtClean="0"/>
          </a:p>
          <a:p>
            <a:pPr marL="0" indent="0">
              <a:buNone/>
            </a:pPr>
            <a:r>
              <a:rPr lang="en-IN" dirty="0" smtClean="0"/>
              <a:t>UNITED NATIONS COVENTION ON THE RIGHTS OF PERSONS WITH DISABILITIES, 2008.</a:t>
            </a:r>
          </a:p>
          <a:p>
            <a:pPr marL="0" indent="0">
              <a:buNone/>
            </a:pPr>
            <a:r>
              <a:rPr lang="en-IN" dirty="0"/>
              <a:t>The Convention on the Elimination of all Forms of Discrimination Against </a:t>
            </a:r>
            <a:r>
              <a:rPr lang="en-IN" dirty="0" smtClean="0"/>
              <a:t>Women, 1979.</a:t>
            </a:r>
          </a:p>
          <a:p>
            <a:pPr marL="0" indent="0">
              <a:buNone/>
            </a:pPr>
            <a:r>
              <a:rPr lang="en-IN" dirty="0"/>
              <a:t>Medical Termination of Pregnancy Act, </a:t>
            </a:r>
            <a:r>
              <a:rPr lang="en-IN" dirty="0" smtClean="0"/>
              <a:t>1971.</a:t>
            </a:r>
          </a:p>
          <a:p>
            <a:pPr marL="0" indent="0">
              <a:buNone/>
            </a:pPr>
            <a:endParaRPr lang="en-IN" dirty="0" smtClean="0"/>
          </a:p>
          <a:p>
            <a:pPr marL="0" indent="0">
              <a:buNone/>
            </a:pPr>
            <a:endParaRPr lang="en-IN" dirty="0" smtClean="0"/>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233241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32" y="270455"/>
            <a:ext cx="10355515" cy="1326524"/>
          </a:xfrm>
        </p:spPr>
        <p:txBody>
          <a:bodyPr>
            <a:normAutofit/>
          </a:bodyPr>
          <a:lstStyle/>
          <a:p>
            <a:r>
              <a:rPr lang="en-IN" sz="4000" dirty="0"/>
              <a:t>INTRODUCTION</a:t>
            </a:r>
          </a:p>
        </p:txBody>
      </p:sp>
      <p:sp>
        <p:nvSpPr>
          <p:cNvPr id="3" name="Content Placeholder 2"/>
          <p:cNvSpPr>
            <a:spLocks noGrp="1"/>
          </p:cNvSpPr>
          <p:nvPr>
            <p:ph idx="1"/>
          </p:nvPr>
        </p:nvSpPr>
        <p:spPr>
          <a:xfrm>
            <a:off x="631065" y="2047741"/>
            <a:ext cx="11492543" cy="4433552"/>
          </a:xfrm>
        </p:spPr>
        <p:txBody>
          <a:bodyPr>
            <a:normAutofit/>
          </a:bodyPr>
          <a:lstStyle/>
          <a:p>
            <a:r>
              <a:rPr lang="en-US" dirty="0"/>
              <a:t>Women’s life, liberty, health, autonomy, equality and non-discrimination cannot be ensured without giving them the freedom and authority to determine when they want to have children, sex and complete control over their </a:t>
            </a:r>
            <a:r>
              <a:rPr lang="en-US" dirty="0" smtClean="0"/>
              <a:t>bodies.</a:t>
            </a:r>
          </a:p>
          <a:p>
            <a:r>
              <a:rPr lang="en-US" dirty="0"/>
              <a:t>The reproductive rights of women are very important to fulfill a wide range of human </a:t>
            </a:r>
            <a:r>
              <a:rPr lang="en-US" dirty="0" smtClean="0"/>
              <a:t>rights.</a:t>
            </a:r>
          </a:p>
          <a:p>
            <a:r>
              <a:rPr lang="en-IN" dirty="0"/>
              <a:t>A</a:t>
            </a:r>
            <a:r>
              <a:rPr lang="en-IN" dirty="0" smtClean="0"/>
              <a:t>s the International community moves toward a more robust recognition of both the Human rights of disabled persons and the Reproductive rights of women, the intersection comprising the right of disabled women to reproductive freedom must be given full attention.</a:t>
            </a:r>
          </a:p>
          <a:p>
            <a:r>
              <a:rPr lang="en-IN" dirty="0" smtClean="0"/>
              <a:t>Laws and policies affecting women’s reproductive rights and services</a:t>
            </a:r>
            <a:r>
              <a:rPr lang="en-IN" dirty="0"/>
              <a:t> </a:t>
            </a:r>
            <a:r>
              <a:rPr lang="en-IN" dirty="0" smtClean="0"/>
              <a:t>when not blatantly discriminatory</a:t>
            </a:r>
            <a:r>
              <a:rPr lang="en-IN" dirty="0"/>
              <a:t> </a:t>
            </a:r>
            <a:r>
              <a:rPr lang="en-IN" dirty="0" smtClean="0"/>
              <a:t>are often silent where women with disabilities are concerned.</a:t>
            </a:r>
          </a:p>
          <a:p>
            <a:pPr marL="0" indent="0">
              <a:buNone/>
            </a:pPr>
            <a:endParaRPr lang="en-IN"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2884" y="0"/>
            <a:ext cx="1990725" cy="1990725"/>
          </a:xfrm>
          <a:prstGeom prst="rect">
            <a:avLst/>
          </a:prstGeom>
        </p:spPr>
      </p:pic>
    </p:spTree>
    <p:extLst>
      <p:ext uri="{BB962C8B-B14F-4D97-AF65-F5344CB8AC3E}">
        <p14:creationId xmlns:p14="http://schemas.microsoft.com/office/powerpoint/2010/main" val="584060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22951"/>
          </a:xfrm>
        </p:spPr>
        <p:txBody>
          <a:bodyPr>
            <a:normAutofit fontScale="90000"/>
          </a:bodyPr>
          <a:lstStyle/>
          <a:p>
            <a:r>
              <a:rPr lang="en-IN" dirty="0" smtClean="0"/>
              <a:t>Laws governing reproductive rights in India</a:t>
            </a:r>
            <a:endParaRPr lang="en-IN" dirty="0"/>
          </a:p>
        </p:txBody>
      </p:sp>
      <p:sp>
        <p:nvSpPr>
          <p:cNvPr id="3" name="Content Placeholder 2"/>
          <p:cNvSpPr>
            <a:spLocks noGrp="1"/>
          </p:cNvSpPr>
          <p:nvPr>
            <p:ph idx="1"/>
          </p:nvPr>
        </p:nvSpPr>
        <p:spPr/>
        <p:txBody>
          <a:bodyPr/>
          <a:lstStyle/>
          <a:p>
            <a:r>
              <a:rPr lang="en-IN" dirty="0" smtClean="0"/>
              <a:t>Indian </a:t>
            </a:r>
            <a:r>
              <a:rPr lang="en-IN" dirty="0"/>
              <a:t>Parliament enacted numerous acts and the Union Government with the help of respective State Governments have framed policies in order to ensure women’s right to reproductive health. Of the many acts enacted, few of them are – Medical Termination of Pregnancy Act, 1971, Maternity Benefit Act, 1961 and Pre-Conception and Pre-Natal Diagnostic Techniques </a:t>
            </a:r>
            <a:r>
              <a:rPr lang="en-IN" dirty="0" smtClean="0"/>
              <a:t>Act, 1994.</a:t>
            </a:r>
          </a:p>
          <a:p>
            <a:r>
              <a:rPr lang="en-IN" dirty="0"/>
              <a:t>India has signed and ratified both The Convention on the Elimination of all Forms of Discrimination Against Women (CEDAW) and the United Nations Convention on the Rights of Persons with Disabilities (CRPD).</a:t>
            </a:r>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2746" y="4786379"/>
            <a:ext cx="1600200" cy="1638300"/>
          </a:xfrm>
          <a:prstGeom prst="rect">
            <a:avLst/>
          </a:prstGeom>
        </p:spPr>
      </p:pic>
    </p:spTree>
    <p:extLst>
      <p:ext uri="{BB962C8B-B14F-4D97-AF65-F5344CB8AC3E}">
        <p14:creationId xmlns:p14="http://schemas.microsoft.com/office/powerpoint/2010/main" val="148207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reality?</a:t>
            </a:r>
            <a:endParaRPr lang="en-IN" dirty="0"/>
          </a:p>
        </p:txBody>
      </p:sp>
      <p:sp>
        <p:nvSpPr>
          <p:cNvPr id="3" name="Content Placeholder 2"/>
          <p:cNvSpPr>
            <a:spLocks noGrp="1"/>
          </p:cNvSpPr>
          <p:nvPr>
            <p:ph idx="1"/>
          </p:nvPr>
        </p:nvSpPr>
        <p:spPr/>
        <p:txBody>
          <a:bodyPr/>
          <a:lstStyle/>
          <a:p>
            <a:r>
              <a:rPr lang="en-IN" dirty="0" smtClean="0"/>
              <a:t>Globally women make up three quarters of the disabled people in low and middle income countries and between 65 and 70 percent of those women live in rural areas.</a:t>
            </a:r>
          </a:p>
          <a:p>
            <a:r>
              <a:rPr lang="en-IN" dirty="0" smtClean="0"/>
              <a:t>Approximately 300 million women around the world have mental and physical disabilities. About 10.3 % of India's population suffers from mental disability.</a:t>
            </a:r>
          </a:p>
          <a:p>
            <a:r>
              <a:rPr lang="en-IN" dirty="0"/>
              <a:t>W</a:t>
            </a:r>
            <a:r>
              <a:rPr lang="en-IN" dirty="0" smtClean="0"/>
              <a:t>omen with disabilities comprise 10% of all women worldwide, and yet their reproductive health and rights are all too often neglected.</a:t>
            </a:r>
          </a:p>
          <a:p>
            <a:r>
              <a:rPr lang="en-IN" dirty="0"/>
              <a:t>T</a:t>
            </a:r>
            <a:r>
              <a:rPr lang="en-IN" dirty="0" smtClean="0"/>
              <a:t>he specific needs of women with mental disabilities</a:t>
            </a:r>
            <a:r>
              <a:rPr lang="en-IN" dirty="0"/>
              <a:t> </a:t>
            </a:r>
            <a:r>
              <a:rPr lang="en-IN" dirty="0" smtClean="0"/>
              <a:t>including developmental disabilities and mental illness</a:t>
            </a:r>
            <a:r>
              <a:rPr lang="en-IN" dirty="0"/>
              <a:t> </a:t>
            </a:r>
            <a:r>
              <a:rPr lang="en-IN" dirty="0" smtClean="0"/>
              <a:t>pose particularly significant challenges in the human rights context.</a:t>
            </a:r>
          </a:p>
          <a:p>
            <a:r>
              <a:rPr lang="en-IN" dirty="0" smtClean="0"/>
              <a:t>The government tend to equate mental disability with lack of legal capacity, mental disability requires separate ways of examination.</a:t>
            </a:r>
            <a:endParaRPr lang="en-IN" dirty="0"/>
          </a:p>
        </p:txBody>
      </p:sp>
    </p:spTree>
    <p:extLst>
      <p:ext uri="{BB962C8B-B14F-4D97-AF65-F5344CB8AC3E}">
        <p14:creationId xmlns:p14="http://schemas.microsoft.com/office/powerpoint/2010/main" val="267660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Is mental disability a reason to deprive women of their reproductive rights?</a:t>
            </a:r>
            <a:endParaRPr lang="en-IN" dirty="0"/>
          </a:p>
        </p:txBody>
      </p:sp>
      <p:sp>
        <p:nvSpPr>
          <p:cNvPr id="3" name="Content Placeholder 2"/>
          <p:cNvSpPr>
            <a:spLocks noGrp="1"/>
          </p:cNvSpPr>
          <p:nvPr>
            <p:ph idx="1"/>
          </p:nvPr>
        </p:nvSpPr>
        <p:spPr/>
        <p:txBody>
          <a:bodyPr/>
          <a:lstStyle/>
          <a:p>
            <a:r>
              <a:rPr lang="en-IN" dirty="0" smtClean="0"/>
              <a:t>Women with disabilities are often teased, taunted, looked down upon, and spoken about instead of spoken to, they experience the combined disadvantages associated with gender and disability.</a:t>
            </a:r>
          </a:p>
          <a:p>
            <a:r>
              <a:rPr lang="en-IN" dirty="0" smtClean="0"/>
              <a:t>Women with mental disabilities should be involved in decision making about their reproductive rights to the fullest extent allowed by their capacities.</a:t>
            </a:r>
          </a:p>
          <a:p>
            <a:r>
              <a:rPr lang="en-IN" dirty="0" smtClean="0"/>
              <a:t>To the degree that a woman can give her informed consent she is entitled to do so.</a:t>
            </a:r>
          </a:p>
          <a:p>
            <a:r>
              <a:rPr lang="en-IN" dirty="0" smtClean="0"/>
              <a:t>In extreme cases of mental disability</a:t>
            </a:r>
            <a:r>
              <a:rPr lang="en-IN" dirty="0"/>
              <a:t> </a:t>
            </a:r>
            <a:r>
              <a:rPr lang="en-IN" dirty="0" smtClean="0"/>
              <a:t>substituted judgment may be appropriate when the individual</a:t>
            </a:r>
            <a:r>
              <a:rPr lang="en-IN" dirty="0"/>
              <a:t> </a:t>
            </a:r>
            <a:r>
              <a:rPr lang="en-IN" dirty="0" smtClean="0"/>
              <a:t>is emotionally disturbed and ability to give informed consent is lost.</a:t>
            </a:r>
          </a:p>
          <a:p>
            <a:r>
              <a:rPr lang="en-IN" dirty="0" smtClean="0"/>
              <a:t>If it has been determined that a woman has no ability to consent, those making reproductive decisions on her behalf must respect her individual needs as paramount.</a:t>
            </a:r>
          </a:p>
        </p:txBody>
      </p:sp>
    </p:spTree>
    <p:extLst>
      <p:ext uri="{BB962C8B-B14F-4D97-AF65-F5344CB8AC3E}">
        <p14:creationId xmlns:p14="http://schemas.microsoft.com/office/powerpoint/2010/main" val="310467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421" y="965915"/>
            <a:ext cx="10289319" cy="5280338"/>
          </a:xfrm>
        </p:spPr>
        <p:txBody>
          <a:bodyPr>
            <a:normAutofit/>
          </a:bodyPr>
          <a:lstStyle/>
          <a:p>
            <a:pPr algn="just"/>
            <a:r>
              <a:rPr lang="en-IN" dirty="0" smtClean="0"/>
              <a:t>Any action which limits her reproductive rights must be as minimal as possible and not based on the convenience of other.</a:t>
            </a:r>
          </a:p>
          <a:p>
            <a:pPr algn="just"/>
            <a:r>
              <a:rPr lang="en-IN" dirty="0" smtClean="0"/>
              <a:t>The diagnosis of mental disability should never start with an presumption of in completeness and an assignment of decision making authority to another party.</a:t>
            </a:r>
          </a:p>
          <a:p>
            <a:pPr algn="just"/>
            <a:r>
              <a:rPr lang="en-IN" dirty="0"/>
              <a:t>W</a:t>
            </a:r>
            <a:r>
              <a:rPr lang="en-IN" dirty="0" smtClean="0"/>
              <a:t>hile not binding in the same way as treaties, these consensus documents are evidence of states acknowledgement that they must take specific measures to ensure that reproductive rights are protected, respected</a:t>
            </a:r>
            <a:r>
              <a:rPr lang="en-IN" dirty="0"/>
              <a:t> </a:t>
            </a:r>
            <a:r>
              <a:rPr lang="en-IN" dirty="0" smtClean="0"/>
              <a:t>and fulfilled.</a:t>
            </a:r>
          </a:p>
          <a:p>
            <a:pPr algn="just"/>
            <a:r>
              <a:rPr lang="en-IN" dirty="0" smtClean="0"/>
              <a:t>Persons with disabilities must not be denied the opportunity to experience parenthood. Taking into account that persons with disabilities may experience difficulties in getting married and setting up a family. </a:t>
            </a:r>
          </a:p>
          <a:p>
            <a:pPr algn="just"/>
            <a:r>
              <a:rPr lang="en-IN" dirty="0" smtClean="0"/>
              <a:t>The States should encourage the availability of appropriate counselling</a:t>
            </a:r>
            <a:r>
              <a:rPr lang="en-IN" dirty="0"/>
              <a:t>.</a:t>
            </a:r>
          </a:p>
        </p:txBody>
      </p:sp>
    </p:spTree>
    <p:extLst>
      <p:ext uri="{BB962C8B-B14F-4D97-AF65-F5344CB8AC3E}">
        <p14:creationId xmlns:p14="http://schemas.microsoft.com/office/powerpoint/2010/main" val="289064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058" y="811368"/>
            <a:ext cx="10058400" cy="5077496"/>
          </a:xfrm>
        </p:spPr>
        <p:txBody>
          <a:bodyPr/>
          <a:lstStyle/>
          <a:p>
            <a:r>
              <a:rPr lang="en-IN" dirty="0"/>
              <a:t>Violence in all its facets remains a serious area of concern for </a:t>
            </a:r>
            <a:r>
              <a:rPr lang="en-IN" dirty="0" smtClean="0"/>
              <a:t>Women with Disabilities, both </a:t>
            </a:r>
            <a:r>
              <a:rPr lang="en-IN" dirty="0"/>
              <a:t>as an individual experience and a structural reality that systematically oppresses them in all areas of life</a:t>
            </a:r>
            <a:r>
              <a:rPr lang="en-IN" dirty="0" smtClean="0"/>
              <a:t>.</a:t>
            </a:r>
          </a:p>
          <a:p>
            <a:r>
              <a:rPr lang="en-IN" dirty="0"/>
              <a:t>CRPD recognises the issue of violence and provides for protection from torture, </a:t>
            </a:r>
            <a:r>
              <a:rPr lang="en-IN" dirty="0" smtClean="0"/>
              <a:t>ill-treatment, </a:t>
            </a:r>
            <a:r>
              <a:rPr lang="en-IN" dirty="0"/>
              <a:t>exploitation, abuse and violence under Articles 15 and 16</a:t>
            </a:r>
            <a:r>
              <a:rPr lang="en-IN" dirty="0" smtClean="0"/>
              <a:t>.</a:t>
            </a:r>
          </a:p>
          <a:p>
            <a:r>
              <a:rPr lang="en-IN" dirty="0"/>
              <a:t>Institutions in relation to women and girls with disabilities includes mental health </a:t>
            </a:r>
            <a:r>
              <a:rPr lang="en-IN" dirty="0" smtClean="0"/>
              <a:t>facilities.</a:t>
            </a:r>
          </a:p>
          <a:p>
            <a:r>
              <a:rPr lang="en-IN" dirty="0" smtClean="0"/>
              <a:t>Violence in these institutions </a:t>
            </a:r>
            <a:r>
              <a:rPr lang="en-IN" dirty="0"/>
              <a:t>can range from chaining, filthy living </a:t>
            </a:r>
            <a:r>
              <a:rPr lang="en-IN" dirty="0" smtClean="0"/>
              <a:t>conditions, </a:t>
            </a:r>
            <a:r>
              <a:rPr lang="en-IN" dirty="0"/>
              <a:t>physical abuse and sexual violence </a:t>
            </a:r>
            <a:r>
              <a:rPr lang="en-IN" dirty="0" smtClean="0"/>
              <a:t> which are often </a:t>
            </a:r>
            <a:r>
              <a:rPr lang="en-IN" dirty="0"/>
              <a:t>repetitive in nature. </a:t>
            </a:r>
            <a:endParaRPr lang="en-IN" dirty="0" smtClean="0"/>
          </a:p>
          <a:p>
            <a:r>
              <a:rPr lang="en-IN" dirty="0" smtClean="0"/>
              <a:t>However</a:t>
            </a:r>
            <a:r>
              <a:rPr lang="en-IN" dirty="0"/>
              <a:t>, there is no response to the problem of systemic violence of this sort. Additionally, provisions for monitoring remain almost unimplemented.</a:t>
            </a:r>
            <a:endParaRPr lang="en-IN" dirty="0" smtClean="0"/>
          </a:p>
          <a:p>
            <a:pPr marL="0" indent="0">
              <a:buNone/>
            </a:pPr>
            <a:endParaRPr lang="en-IN" dirty="0"/>
          </a:p>
        </p:txBody>
      </p:sp>
    </p:spTree>
    <p:extLst>
      <p:ext uri="{BB962C8B-B14F-4D97-AF65-F5344CB8AC3E}">
        <p14:creationId xmlns:p14="http://schemas.microsoft.com/office/powerpoint/2010/main" val="3334747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1211" y="901522"/>
            <a:ext cx="10058400" cy="5116132"/>
          </a:xfrm>
        </p:spPr>
        <p:txBody>
          <a:bodyPr/>
          <a:lstStyle/>
          <a:p>
            <a:r>
              <a:rPr lang="en-IN" dirty="0"/>
              <a:t>For example, as per the Mental Health Act of 1987, the only penalty for private run institutions is revocation of license, which can be renewed after payment of fine and improvements suggested by the </a:t>
            </a:r>
            <a:r>
              <a:rPr lang="en-IN" dirty="0" smtClean="0"/>
              <a:t>authority.</a:t>
            </a:r>
          </a:p>
          <a:p>
            <a:r>
              <a:rPr lang="en-IN" dirty="0" smtClean="0"/>
              <a:t>This is the reason for increased number of sexual violence in these institutions.</a:t>
            </a:r>
          </a:p>
          <a:p>
            <a:r>
              <a:rPr lang="en-IN" dirty="0"/>
              <a:t>Thus, state responsibility and accountability of personnel becomes even less in institutions run by private </a:t>
            </a:r>
            <a:r>
              <a:rPr lang="en-IN" dirty="0" smtClean="0"/>
              <a:t>entities. </a:t>
            </a:r>
          </a:p>
          <a:p>
            <a:r>
              <a:rPr lang="en-IN" dirty="0" smtClean="0"/>
              <a:t>Sexual </a:t>
            </a:r>
            <a:r>
              <a:rPr lang="en-IN" dirty="0"/>
              <a:t>violence within mental hospitals still is a largely unaddressed area apart from the other forms of mental and physical violence that is experienced by the women housed therein</a:t>
            </a:r>
            <a:r>
              <a:rPr lang="en-IN" dirty="0" smtClean="0"/>
              <a:t>.</a:t>
            </a:r>
          </a:p>
          <a:p>
            <a:r>
              <a:rPr lang="en-IN" dirty="0"/>
              <a:t>Moreover, the insensitivity of officials, staff of institutions and carers towards issues of abuse only compounds the </a:t>
            </a:r>
            <a:r>
              <a:rPr lang="en-IN" dirty="0" smtClean="0"/>
              <a:t>problem.</a:t>
            </a:r>
          </a:p>
          <a:p>
            <a:endParaRPr lang="en-IN" dirty="0" smtClean="0"/>
          </a:p>
          <a:p>
            <a:endParaRPr lang="en-IN" dirty="0"/>
          </a:p>
        </p:txBody>
      </p:sp>
    </p:spTree>
    <p:extLst>
      <p:ext uri="{BB962C8B-B14F-4D97-AF65-F5344CB8AC3E}">
        <p14:creationId xmlns:p14="http://schemas.microsoft.com/office/powerpoint/2010/main" val="875895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0058400" cy="1609344"/>
          </a:xfrm>
        </p:spPr>
        <p:txBody>
          <a:bodyPr>
            <a:normAutofit/>
          </a:bodyPr>
          <a:lstStyle/>
          <a:p>
            <a:r>
              <a:rPr lang="en-IN" sz="3000" dirty="0" smtClean="0"/>
              <a:t>Cases of sexual assaults in west Bengal</a:t>
            </a:r>
            <a:endParaRPr lang="en-IN" sz="3000"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947839550"/>
              </p:ext>
            </p:extLst>
          </p:nvPr>
        </p:nvGraphicFramePr>
        <p:xfrm>
          <a:off x="167425" y="1854626"/>
          <a:ext cx="10843049" cy="4840485"/>
        </p:xfrm>
        <a:graphic>
          <a:graphicData uri="http://schemas.openxmlformats.org/drawingml/2006/table">
            <a:tbl>
              <a:tblPr firstRow="1" lastCol="1" bandRow="1">
                <a:tableStyleId>{5C22544A-7EE6-4342-B048-85BDC9FD1C3A}</a:tableStyleId>
              </a:tblPr>
              <a:tblGrid>
                <a:gridCol w="553103"/>
                <a:gridCol w="1648578"/>
                <a:gridCol w="3282799"/>
                <a:gridCol w="3041467"/>
                <a:gridCol w="2317102"/>
              </a:tblGrid>
              <a:tr h="2292440">
                <a:tc>
                  <a:txBody>
                    <a:bodyPr/>
                    <a:lstStyle/>
                    <a:p>
                      <a:r>
                        <a:rPr lang="en-IN" dirty="0" smtClean="0"/>
                        <a:t>1</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06.04.2011</a:t>
                      </a:r>
                    </a:p>
                    <a:p>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Pavlov Mental Hospital </a:t>
                      </a:r>
                    </a:p>
                    <a:p>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Attempt to sexual assault of a female resident by a Group D staff. </a:t>
                      </a:r>
                    </a:p>
                    <a:p>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Group D staff was suspended. An enquiry committee was formed. No reports were shared</a:t>
                      </a:r>
                    </a:p>
                    <a:p>
                      <a:endParaRPr lang="en-IN" dirty="0"/>
                    </a:p>
                  </a:txBody>
                  <a:tcPr/>
                </a:tc>
              </a:tr>
              <a:tr h="534230">
                <a:tc>
                  <a:txBody>
                    <a:bodyPr/>
                    <a:lstStyle/>
                    <a:p>
                      <a:r>
                        <a:rPr lang="en-IN" dirty="0" smtClean="0"/>
                        <a:t>2</a:t>
                      </a:r>
                      <a:endParaRPr lang="en-IN" dirty="0"/>
                    </a:p>
                  </a:txBody>
                  <a:tcPr/>
                </a:tc>
                <a:tc>
                  <a:txBody>
                    <a:bodyPr/>
                    <a:lstStyle/>
                    <a:p>
                      <a:r>
                        <a:rPr lang="en-IN" dirty="0" smtClean="0"/>
                        <a:t>23.04.2012</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Pavlov Mental Hospital </a:t>
                      </a:r>
                    </a:p>
                    <a:p>
                      <a:endParaRPr lang="en-IN" dirty="0"/>
                    </a:p>
                  </a:txBody>
                  <a:tcPr/>
                </a:tc>
                <a:tc>
                  <a:txBody>
                    <a:bodyPr/>
                    <a:lstStyle/>
                    <a:p>
                      <a:r>
                        <a:rPr lang="en-IN" dirty="0" smtClean="0"/>
                        <a:t>Sexual assault of a female resident by kitchen staff</a:t>
                      </a:r>
                      <a:endParaRPr lang="en-IN" dirty="0"/>
                    </a:p>
                  </a:txBody>
                  <a:tcPr/>
                </a:tc>
                <a:tc>
                  <a:txBody>
                    <a:bodyPr/>
                    <a:lstStyle/>
                    <a:p>
                      <a:r>
                        <a:rPr lang="en-IN" dirty="0" smtClean="0"/>
                        <a:t>No reports found.</a:t>
                      </a:r>
                      <a:endParaRPr lang="en-IN" dirty="0"/>
                    </a:p>
                  </a:txBody>
                  <a:tcPr/>
                </a:tc>
              </a:tr>
              <a:tr h="1907965">
                <a:tc>
                  <a:txBody>
                    <a:bodyPr/>
                    <a:lstStyle/>
                    <a:p>
                      <a:r>
                        <a:rPr lang="en-IN" dirty="0" smtClean="0"/>
                        <a:t>3</a:t>
                      </a:r>
                      <a:endParaRPr lang="en-IN" dirty="0"/>
                    </a:p>
                  </a:txBody>
                  <a:tcPr/>
                </a:tc>
                <a:tc>
                  <a:txBody>
                    <a:bodyPr/>
                    <a:lstStyle/>
                    <a:p>
                      <a:r>
                        <a:rPr lang="en-IN" dirty="0" smtClean="0"/>
                        <a:t>17.09.2012</a:t>
                      </a:r>
                      <a:endParaRPr lang="en-IN" dirty="0"/>
                    </a:p>
                  </a:txBody>
                  <a:tcPr/>
                </a:tc>
                <a:tc>
                  <a:txBody>
                    <a:bodyPr/>
                    <a:lstStyle/>
                    <a:p>
                      <a:r>
                        <a:rPr lang="en-IN" dirty="0" smtClean="0"/>
                        <a:t>Lumbini Park Mental Hospital </a:t>
                      </a:r>
                      <a:endParaRPr lang="en-IN" dirty="0"/>
                    </a:p>
                  </a:txBody>
                  <a:tcPr/>
                </a:tc>
                <a:tc>
                  <a:txBody>
                    <a:bodyPr/>
                    <a:lstStyle/>
                    <a:p>
                      <a:r>
                        <a:rPr lang="en-IN" dirty="0" smtClean="0"/>
                        <a:t>A female patient was sexually assaulted by a male Group D staff. </a:t>
                      </a:r>
                      <a:endParaRPr lang="en-IN" dirty="0"/>
                    </a:p>
                  </a:txBody>
                  <a:tcPr/>
                </a:tc>
                <a:tc>
                  <a:txBody>
                    <a:bodyPr/>
                    <a:lstStyle/>
                    <a:p>
                      <a:r>
                        <a:rPr lang="en-IN" dirty="0" smtClean="0"/>
                        <a:t>The Group D staff was suspended. An enquiry committee was formed. No reports were shared. </a:t>
                      </a:r>
                      <a:endParaRPr lang="en-IN" dirty="0"/>
                    </a:p>
                  </a:txBody>
                  <a:tcPr/>
                </a:tc>
              </a:tr>
            </a:tbl>
          </a:graphicData>
        </a:graphic>
      </p:graphicFrame>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3851" y="243767"/>
            <a:ext cx="1978651" cy="1365577"/>
          </a:xfrm>
          <a:prstGeom prst="rect">
            <a:avLst/>
          </a:prstGeom>
        </p:spPr>
      </p:pic>
    </p:spTree>
    <p:extLst>
      <p:ext uri="{BB962C8B-B14F-4D97-AF65-F5344CB8AC3E}">
        <p14:creationId xmlns:p14="http://schemas.microsoft.com/office/powerpoint/2010/main" val="2778861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418</TotalTime>
  <Words>1901</Words>
  <Application>Microsoft Office PowerPoint</Application>
  <PresentationFormat>Widescreen</PresentationFormat>
  <Paragraphs>97</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Rockwell</vt:lpstr>
      <vt:lpstr>Rockwell Condensed</vt:lpstr>
      <vt:lpstr>Wingdings</vt:lpstr>
      <vt:lpstr>Wood Type</vt:lpstr>
      <vt:lpstr>Right to procreative autonomy of mentally challenged women in India</vt:lpstr>
      <vt:lpstr>INTRODUCTION</vt:lpstr>
      <vt:lpstr>Laws governing reproductive rights in India</vt:lpstr>
      <vt:lpstr>The reality?</vt:lpstr>
      <vt:lpstr>Is mental disability a reason to deprive women of their reproductive rights?</vt:lpstr>
      <vt:lpstr>PowerPoint Presentation</vt:lpstr>
      <vt:lpstr>PowerPoint Presentation</vt:lpstr>
      <vt:lpstr>PowerPoint Presentation</vt:lpstr>
      <vt:lpstr>Cases of sexual assaults in west Bengal</vt:lpstr>
      <vt:lpstr>ROAD AHEAD???  Suchita Srivastava &amp; Anr vs Chandigarh Administration</vt:lpstr>
      <vt:lpstr>PowerPoint Presentation</vt:lpstr>
      <vt:lpstr>PowerPoint Presentation</vt:lpstr>
      <vt:lpstr>PowerPoint Presentation</vt:lpstr>
      <vt:lpstr>PowerPoint Presentation</vt:lpstr>
      <vt:lpstr>Conclusion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procreative autonomy of mentally challenged women in India</dc:title>
  <dc:creator>Pratibha</dc:creator>
  <cp:lastModifiedBy>Pratibha</cp:lastModifiedBy>
  <cp:revision>38</cp:revision>
  <dcterms:created xsi:type="dcterms:W3CDTF">2016-07-20T03:06:05Z</dcterms:created>
  <dcterms:modified xsi:type="dcterms:W3CDTF">2016-07-20T18:13:02Z</dcterms:modified>
</cp:coreProperties>
</file>