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7" r:id="rId2"/>
    <p:sldId id="258" r:id="rId3"/>
    <p:sldId id="259" r:id="rId4"/>
    <p:sldId id="261" r:id="rId5"/>
    <p:sldId id="260" r:id="rId6"/>
    <p:sldId id="269" r:id="rId7"/>
    <p:sldId id="270" r:id="rId8"/>
    <p:sldId id="262" r:id="rId9"/>
    <p:sldId id="264" r:id="rId10"/>
    <p:sldId id="268" r:id="rId11"/>
    <p:sldId id="267" r:id="rId12"/>
    <p:sldId id="273" r:id="rId13"/>
    <p:sldId id="266"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05" autoAdjust="0"/>
  </p:normalViewPr>
  <p:slideViewPr>
    <p:cSldViewPr>
      <p:cViewPr>
        <p:scale>
          <a:sx n="66" d="100"/>
          <a:sy n="66" d="100"/>
        </p:scale>
        <p:origin x="-1494"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B3C8BD1-5D13-4EEB-8156-8F3705CD77BD}" type="datetimeFigureOut">
              <a:rPr lang="en-IN" smtClean="0"/>
              <a:pPr/>
              <a:t>21-07-2016</a:t>
            </a:fld>
            <a:endParaRPr lang="en-IN"/>
          </a:p>
        </p:txBody>
      </p:sp>
      <p:sp>
        <p:nvSpPr>
          <p:cNvPr id="17" name="Footer Placeholder 16"/>
          <p:cNvSpPr>
            <a:spLocks noGrp="1"/>
          </p:cNvSpPr>
          <p:nvPr>
            <p:ph type="ftr" sz="quarter" idx="11"/>
          </p:nvPr>
        </p:nvSpPr>
        <p:spPr>
          <a:xfrm>
            <a:off x="5410200" y="4205288"/>
            <a:ext cx="1295400" cy="457200"/>
          </a:xfrm>
        </p:spPr>
        <p:txBody>
          <a:bodyPr/>
          <a:lstStyle/>
          <a:p>
            <a:endParaRPr lang="en-IN"/>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FFC5435F-1E07-40D3-8EB1-AECA553FF93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3C8BD1-5D13-4EEB-8156-8F3705CD77BD}" type="datetimeFigureOut">
              <a:rPr lang="en-IN" smtClean="0"/>
              <a:pPr/>
              <a:t>21-07-2016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C5435F-1E07-40D3-8EB1-AECA553FF93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3C8BD1-5D13-4EEB-8156-8F3705CD77BD}" type="datetimeFigureOut">
              <a:rPr lang="en-IN" smtClean="0"/>
              <a:pPr/>
              <a:t>21-07-2016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C5435F-1E07-40D3-8EB1-AECA553FF93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3C8BD1-5D13-4EEB-8156-8F3705CD77BD}" type="datetimeFigureOut">
              <a:rPr lang="en-IN" smtClean="0"/>
              <a:pPr/>
              <a:t>21-07-2016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C5435F-1E07-40D3-8EB1-AECA553FF93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3C8BD1-5D13-4EEB-8156-8F3705CD77BD}" type="datetimeFigureOut">
              <a:rPr lang="en-IN" smtClean="0"/>
              <a:pPr/>
              <a:t>21-07-2016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FC5435F-1E07-40D3-8EB1-AECA553FF93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3C8BD1-5D13-4EEB-8156-8F3705CD77BD}" type="datetimeFigureOut">
              <a:rPr lang="en-IN" smtClean="0"/>
              <a:pPr/>
              <a:t>21-07-2016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FC5435F-1E07-40D3-8EB1-AECA553FF93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B3C8BD1-5D13-4EEB-8156-8F3705CD77BD}" type="datetimeFigureOut">
              <a:rPr lang="en-IN" smtClean="0"/>
              <a:pPr/>
              <a:t>21-07-2016</a:t>
            </a:fld>
            <a:endParaRPr lang="en-IN"/>
          </a:p>
        </p:txBody>
      </p:sp>
      <p:sp>
        <p:nvSpPr>
          <p:cNvPr id="27" name="Slide Number Placeholder 26"/>
          <p:cNvSpPr>
            <a:spLocks noGrp="1"/>
          </p:cNvSpPr>
          <p:nvPr>
            <p:ph type="sldNum" sz="quarter" idx="11"/>
          </p:nvPr>
        </p:nvSpPr>
        <p:spPr/>
        <p:txBody>
          <a:bodyPr rtlCol="0"/>
          <a:lstStyle/>
          <a:p>
            <a:fld id="{FFC5435F-1E07-40D3-8EB1-AECA553FF930}" type="slidenum">
              <a:rPr lang="en-IN" smtClean="0"/>
              <a:pPr/>
              <a:t>‹#›</a:t>
            </a:fld>
            <a:endParaRPr lang="en-IN"/>
          </a:p>
        </p:txBody>
      </p:sp>
      <p:sp>
        <p:nvSpPr>
          <p:cNvPr id="28" name="Footer Placeholder 27"/>
          <p:cNvSpPr>
            <a:spLocks noGrp="1"/>
          </p:cNvSpPr>
          <p:nvPr>
            <p:ph type="ftr" sz="quarter" idx="12"/>
          </p:nvPr>
        </p:nvSpPr>
        <p:spPr/>
        <p:txBody>
          <a:bodyPr rtlCol="0"/>
          <a:lstStyle/>
          <a:p>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B3C8BD1-5D13-4EEB-8156-8F3705CD77BD}" type="datetimeFigureOut">
              <a:rPr lang="en-IN" smtClean="0"/>
              <a:pPr/>
              <a:t>21-07-2016</a:t>
            </a:fld>
            <a:endParaRPr lang="en-IN"/>
          </a:p>
        </p:txBody>
      </p:sp>
      <p:sp>
        <p:nvSpPr>
          <p:cNvPr id="4" name="Footer Placeholder 3"/>
          <p:cNvSpPr>
            <a:spLocks noGrp="1"/>
          </p:cNvSpPr>
          <p:nvPr>
            <p:ph type="ftr" sz="quarter" idx="11"/>
          </p:nvPr>
        </p:nvSpPr>
        <p:spPr>
          <a:xfrm>
            <a:off x="5257800" y="612648"/>
            <a:ext cx="1325880" cy="457200"/>
          </a:xfrm>
        </p:spPr>
        <p:txBody>
          <a:bodyPr/>
          <a:lstStyle/>
          <a:p>
            <a:endParaRPr lang="en-IN"/>
          </a:p>
        </p:txBody>
      </p:sp>
      <p:sp>
        <p:nvSpPr>
          <p:cNvPr id="5" name="Slide Number Placeholder 4"/>
          <p:cNvSpPr>
            <a:spLocks noGrp="1"/>
          </p:cNvSpPr>
          <p:nvPr>
            <p:ph type="sldNum" sz="quarter" idx="12"/>
          </p:nvPr>
        </p:nvSpPr>
        <p:spPr>
          <a:xfrm>
            <a:off x="8174736" y="2272"/>
            <a:ext cx="762000" cy="365760"/>
          </a:xfrm>
        </p:spPr>
        <p:txBody>
          <a:bodyPr/>
          <a:lstStyle/>
          <a:p>
            <a:fld id="{FFC5435F-1E07-40D3-8EB1-AECA553FF93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C8BD1-5D13-4EEB-8156-8F3705CD77BD}" type="datetimeFigureOut">
              <a:rPr lang="en-IN" smtClean="0"/>
              <a:pPr/>
              <a:t>21-07-2016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FC5435F-1E07-40D3-8EB1-AECA553FF93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3C8BD1-5D13-4EEB-8156-8F3705CD77BD}" type="datetimeFigureOut">
              <a:rPr lang="en-IN" smtClean="0"/>
              <a:pPr/>
              <a:t>21-07-2016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FC5435F-1E07-40D3-8EB1-AECA553FF93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3C8BD1-5D13-4EEB-8156-8F3705CD77BD}" type="datetimeFigureOut">
              <a:rPr lang="en-IN" smtClean="0"/>
              <a:pPr/>
              <a:t>21-07-2016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FC5435F-1E07-40D3-8EB1-AECA553FF930}"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B3C8BD1-5D13-4EEB-8156-8F3705CD77BD}" type="datetimeFigureOut">
              <a:rPr lang="en-IN" smtClean="0"/>
              <a:pPr/>
              <a:t>21-07-2016</a:t>
            </a:fld>
            <a:endParaRPr lang="en-IN"/>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IN"/>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FFC5435F-1E07-40D3-8EB1-AECA553FF93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hfea.gov.uk/" TargetMode="External"/><Relationship Id="rId2" Type="http://schemas.openxmlformats.org/officeDocument/2006/relationships/hyperlink" Target="http://onlinelibrary.wiley.com/doi/10.1111/j.1369-7625.2006.00387.x/abstract" TargetMode="External"/><Relationship Id="rId1" Type="http://schemas.openxmlformats.org/officeDocument/2006/relationships/slideLayout" Target="../slideLayouts/slideLayout2.xml"/><Relationship Id="rId6" Type="http://schemas.openxmlformats.org/officeDocument/2006/relationships/hyperlink" Target="http://www.nature.com/news/where-in-the-world-could-the-first-crispr-baby-be-born-1.18542" TargetMode="External"/><Relationship Id="rId5" Type="http://schemas.openxmlformats.org/officeDocument/2006/relationships/hyperlink" Target="http://www.ama-assn.org/ama/pub/about-ama/our-people/ama-councils/council-ethical-judicial-affairs.page" TargetMode="External"/><Relationship Id="rId4" Type="http://schemas.openxmlformats.org/officeDocument/2006/relationships/hyperlink" Target="http://www.ohchr.org/EN/ProfessionalInterest/Pages/CESCR.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72400" cy="2403698"/>
          </a:xfrm>
        </p:spPr>
        <p:txBody>
          <a:bodyPr>
            <a:normAutofit/>
          </a:bodyPr>
          <a:lstStyle/>
          <a:p>
            <a:r>
              <a:rPr lang="en-IN" dirty="0" smtClean="0"/>
              <a:t>Genetic Modification and The Issues Defining the Contours of its Use</a:t>
            </a:r>
            <a:endParaRPr lang="en-IN" dirty="0"/>
          </a:p>
        </p:txBody>
      </p:sp>
      <p:sp>
        <p:nvSpPr>
          <p:cNvPr id="3" name="Subtitle 2"/>
          <p:cNvSpPr>
            <a:spLocks noGrp="1"/>
          </p:cNvSpPr>
          <p:nvPr>
            <p:ph type="subTitle" idx="1"/>
          </p:nvPr>
        </p:nvSpPr>
        <p:spPr>
          <a:xfrm>
            <a:off x="1371600" y="4581128"/>
            <a:ext cx="6400800" cy="1057672"/>
          </a:xfrm>
        </p:spPr>
        <p:txBody>
          <a:bodyPr/>
          <a:lstStyle/>
          <a:p>
            <a:r>
              <a:rPr lang="en-IN" dirty="0" smtClean="0"/>
              <a:t>PREETI MOHAN</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08720"/>
            <a:ext cx="8640960" cy="792088"/>
          </a:xfrm>
        </p:spPr>
        <p:txBody>
          <a:bodyPr>
            <a:normAutofit fontScale="90000"/>
          </a:bodyPr>
          <a:lstStyle/>
          <a:p>
            <a:r>
              <a:rPr lang="en-IN" dirty="0" smtClean="0"/>
              <a:t>The Result and Final Recommendations</a:t>
            </a:r>
            <a:br>
              <a:rPr lang="en-IN" dirty="0" smtClean="0"/>
            </a:br>
            <a:endParaRPr lang="en-IN" dirty="0"/>
          </a:p>
        </p:txBody>
      </p:sp>
      <p:sp>
        <p:nvSpPr>
          <p:cNvPr id="3" name="Content Placeholder 2"/>
          <p:cNvSpPr>
            <a:spLocks noGrp="1"/>
          </p:cNvSpPr>
          <p:nvPr>
            <p:ph idx="1"/>
          </p:nvPr>
        </p:nvSpPr>
        <p:spPr>
          <a:xfrm>
            <a:off x="251520" y="1700808"/>
            <a:ext cx="8640960" cy="4680520"/>
          </a:xfrm>
        </p:spPr>
        <p:txBody>
          <a:bodyPr>
            <a:normAutofit/>
          </a:bodyPr>
          <a:lstStyle/>
          <a:p>
            <a:pPr fontAlgn="ctr"/>
            <a:r>
              <a:rPr lang="en-IN" sz="2600" dirty="0" smtClean="0"/>
              <a:t>The term 'designer baby' was not useful</a:t>
            </a:r>
          </a:p>
          <a:p>
            <a:pPr fontAlgn="ctr"/>
            <a:r>
              <a:rPr lang="en-IN" sz="2600" dirty="0" smtClean="0"/>
              <a:t>"Acceptance of designer baby technology was purpose-specific"</a:t>
            </a:r>
          </a:p>
          <a:p>
            <a:pPr fontAlgn="ctr"/>
            <a:r>
              <a:rPr lang="en-IN" sz="2600" dirty="0" smtClean="0"/>
              <a:t>They suggested that the Human Fertilization and Embryology Authority should have members under 20</a:t>
            </a:r>
          </a:p>
          <a:p>
            <a:pPr fontAlgn="ctr"/>
            <a:r>
              <a:rPr lang="en-IN" sz="2600" dirty="0" smtClean="0"/>
              <a:t>The regulator should set and enforce quality of care standards for each clinic and that each application to 'design' a baby should be considered individually by the regulator (by applying standard rules) to allow for exceptional cases</a:t>
            </a:r>
          </a:p>
          <a:p>
            <a:pPr fontAlgn="ctr">
              <a:buNone/>
            </a:pPr>
            <a:endParaRPr lang="en-IN" sz="2800" dirty="0" smtClean="0"/>
          </a:p>
          <a:p>
            <a:pPr fontAlgn="ctr">
              <a:buNone/>
            </a:pPr>
            <a:endParaRPr lang="en-IN" sz="2800" dirty="0" smtClean="0"/>
          </a:p>
          <a:p>
            <a:pPr>
              <a:buNone/>
            </a:pP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836712"/>
            <a:ext cx="8784976" cy="5832648"/>
          </a:xfrm>
        </p:spPr>
        <p:txBody>
          <a:bodyPr>
            <a:normAutofit/>
          </a:bodyPr>
          <a:lstStyle/>
          <a:p>
            <a:pPr>
              <a:buNone/>
            </a:pPr>
            <a:r>
              <a:rPr lang="en-IN" b="1" u="sng" dirty="0" smtClean="0"/>
              <a:t>Inherited </a:t>
            </a:r>
            <a:r>
              <a:rPr lang="en-IN" b="1" u="sng" dirty="0" smtClean="0"/>
              <a:t>condition</a:t>
            </a:r>
          </a:p>
          <a:p>
            <a:pPr>
              <a:buNone/>
            </a:pPr>
            <a:endParaRPr lang="en-IN" b="1" u="sng" dirty="0" smtClean="0"/>
          </a:p>
          <a:p>
            <a:pPr fontAlgn="ctr"/>
            <a:r>
              <a:rPr lang="en-IN" dirty="0" smtClean="0"/>
              <a:t>Least controversial</a:t>
            </a:r>
          </a:p>
          <a:p>
            <a:pPr fontAlgn="ctr"/>
            <a:r>
              <a:rPr lang="en-IN" dirty="0" smtClean="0"/>
              <a:t>Potential parents should be allowed to choose to make use of assisted reproductive technologies to prevent inherited conditions from being passed on and to prevent serious suffering</a:t>
            </a:r>
          </a:p>
          <a:p>
            <a:pPr fontAlgn="ctr"/>
            <a:r>
              <a:rPr lang="en-IN" dirty="0" smtClean="0"/>
              <a:t>The jury was evenly divided on whether the permission should depend on the severity of the condition</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809832"/>
          </a:xfrm>
        </p:spPr>
        <p:txBody>
          <a:bodyPr/>
          <a:lstStyle/>
          <a:p>
            <a:r>
              <a:rPr lang="en-IN" dirty="0" smtClean="0"/>
              <a:t>For some it important to prevent parents from designing babies for frivolous reasons</a:t>
            </a:r>
          </a:p>
          <a:p>
            <a:r>
              <a:rPr lang="en-IN" dirty="0" smtClean="0"/>
              <a:t>For others the judgement of the parents concerned was the determining factor</a:t>
            </a:r>
          </a:p>
          <a:p>
            <a:pPr fontAlgn="ctr"/>
            <a:r>
              <a:rPr lang="en-IN" dirty="0" smtClean="0"/>
              <a:t>A minority of the jury believed that the these technologies were an unacceptable interference with human life, regardless of the severity of the genetic disease . These would inevitably undermine the uniqueness of each individual and encourage the idea that some people are inherently better than others</a:t>
            </a:r>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20688"/>
            <a:ext cx="8784976" cy="6048672"/>
          </a:xfrm>
        </p:spPr>
        <p:txBody>
          <a:bodyPr>
            <a:normAutofit fontScale="85000" lnSpcReduction="10000"/>
          </a:bodyPr>
          <a:lstStyle/>
          <a:p>
            <a:pPr fontAlgn="ctr">
              <a:buNone/>
            </a:pPr>
            <a:r>
              <a:rPr lang="en-IN" b="1" u="sng" dirty="0" smtClean="0"/>
              <a:t>Saviour siblings</a:t>
            </a:r>
          </a:p>
          <a:p>
            <a:r>
              <a:rPr lang="en-IN" sz="2800" dirty="0" smtClean="0"/>
              <a:t>Majority supported the principle of designing babies for the purpose of curing existing  children with serious medical conditions.</a:t>
            </a:r>
          </a:p>
          <a:p>
            <a:r>
              <a:rPr lang="en-IN" sz="2800" dirty="0" smtClean="0"/>
              <a:t>It was felt that parents were unlikely to discriminate in any adverse way between their children on the basis that were or were not designed for a particular purpose</a:t>
            </a:r>
          </a:p>
          <a:p>
            <a:pPr>
              <a:buNone/>
            </a:pPr>
            <a:r>
              <a:rPr lang="en-IN" dirty="0" smtClean="0"/>
              <a:t> </a:t>
            </a:r>
          </a:p>
          <a:p>
            <a:pPr>
              <a:buNone/>
            </a:pPr>
            <a:r>
              <a:rPr lang="en-IN" b="1" u="sng" dirty="0" smtClean="0"/>
              <a:t>Sex Selection</a:t>
            </a:r>
          </a:p>
          <a:p>
            <a:pPr fontAlgn="ctr"/>
            <a:r>
              <a:rPr lang="en-IN" sz="2800" dirty="0" smtClean="0"/>
              <a:t>Most controversial</a:t>
            </a:r>
          </a:p>
          <a:p>
            <a:pPr fontAlgn="ctr"/>
            <a:r>
              <a:rPr lang="en-IN" sz="2800" dirty="0" smtClean="0"/>
              <a:t>The majority opposed to designing babies for non-medical reasons such as selecting the sex of a future child.</a:t>
            </a:r>
          </a:p>
          <a:p>
            <a:r>
              <a:rPr lang="en-IN" sz="2800" dirty="0" smtClean="0"/>
              <a:t>Whilst the relief of </a:t>
            </a:r>
            <a:r>
              <a:rPr lang="en-IN" sz="2800" dirty="0" err="1" smtClean="0"/>
              <a:t>suﬀering</a:t>
            </a:r>
            <a:r>
              <a:rPr lang="en-IN" sz="2800" dirty="0" smtClean="0"/>
              <a:t> – either of the designed baby or a sibling – may be </a:t>
            </a:r>
            <a:r>
              <a:rPr lang="en-IN" sz="2800" dirty="0" err="1" smtClean="0"/>
              <a:t>suﬃcient</a:t>
            </a:r>
            <a:r>
              <a:rPr lang="en-IN" sz="2800" dirty="0" smtClean="0"/>
              <a:t> </a:t>
            </a:r>
            <a:r>
              <a:rPr lang="en-IN" sz="2800" dirty="0" err="1" smtClean="0"/>
              <a:t>justiﬁcation</a:t>
            </a:r>
            <a:r>
              <a:rPr lang="en-IN" sz="2800" dirty="0" smtClean="0"/>
              <a:t> for interfering with natural processes, to do this for other reasons (such as family balancing) is to imply that the designed child is a possession of the parent.</a:t>
            </a:r>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REFERENCES:</a:t>
            </a:r>
            <a:endParaRPr lang="en-IN" dirty="0"/>
          </a:p>
        </p:txBody>
      </p:sp>
      <p:sp>
        <p:nvSpPr>
          <p:cNvPr id="3" name="Content Placeholder 2"/>
          <p:cNvSpPr>
            <a:spLocks noGrp="1"/>
          </p:cNvSpPr>
          <p:nvPr>
            <p:ph idx="1"/>
          </p:nvPr>
        </p:nvSpPr>
        <p:spPr>
          <a:xfrm>
            <a:off x="457200" y="1988840"/>
            <a:ext cx="8229600" cy="4585696"/>
          </a:xfrm>
        </p:spPr>
        <p:txBody>
          <a:bodyPr>
            <a:normAutofit fontScale="77500" lnSpcReduction="20000"/>
          </a:bodyPr>
          <a:lstStyle/>
          <a:p>
            <a:pPr>
              <a:buNone/>
            </a:pPr>
            <a:r>
              <a:rPr lang="en-IN" dirty="0" smtClean="0"/>
              <a:t> </a:t>
            </a:r>
          </a:p>
          <a:p>
            <a:r>
              <a:rPr lang="en-IN" dirty="0" smtClean="0"/>
              <a:t>Rachel </a:t>
            </a:r>
            <a:r>
              <a:rPr lang="en-IN" dirty="0" err="1" smtClean="0"/>
              <a:t>Iredale</a:t>
            </a:r>
            <a:r>
              <a:rPr lang="en-IN" dirty="0" smtClean="0"/>
              <a:t>, ‘What choices should we be able to make about designer babies? A Citizens’ Jury of young people in South Wales’ (2006) 9(3) Health Expectations &lt;</a:t>
            </a:r>
            <a:r>
              <a:rPr lang="en-IN" dirty="0" smtClean="0">
                <a:hlinkClick r:id="rId2"/>
              </a:rPr>
              <a:t>http://onlinelibrary.wiley.com/doi/10.1111/j.1369-7625.2006.00387.x/abstract</a:t>
            </a:r>
            <a:r>
              <a:rPr lang="en-IN" dirty="0" smtClean="0"/>
              <a:t>&gt; accessed 14 July 2016</a:t>
            </a:r>
          </a:p>
          <a:p>
            <a:r>
              <a:rPr lang="en-IN" dirty="0" smtClean="0"/>
              <a:t> </a:t>
            </a:r>
          </a:p>
          <a:p>
            <a:pPr fontAlgn="ctr"/>
            <a:r>
              <a:rPr lang="en-IN" dirty="0" smtClean="0"/>
              <a:t>&lt;</a:t>
            </a:r>
            <a:r>
              <a:rPr lang="en-IN" dirty="0" smtClean="0">
                <a:hlinkClick r:id="rId3"/>
              </a:rPr>
              <a:t>http://www.hfea.gov.uk/</a:t>
            </a:r>
            <a:r>
              <a:rPr lang="en-IN" dirty="0" smtClean="0"/>
              <a:t>&gt; accessed 18 July 2016</a:t>
            </a:r>
          </a:p>
          <a:p>
            <a:pPr fontAlgn="ctr"/>
            <a:r>
              <a:rPr lang="en-IN" dirty="0" smtClean="0"/>
              <a:t>&lt;</a:t>
            </a:r>
            <a:r>
              <a:rPr lang="en-IN" dirty="0" smtClean="0">
                <a:hlinkClick r:id="rId4"/>
              </a:rPr>
              <a:t>http://www.ohchr.org/EN/ProfessionalInterest/Pages/CESCR.aspx</a:t>
            </a:r>
            <a:r>
              <a:rPr lang="en-IN" dirty="0" smtClean="0"/>
              <a:t>&gt; accessed 18 July 2016</a:t>
            </a:r>
          </a:p>
          <a:p>
            <a:pPr fontAlgn="ctr"/>
            <a:r>
              <a:rPr lang="en-IN" dirty="0" smtClean="0"/>
              <a:t>&lt;</a:t>
            </a:r>
            <a:r>
              <a:rPr lang="en-IN" dirty="0" smtClean="0">
                <a:hlinkClick r:id="rId5"/>
              </a:rPr>
              <a:t>http://www.ama-assn.org/ama/pub/about-ama/our-people/ama-councils/council-ethical-judicial-affairs.page</a:t>
            </a:r>
            <a:r>
              <a:rPr lang="en-IN" dirty="0" smtClean="0"/>
              <a:t>&gt; accessed 18 July 2016</a:t>
            </a:r>
          </a:p>
          <a:p>
            <a:pPr fontAlgn="ctr"/>
            <a:r>
              <a:rPr lang="en-IN" dirty="0" smtClean="0"/>
              <a:t>&lt;</a:t>
            </a:r>
            <a:r>
              <a:rPr lang="en-IN" dirty="0" smtClean="0">
                <a:hlinkClick r:id="rId6"/>
              </a:rPr>
              <a:t>http://www.nature.com/news/where-in-the-world-could-the-first-crispr-baby-be-born-1.18542</a:t>
            </a:r>
            <a:r>
              <a:rPr lang="en-IN" dirty="0" smtClean="0"/>
              <a:t>&gt; accessed 18 July 2016</a:t>
            </a: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INTRODUCTION</a:t>
            </a:r>
            <a:endParaRPr lang="en-IN" dirty="0"/>
          </a:p>
        </p:txBody>
      </p:sp>
      <p:sp>
        <p:nvSpPr>
          <p:cNvPr id="3" name="Content Placeholder 2"/>
          <p:cNvSpPr>
            <a:spLocks noGrp="1"/>
          </p:cNvSpPr>
          <p:nvPr>
            <p:ph idx="1"/>
          </p:nvPr>
        </p:nvSpPr>
        <p:spPr/>
        <p:txBody>
          <a:bodyPr/>
          <a:lstStyle/>
          <a:p>
            <a:r>
              <a:rPr lang="en-IN" dirty="0" smtClean="0"/>
              <a:t>Designer babies?</a:t>
            </a:r>
          </a:p>
          <a:p>
            <a:r>
              <a:rPr lang="en-IN" dirty="0" smtClean="0"/>
              <a:t>In-Vitro Fertilization (IVF)</a:t>
            </a:r>
          </a:p>
          <a:p>
            <a:r>
              <a:rPr lang="en-IN" dirty="0" err="1" smtClean="0"/>
              <a:t>Preimplantation</a:t>
            </a:r>
            <a:r>
              <a:rPr lang="en-IN" dirty="0" smtClean="0"/>
              <a:t> Genetic Diagnosis (PGD)</a:t>
            </a:r>
          </a:p>
          <a:p>
            <a:r>
              <a:rPr lang="en-IN" dirty="0" smtClean="0"/>
              <a:t>Clustered regularly interspaced short </a:t>
            </a:r>
            <a:r>
              <a:rPr lang="en-IN" dirty="0" err="1" smtClean="0"/>
              <a:t>palindromic</a:t>
            </a:r>
            <a:r>
              <a:rPr lang="en-IN" dirty="0" smtClean="0"/>
              <a:t> repeats (CRISPR Cas9)</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ature-crispr-map-inline.jpg"/>
          <p:cNvPicPr>
            <a:picLocks noGrp="1" noChangeAspect="1"/>
          </p:cNvPicPr>
          <p:nvPr>
            <p:ph idx="1"/>
          </p:nvPr>
        </p:nvPicPr>
        <p:blipFill>
          <a:blip r:embed="rId2" cstate="print"/>
          <a:stretch>
            <a:fillRect/>
          </a:stretch>
        </p:blipFill>
        <p:spPr>
          <a:xfrm>
            <a:off x="827584" y="692696"/>
            <a:ext cx="7272808" cy="5976664"/>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lstStyle/>
          <a:p>
            <a:r>
              <a:rPr lang="en-IN" dirty="0" smtClean="0"/>
              <a:t>THE UNITED STATES </a:t>
            </a:r>
            <a:endParaRPr lang="en-IN" dirty="0"/>
          </a:p>
        </p:txBody>
      </p:sp>
      <p:sp>
        <p:nvSpPr>
          <p:cNvPr id="3" name="Content Placeholder 2"/>
          <p:cNvSpPr>
            <a:spLocks noGrp="1"/>
          </p:cNvSpPr>
          <p:nvPr>
            <p:ph idx="1"/>
          </p:nvPr>
        </p:nvSpPr>
        <p:spPr>
          <a:xfrm>
            <a:off x="179512" y="1988840"/>
            <a:ext cx="8784976" cy="4680520"/>
          </a:xfrm>
        </p:spPr>
        <p:txBody>
          <a:bodyPr>
            <a:normAutofit/>
          </a:bodyPr>
          <a:lstStyle/>
          <a:p>
            <a:pPr>
              <a:buNone/>
            </a:pPr>
            <a:r>
              <a:rPr lang="en-IN" dirty="0" smtClean="0"/>
              <a:t>   </a:t>
            </a:r>
            <a:r>
              <a:rPr lang="en-IN" sz="2600" b="1" dirty="0" smtClean="0"/>
              <a:t>Council </a:t>
            </a:r>
            <a:r>
              <a:rPr lang="en-IN" sz="2600" b="1" dirty="0"/>
              <a:t>on Ethical and Judicial Affairs(CEJA)</a:t>
            </a:r>
          </a:p>
          <a:p>
            <a:r>
              <a:rPr lang="en-IN" sz="2400" dirty="0"/>
              <a:t>One of the 3 components of the Ethics Group of the American Medical Association. It has 2 key </a:t>
            </a:r>
            <a:r>
              <a:rPr lang="en-IN" sz="2400" dirty="0" smtClean="0"/>
              <a:t>responsibilities-</a:t>
            </a:r>
          </a:p>
          <a:p>
            <a:pPr marL="457200" indent="-457200">
              <a:buAutoNum type="arabicPeriod"/>
            </a:pPr>
            <a:r>
              <a:rPr lang="en-IN" sz="2400" dirty="0" smtClean="0"/>
              <a:t>To </a:t>
            </a:r>
            <a:r>
              <a:rPr lang="en-IN" sz="2400" dirty="0"/>
              <a:t>maintain and update the 165-yera old Code of Medical Ethics, through its policy development and </a:t>
            </a:r>
            <a:r>
              <a:rPr lang="en-IN" sz="2400" dirty="0" smtClean="0"/>
              <a:t>function</a:t>
            </a:r>
          </a:p>
          <a:p>
            <a:pPr marL="457200" indent="-457200">
              <a:buAutoNum type="arabicPeriod"/>
            </a:pPr>
            <a:r>
              <a:rPr lang="en-IN" sz="2400" dirty="0" smtClean="0"/>
              <a:t>To </a:t>
            </a:r>
            <a:r>
              <a:rPr lang="en-IN" sz="2400" dirty="0"/>
              <a:t>promote adherence to the professional ethical standards set out in the Code through its judicial function. (= appellate jurisdiction over physician members’ appeals of ethics-related decisions made by state and speciality medical </a:t>
            </a:r>
            <a:r>
              <a:rPr lang="en-IN" sz="2400" dirty="0" smtClean="0"/>
              <a:t>societies)</a:t>
            </a:r>
            <a:endParaRPr lang="en-IN" sz="2400" dirty="0"/>
          </a:p>
          <a:p>
            <a:pPr>
              <a:buNone/>
            </a:pP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548680"/>
            <a:ext cx="8229600" cy="864096"/>
          </a:xfrm>
        </p:spPr>
        <p:txBody>
          <a:bodyPr/>
          <a:lstStyle/>
          <a:p>
            <a:r>
              <a:rPr lang="en-IN" dirty="0" smtClean="0"/>
              <a:t>THE UNITED KINGDOM</a:t>
            </a:r>
            <a:endParaRPr lang="en-IN" dirty="0"/>
          </a:p>
        </p:txBody>
      </p:sp>
      <p:sp>
        <p:nvSpPr>
          <p:cNvPr id="3" name="Content Placeholder 2"/>
          <p:cNvSpPr>
            <a:spLocks noGrp="1"/>
          </p:cNvSpPr>
          <p:nvPr>
            <p:ph idx="1"/>
          </p:nvPr>
        </p:nvSpPr>
        <p:spPr>
          <a:xfrm>
            <a:off x="179512" y="1412776"/>
            <a:ext cx="8784976" cy="5256584"/>
          </a:xfrm>
        </p:spPr>
        <p:txBody>
          <a:bodyPr>
            <a:normAutofit fontScale="85000" lnSpcReduction="10000"/>
          </a:bodyPr>
          <a:lstStyle/>
          <a:p>
            <a:pPr algn="ctr">
              <a:buNone/>
            </a:pPr>
            <a:r>
              <a:rPr lang="en-IN" sz="2800" dirty="0" smtClean="0"/>
              <a:t>HUMAN FERTILIZATION AND EMBRYOLOGY AUTHORITY (HFEA)</a:t>
            </a:r>
          </a:p>
          <a:p>
            <a:r>
              <a:rPr lang="en-IN" sz="2400" dirty="0" smtClean="0"/>
              <a:t>The only authority </a:t>
            </a:r>
          </a:p>
          <a:p>
            <a:r>
              <a:rPr lang="en-IN" sz="2400" dirty="0"/>
              <a:t>We have the power by law to grant licences for research projects involving human embryos. Under the Human Fertilisation and Embryology (HF&amp;E) Act 1990, research projects can be carried out under the following conditions:</a:t>
            </a:r>
          </a:p>
          <a:p>
            <a:pPr marL="457200" indent="-457200">
              <a:buAutoNum type="arabicPeriod"/>
            </a:pPr>
            <a:r>
              <a:rPr lang="en-IN" sz="2400" dirty="0" smtClean="0"/>
              <a:t>Each </a:t>
            </a:r>
            <a:r>
              <a:rPr lang="en-IN" sz="2400" dirty="0"/>
              <a:t>research project must be carried out under a licence granted by the HFEA in suitable </a:t>
            </a:r>
            <a:r>
              <a:rPr lang="en-IN" sz="2400" dirty="0" smtClean="0"/>
              <a:t>premises.</a:t>
            </a:r>
          </a:p>
          <a:p>
            <a:pPr marL="457200" indent="-457200">
              <a:buAutoNum type="arabicPeriod"/>
            </a:pPr>
            <a:r>
              <a:rPr lang="en-IN" sz="2400" dirty="0" smtClean="0"/>
              <a:t>The </a:t>
            </a:r>
            <a:r>
              <a:rPr lang="en-IN" sz="2400" dirty="0"/>
              <a:t>HFEA, before granting a licence, must be satisfied that the research fulfils at least one of the purposes set out in the Act (see below) and that the use of human embryos is </a:t>
            </a:r>
            <a:r>
              <a:rPr lang="en-IN" sz="2400" dirty="0" smtClean="0"/>
              <a:t>necessary.</a:t>
            </a:r>
          </a:p>
          <a:p>
            <a:pPr marL="457200" indent="-457200">
              <a:buAutoNum type="arabicPeriod"/>
            </a:pPr>
            <a:r>
              <a:rPr lang="en-IN" sz="2400" dirty="0" smtClean="0"/>
              <a:t>The </a:t>
            </a:r>
            <a:r>
              <a:rPr lang="en-IN" sz="2400" dirty="0"/>
              <a:t>people donating their eggs, sperm or embryos for research must provide consent to do </a:t>
            </a:r>
            <a:r>
              <a:rPr lang="en-IN" sz="2400" dirty="0" smtClean="0"/>
              <a:t>so.</a:t>
            </a:r>
          </a:p>
          <a:p>
            <a:pPr marL="457200" indent="-457200">
              <a:buAutoNum type="arabicPeriod"/>
            </a:pPr>
            <a:r>
              <a:rPr lang="en-IN" sz="2400" dirty="0" smtClean="0"/>
              <a:t>No </a:t>
            </a:r>
            <a:r>
              <a:rPr lang="en-IN" sz="2400" dirty="0"/>
              <a:t>embryo created or used in research can be transferred to a </a:t>
            </a:r>
            <a:r>
              <a:rPr lang="en-IN" sz="2400" dirty="0" smtClean="0"/>
              <a:t>woman.</a:t>
            </a:r>
          </a:p>
          <a:p>
            <a:pPr marL="457200" indent="-457200">
              <a:buAutoNum type="arabicPeriod"/>
            </a:pPr>
            <a:r>
              <a:rPr lang="en-IN" sz="2400" dirty="0" smtClean="0"/>
              <a:t>The </a:t>
            </a:r>
            <a:r>
              <a:rPr lang="en-IN" sz="2400" dirty="0"/>
              <a:t>embryos must not be allowed to develop in the laboratory beyond 14 days after fertilisation.</a:t>
            </a:r>
          </a:p>
          <a:p>
            <a:endParaRPr lang="en-IN"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4704"/>
            <a:ext cx="8229600" cy="1066800"/>
          </a:xfrm>
        </p:spPr>
        <p:txBody>
          <a:bodyPr>
            <a:normAutofit fontScale="90000"/>
          </a:bodyPr>
          <a:lstStyle/>
          <a:p>
            <a:r>
              <a:rPr lang="en-IN" dirty="0" smtClean="0"/>
              <a:t>International Covenant on Economic Social and Cultural Rights </a:t>
            </a:r>
            <a:endParaRPr lang="en-IN" dirty="0"/>
          </a:p>
        </p:txBody>
      </p:sp>
      <p:sp>
        <p:nvSpPr>
          <p:cNvPr id="3" name="Content Placeholder 2"/>
          <p:cNvSpPr>
            <a:spLocks noGrp="1"/>
          </p:cNvSpPr>
          <p:nvPr>
            <p:ph idx="1"/>
          </p:nvPr>
        </p:nvSpPr>
        <p:spPr/>
        <p:txBody>
          <a:bodyPr>
            <a:normAutofit fontScale="70000" lnSpcReduction="20000"/>
          </a:bodyPr>
          <a:lstStyle/>
          <a:p>
            <a:r>
              <a:rPr lang="en-IN" b="1" i="1" dirty="0"/>
              <a:t>Article 12</a:t>
            </a:r>
            <a:endParaRPr lang="en-IN" dirty="0"/>
          </a:p>
          <a:p>
            <a:r>
              <a:rPr lang="en-IN" dirty="0"/>
              <a:t>1. The States Parties to the present Covenant recognize the right of everyone to the enjoyment of the highest attainable standard of physical and mental health.</a:t>
            </a:r>
          </a:p>
          <a:p>
            <a:r>
              <a:rPr lang="en-IN" dirty="0"/>
              <a:t>2. The steps to be taken by the States Parties to the present Covenant to achieve the full realization of this right shall include those necessary for:</a:t>
            </a:r>
          </a:p>
          <a:p>
            <a:r>
              <a:rPr lang="en-IN" dirty="0"/>
              <a:t>(a) The provision for the reduction of the stillbirth-rate and of infant mortality and for the healthy development of the child;</a:t>
            </a:r>
          </a:p>
          <a:p>
            <a:r>
              <a:rPr lang="en-IN" dirty="0"/>
              <a:t>(b) The improvement of all aspects of environmental and industrial hygiene;</a:t>
            </a:r>
          </a:p>
          <a:p>
            <a:r>
              <a:rPr lang="en-IN" dirty="0"/>
              <a:t>(c) The prevention, treatment and control of epidemic, endemic, occupational and other diseases;</a:t>
            </a:r>
          </a:p>
          <a:p>
            <a:r>
              <a:rPr lang="en-IN" dirty="0"/>
              <a:t>(d) The creation of conditions which would assure to all medical service and medical attention in the event of sickness.</a:t>
            </a:r>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764704"/>
            <a:ext cx="8784976" cy="5904656"/>
          </a:xfrm>
        </p:spPr>
        <p:txBody>
          <a:bodyPr>
            <a:normAutofit fontScale="77500" lnSpcReduction="20000"/>
          </a:bodyPr>
          <a:lstStyle/>
          <a:p>
            <a:pPr>
              <a:buNone/>
            </a:pPr>
            <a:r>
              <a:rPr lang="en-IN" sz="3100" b="1" i="1" dirty="0" smtClean="0"/>
              <a:t>Article 15</a:t>
            </a:r>
          </a:p>
          <a:p>
            <a:r>
              <a:rPr lang="en-IN" dirty="0" smtClean="0"/>
              <a:t>1. The States Parties to the present Covenant recognize the right of everyone:</a:t>
            </a:r>
          </a:p>
          <a:p>
            <a:r>
              <a:rPr lang="en-IN" dirty="0" smtClean="0"/>
              <a:t>(a) To take part in cultural life;</a:t>
            </a:r>
          </a:p>
          <a:p>
            <a:r>
              <a:rPr lang="en-IN" dirty="0" smtClean="0"/>
              <a:t>(b) To enjoy the benefits of scientific progress and its applications;</a:t>
            </a:r>
          </a:p>
          <a:p>
            <a:r>
              <a:rPr lang="en-IN" dirty="0" smtClean="0"/>
              <a:t>(c) To benefit from the protection of the moral and material interests resulting from any scientific, literary or artistic production of which he is the author.</a:t>
            </a:r>
          </a:p>
          <a:p>
            <a:r>
              <a:rPr lang="en-IN" dirty="0" smtClean="0"/>
              <a:t>2. The steps to be taken by the States Parties to the present Covenant to achieve the full realization of this right shall include those necessary for the conservation, the development and the diffusion of science and culture.</a:t>
            </a:r>
          </a:p>
          <a:p>
            <a:r>
              <a:rPr lang="en-IN" dirty="0" smtClean="0"/>
              <a:t>3. The States Parties to the present Covenant undertake to respect the freedom indispensable for scientific research and creative activity.</a:t>
            </a:r>
          </a:p>
          <a:p>
            <a:r>
              <a:rPr lang="en-IN" dirty="0" smtClean="0"/>
              <a:t>4. The States Parties to the present Covenant recognize the benefits to be derived from the encouragement and development of international contacts and co-operation in the scientific and cultural fields.</a:t>
            </a:r>
          </a:p>
          <a:p>
            <a:pPr>
              <a:buNone/>
            </a:pP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20688"/>
            <a:ext cx="8229600" cy="864096"/>
          </a:xfrm>
        </p:spPr>
        <p:txBody>
          <a:bodyPr/>
          <a:lstStyle/>
          <a:p>
            <a:r>
              <a:rPr lang="en-IN" b="1" dirty="0" smtClean="0"/>
              <a:t>CASE STUDY</a:t>
            </a:r>
            <a:endParaRPr lang="en-IN" b="1" dirty="0"/>
          </a:p>
        </p:txBody>
      </p:sp>
      <p:sp>
        <p:nvSpPr>
          <p:cNvPr id="3" name="Content Placeholder 2"/>
          <p:cNvSpPr>
            <a:spLocks noGrp="1"/>
          </p:cNvSpPr>
          <p:nvPr>
            <p:ph idx="1"/>
          </p:nvPr>
        </p:nvSpPr>
        <p:spPr>
          <a:xfrm>
            <a:off x="179512" y="1700808"/>
            <a:ext cx="8784976" cy="4968552"/>
          </a:xfrm>
        </p:spPr>
        <p:txBody>
          <a:bodyPr>
            <a:normAutofit fontScale="92500" lnSpcReduction="10000"/>
          </a:bodyPr>
          <a:lstStyle/>
          <a:p>
            <a:pPr algn="ctr">
              <a:buNone/>
            </a:pPr>
            <a:r>
              <a:rPr lang="en-IN" dirty="0" smtClean="0"/>
              <a:t>    What </a:t>
            </a:r>
            <a:r>
              <a:rPr lang="en-IN" dirty="0"/>
              <a:t>choices should we be able to make about designer babies? A citizens' jury of young people in South </a:t>
            </a:r>
            <a:r>
              <a:rPr lang="en-IN" dirty="0" smtClean="0"/>
              <a:t>Wales.   -Rachel </a:t>
            </a:r>
            <a:r>
              <a:rPr lang="en-IN" dirty="0" err="1" smtClean="0"/>
              <a:t>Iredale</a:t>
            </a:r>
            <a:endParaRPr lang="en-IN" dirty="0" smtClean="0"/>
          </a:p>
          <a:p>
            <a:pPr>
              <a:buNone/>
            </a:pPr>
            <a:endParaRPr lang="en-IN" dirty="0" smtClean="0"/>
          </a:p>
          <a:p>
            <a:pPr>
              <a:buNone/>
            </a:pPr>
            <a:r>
              <a:rPr lang="en-IN" dirty="0" smtClean="0"/>
              <a:t>The use of the technology:</a:t>
            </a:r>
          </a:p>
          <a:p>
            <a:pPr marL="514350" indent="-514350" fontAlgn="ctr">
              <a:buAutoNum type="arabicPeriod"/>
            </a:pPr>
            <a:r>
              <a:rPr lang="en-IN" dirty="0" smtClean="0"/>
              <a:t>To </a:t>
            </a:r>
            <a:r>
              <a:rPr lang="en-IN" dirty="0"/>
              <a:t>prevent inherited </a:t>
            </a:r>
            <a:r>
              <a:rPr lang="en-IN" dirty="0" smtClean="0"/>
              <a:t>diseases</a:t>
            </a:r>
          </a:p>
          <a:p>
            <a:pPr marL="514350" indent="-514350" fontAlgn="ctr">
              <a:buAutoNum type="arabicPeriod"/>
            </a:pPr>
            <a:r>
              <a:rPr lang="en-IN" dirty="0" smtClean="0"/>
              <a:t>To </a:t>
            </a:r>
            <a:r>
              <a:rPr lang="en-IN" dirty="0"/>
              <a:t>save the life of an existing child with a serious medical condition (saviour </a:t>
            </a:r>
            <a:r>
              <a:rPr lang="en-IN" dirty="0" smtClean="0"/>
              <a:t>siblings)</a:t>
            </a:r>
          </a:p>
          <a:p>
            <a:pPr marL="514350" indent="-514350" fontAlgn="ctr">
              <a:buAutoNum type="arabicPeriod"/>
            </a:pPr>
            <a:r>
              <a:rPr lang="en-IN" dirty="0" smtClean="0"/>
              <a:t>For </a:t>
            </a:r>
            <a:r>
              <a:rPr lang="en-IN" dirty="0"/>
              <a:t>non-medical reasons such as sex selection </a:t>
            </a:r>
          </a:p>
          <a:p>
            <a:pPr>
              <a:buNone/>
            </a:pPr>
            <a:r>
              <a:rPr lang="en-IN" dirty="0"/>
              <a:t> </a:t>
            </a:r>
          </a:p>
          <a:p>
            <a:endParaRPr lang="en-IN" dirty="0"/>
          </a:p>
          <a:p>
            <a:pPr>
              <a:buNone/>
            </a:pPr>
            <a:r>
              <a:rPr lang="en-IN" dirty="0"/>
              <a:t> </a:t>
            </a:r>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51520" y="188637"/>
          <a:ext cx="8640960" cy="6507456"/>
        </p:xfrm>
        <a:graphic>
          <a:graphicData uri="http://schemas.openxmlformats.org/drawingml/2006/table">
            <a:tbl>
              <a:tblPr firstRow="1" bandRow="1">
                <a:tableStyleId>{5C22544A-7EE6-4342-B048-85BDC9FD1C3A}</a:tableStyleId>
              </a:tblPr>
              <a:tblGrid>
                <a:gridCol w="4320480"/>
                <a:gridCol w="4320480"/>
              </a:tblGrid>
              <a:tr h="1142976">
                <a:tc>
                  <a:txBody>
                    <a:bodyPr/>
                    <a:lstStyle/>
                    <a:p>
                      <a:r>
                        <a:rPr lang="en-IN" sz="1600" dirty="0" smtClean="0"/>
                        <a:t>HOPES</a:t>
                      </a:r>
                    </a:p>
                    <a:p>
                      <a:r>
                        <a:rPr lang="en-IN" sz="1600" dirty="0" smtClean="0"/>
                        <a:t>In an ideal future I hope that designer baby technology will</a:t>
                      </a:r>
                      <a:r>
                        <a:rPr lang="en-IN" sz="1600" baseline="0" dirty="0" smtClean="0"/>
                        <a:t> allow to:</a:t>
                      </a:r>
                      <a:endParaRPr lang="en-IN" sz="1600" dirty="0"/>
                    </a:p>
                  </a:txBody>
                  <a:tcPr/>
                </a:tc>
                <a:tc>
                  <a:txBody>
                    <a:bodyPr/>
                    <a:lstStyle/>
                    <a:p>
                      <a:r>
                        <a:rPr lang="en-IN" sz="1600" dirty="0" smtClean="0"/>
                        <a:t>FEARS</a:t>
                      </a:r>
                    </a:p>
                    <a:p>
                      <a:r>
                        <a:rPr lang="en-IN" sz="1600" dirty="0" smtClean="0"/>
                        <a:t>If</a:t>
                      </a:r>
                      <a:r>
                        <a:rPr lang="en-IN" sz="1600" baseline="0" dirty="0" smtClean="0"/>
                        <a:t> things go wrong  the following might happen:</a:t>
                      </a:r>
                      <a:endParaRPr lang="en-IN" sz="1600" dirty="0"/>
                    </a:p>
                  </a:txBody>
                  <a:tcPr/>
                </a:tc>
              </a:tr>
              <a:tr h="818859">
                <a:tc>
                  <a:txBody>
                    <a:bodyPr/>
                    <a:lstStyle/>
                    <a:p>
                      <a:r>
                        <a:rPr lang="en-IN" sz="1600" dirty="0" smtClean="0"/>
                        <a:t>Be able to have children,</a:t>
                      </a:r>
                      <a:r>
                        <a:rPr lang="en-IN" sz="1600" baseline="0" dirty="0" smtClean="0"/>
                        <a:t> if they so wished</a:t>
                      </a:r>
                      <a:endParaRPr lang="en-IN" sz="1600" dirty="0"/>
                    </a:p>
                  </a:txBody>
                  <a:tcPr/>
                </a:tc>
                <a:tc>
                  <a:txBody>
                    <a:bodyPr/>
                    <a:lstStyle/>
                    <a:p>
                      <a:r>
                        <a:rPr lang="en-IN" sz="1600" dirty="0" smtClean="0"/>
                        <a:t>People would</a:t>
                      </a:r>
                      <a:r>
                        <a:rPr lang="en-IN" sz="1600" baseline="0" dirty="0" smtClean="0"/>
                        <a:t> design babies for selfish reasons, i.e.  not to prevent illness or suffering</a:t>
                      </a:r>
                      <a:endParaRPr lang="en-IN" sz="1600" dirty="0"/>
                    </a:p>
                  </a:txBody>
                  <a:tcPr/>
                </a:tc>
              </a:tr>
              <a:tr h="576234">
                <a:tc>
                  <a:txBody>
                    <a:bodyPr/>
                    <a:lstStyle/>
                    <a:p>
                      <a:r>
                        <a:rPr lang="en-IN" sz="1600" dirty="0" smtClean="0"/>
                        <a:t>Make informed reproductive</a:t>
                      </a:r>
                      <a:r>
                        <a:rPr lang="en-IN" sz="1600" baseline="0" dirty="0" smtClean="0"/>
                        <a:t> choices, free from all outside pressure</a:t>
                      </a:r>
                      <a:endParaRPr lang="en-IN" sz="1600" dirty="0"/>
                    </a:p>
                  </a:txBody>
                  <a:tcPr/>
                </a:tc>
                <a:tc>
                  <a:txBody>
                    <a:bodyPr/>
                    <a:lstStyle/>
                    <a:p>
                      <a:r>
                        <a:rPr lang="en-IN" sz="1600" dirty="0" smtClean="0"/>
                        <a:t>Eugenics might come to dominate policy</a:t>
                      </a:r>
                      <a:endParaRPr lang="en-IN" sz="1600" dirty="0"/>
                    </a:p>
                  </a:txBody>
                  <a:tcPr/>
                </a:tc>
              </a:tr>
              <a:tr h="576234">
                <a:tc>
                  <a:txBody>
                    <a:bodyPr/>
                    <a:lstStyle/>
                    <a:p>
                      <a:r>
                        <a:rPr lang="en-IN" sz="1600" dirty="0" smtClean="0"/>
                        <a:t>Have equal rights and</a:t>
                      </a:r>
                      <a:r>
                        <a:rPr lang="en-IN" sz="1600" baseline="0" dirty="0" smtClean="0"/>
                        <a:t> </a:t>
                      </a:r>
                      <a:r>
                        <a:rPr lang="en-IN" sz="1600" dirty="0" smtClean="0"/>
                        <a:t>opportunities</a:t>
                      </a:r>
                      <a:r>
                        <a:rPr lang="en-IN" sz="1600" baseline="0" dirty="0" smtClean="0"/>
                        <a:t> in life, regardless of personal impairment</a:t>
                      </a:r>
                      <a:endParaRPr lang="en-IN" sz="1600" dirty="0"/>
                    </a:p>
                  </a:txBody>
                  <a:tcPr/>
                </a:tc>
                <a:tc>
                  <a:txBody>
                    <a:bodyPr/>
                    <a:lstStyle/>
                    <a:p>
                      <a:r>
                        <a:rPr lang="en-IN" sz="1600" dirty="0" smtClean="0"/>
                        <a:t>Saviour</a:t>
                      </a:r>
                      <a:r>
                        <a:rPr lang="en-IN" sz="1600" baseline="0" dirty="0" smtClean="0"/>
                        <a:t> siblings who failed to save might be rejected</a:t>
                      </a:r>
                      <a:endParaRPr lang="en-IN" sz="1600" dirty="0"/>
                    </a:p>
                  </a:txBody>
                  <a:tcPr/>
                </a:tc>
              </a:tr>
              <a:tr h="576234">
                <a:tc>
                  <a:txBody>
                    <a:bodyPr/>
                    <a:lstStyle/>
                    <a:p>
                      <a:r>
                        <a:rPr lang="en-IN" sz="1600" dirty="0" smtClean="0"/>
                        <a:t>Avoid the suffering of children with inherited conditions</a:t>
                      </a:r>
                      <a:endParaRPr lang="en-IN" sz="1600" dirty="0"/>
                    </a:p>
                  </a:txBody>
                  <a:tcPr/>
                </a:tc>
                <a:tc>
                  <a:txBody>
                    <a:bodyPr/>
                    <a:lstStyle/>
                    <a:p>
                      <a:r>
                        <a:rPr lang="en-IN" sz="1600" dirty="0" smtClean="0"/>
                        <a:t>Accidental damage might be caused to designed babies</a:t>
                      </a:r>
                      <a:endParaRPr lang="en-IN" sz="1600" dirty="0"/>
                    </a:p>
                  </a:txBody>
                  <a:tcPr/>
                </a:tc>
              </a:tr>
              <a:tr h="576234">
                <a:tc>
                  <a:txBody>
                    <a:bodyPr/>
                    <a:lstStyle/>
                    <a:p>
                      <a:r>
                        <a:rPr lang="en-IN" sz="1600" dirty="0" smtClean="0"/>
                        <a:t>Live longer, healthier</a:t>
                      </a:r>
                      <a:r>
                        <a:rPr lang="en-IN" sz="1600" baseline="0" dirty="0" smtClean="0"/>
                        <a:t> lives</a:t>
                      </a:r>
                      <a:endParaRPr lang="en-IN" sz="1600" dirty="0"/>
                    </a:p>
                  </a:txBody>
                  <a:tcPr/>
                </a:tc>
                <a:tc>
                  <a:txBody>
                    <a:bodyPr/>
                    <a:lstStyle/>
                    <a:p>
                      <a:r>
                        <a:rPr lang="en-IN" sz="1600" dirty="0" smtClean="0"/>
                        <a:t>There could be future imbalance</a:t>
                      </a:r>
                      <a:r>
                        <a:rPr lang="en-IN" sz="1600" baseline="0" dirty="0" smtClean="0"/>
                        <a:t> between the sexes</a:t>
                      </a:r>
                      <a:endParaRPr lang="en-IN" sz="1600" dirty="0"/>
                    </a:p>
                  </a:txBody>
                  <a:tcPr/>
                </a:tc>
              </a:tr>
              <a:tr h="818859">
                <a:tc>
                  <a:txBody>
                    <a:bodyPr/>
                    <a:lstStyle/>
                    <a:p>
                      <a:r>
                        <a:rPr lang="en-IN" sz="1600" dirty="0" smtClean="0"/>
                        <a:t>Stay together as families</a:t>
                      </a:r>
                      <a:r>
                        <a:rPr lang="en-IN" sz="1600" baseline="0" dirty="0" smtClean="0"/>
                        <a:t> fir longer if the tensions sometimes caused by serious inherited conditions could be avoided</a:t>
                      </a:r>
                      <a:endParaRPr lang="en-IN" sz="1600" dirty="0"/>
                    </a:p>
                  </a:txBody>
                  <a:tcPr/>
                </a:tc>
                <a:tc>
                  <a:txBody>
                    <a:bodyPr/>
                    <a:lstStyle/>
                    <a:p>
                      <a:r>
                        <a:rPr lang="en-IN" sz="1600" dirty="0" smtClean="0"/>
                        <a:t>An obsession with the quest of perfection</a:t>
                      </a:r>
                      <a:r>
                        <a:rPr lang="en-IN" sz="1600" baseline="0" dirty="0" smtClean="0"/>
                        <a:t> would rise</a:t>
                      </a:r>
                      <a:endParaRPr lang="en-IN" sz="1600" dirty="0"/>
                    </a:p>
                  </a:txBody>
                  <a:tcPr/>
                </a:tc>
              </a:tr>
              <a:tr h="576234">
                <a:tc>
                  <a:txBody>
                    <a:bodyPr/>
                    <a:lstStyle/>
                    <a:p>
                      <a:r>
                        <a:rPr lang="en-IN" sz="1600" dirty="0" smtClean="0"/>
                        <a:t>Have advance knowledge of</a:t>
                      </a:r>
                      <a:r>
                        <a:rPr lang="en-IN" sz="1600" baseline="0" dirty="0" smtClean="0"/>
                        <a:t> their unborn child’s health, and be prepared</a:t>
                      </a:r>
                      <a:endParaRPr lang="en-IN" sz="1600" dirty="0"/>
                    </a:p>
                  </a:txBody>
                  <a:tcPr/>
                </a:tc>
                <a:tc>
                  <a:txBody>
                    <a:bodyPr/>
                    <a:lstStyle/>
                    <a:p>
                      <a:r>
                        <a:rPr lang="en-IN" sz="1600" dirty="0" smtClean="0"/>
                        <a:t>There could be increased social pressure to design</a:t>
                      </a:r>
                      <a:endParaRPr lang="en-IN" sz="1600" dirty="0"/>
                    </a:p>
                  </a:txBody>
                  <a:tcPr/>
                </a:tc>
              </a:tr>
              <a:tr h="818859">
                <a:tc>
                  <a:txBody>
                    <a:bodyPr/>
                    <a:lstStyle/>
                    <a:p>
                      <a:r>
                        <a:rPr lang="en-IN" sz="1600" dirty="0" smtClean="0"/>
                        <a:t>Have access to</a:t>
                      </a:r>
                      <a:r>
                        <a:rPr lang="en-IN" sz="1600" baseline="0" dirty="0" smtClean="0"/>
                        <a:t> designer baby technology where appropriate, regardless of cost or where they live</a:t>
                      </a:r>
                      <a:endParaRPr lang="en-IN" sz="1600" dirty="0"/>
                    </a:p>
                  </a:txBody>
                  <a:tcPr/>
                </a:tc>
                <a:tc>
                  <a:txBody>
                    <a:bodyPr/>
                    <a:lstStyle/>
                    <a:p>
                      <a:r>
                        <a:rPr lang="en-IN" sz="1600" dirty="0" smtClean="0"/>
                        <a:t>There could be prejudice and discrimination against</a:t>
                      </a:r>
                      <a:r>
                        <a:rPr lang="en-IN" sz="1600" baseline="0" dirty="0" smtClean="0"/>
                        <a:t> non-designed babies</a:t>
                      </a:r>
                      <a:endParaRPr lang="en-IN" sz="1600"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193</TotalTime>
  <Words>1098</Words>
  <Application>Microsoft Office PowerPoint</Application>
  <PresentationFormat>On-screen Show (4:3)</PresentationFormat>
  <Paragraphs>97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Urban</vt:lpstr>
      <vt:lpstr>Genetic Modification and The Issues Defining the Contours of its Use</vt:lpstr>
      <vt:lpstr>INTRODUCTION</vt:lpstr>
      <vt:lpstr>Slide 3</vt:lpstr>
      <vt:lpstr>THE UNITED STATES </vt:lpstr>
      <vt:lpstr>THE UNITED KINGDOM</vt:lpstr>
      <vt:lpstr>International Covenant on Economic Social and Cultural Rights </vt:lpstr>
      <vt:lpstr>Slide 7</vt:lpstr>
      <vt:lpstr>CASE STUDY</vt:lpstr>
      <vt:lpstr>Slide 9</vt:lpstr>
      <vt:lpstr>The Result and Final Recommendations </vt:lpstr>
      <vt:lpstr>Slide 11</vt:lpstr>
      <vt:lpstr>Slide 12</vt:lpstr>
      <vt:lpstr>Slide 13</vt:lpstr>
      <vt:lpstr>REFERENCES:</vt:lpstr>
    </vt:vector>
  </TitlesOfParts>
  <Company>XYZ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Genetic Modification and The Issues Defining the Contours of its Use</dc:title>
  <dc:creator>AB</dc:creator>
  <cp:lastModifiedBy>AB</cp:lastModifiedBy>
  <cp:revision>4</cp:revision>
  <dcterms:created xsi:type="dcterms:W3CDTF">2016-07-20T13:20:42Z</dcterms:created>
  <dcterms:modified xsi:type="dcterms:W3CDTF">2016-07-21T14:55:04Z</dcterms:modified>
</cp:coreProperties>
</file>