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56" r:id="rId3"/>
    <p:sldId id="257" r:id="rId4"/>
    <p:sldId id="258" r:id="rId5"/>
    <p:sldId id="260" r:id="rId6"/>
    <p:sldId id="261" r:id="rId7"/>
    <p:sldId id="262" r:id="rId8"/>
    <p:sldId id="263" r:id="rId9"/>
    <p:sldId id="268" r:id="rId10"/>
    <p:sldId id="271" r:id="rId11"/>
    <p:sldId id="264" r:id="rId12"/>
    <p:sldId id="265" r:id="rId13"/>
    <p:sldId id="266" r:id="rId14"/>
    <p:sldId id="267"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8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59CE4F-DB6E-1149-923F-8A506ABCDC62}" type="datetimeFigureOut">
              <a:rPr lang="en-US" smtClean="0"/>
              <a:t>19/07/16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42325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9CE4F-DB6E-1149-923F-8A506ABCDC62}"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367291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9CE4F-DB6E-1149-923F-8A506ABCDC62}"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374125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9CE4F-DB6E-1149-923F-8A506ABCDC62}"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347652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9CE4F-DB6E-1149-923F-8A506ABCDC62}"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269670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59CE4F-DB6E-1149-923F-8A506ABCDC62}" type="datetimeFigureOut">
              <a:rPr lang="en-US" smtClean="0"/>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237541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59CE4F-DB6E-1149-923F-8A506ABCDC62}" type="datetimeFigureOut">
              <a:rPr lang="en-US" smtClean="0"/>
              <a:t>20/07/16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126378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59CE4F-DB6E-1149-923F-8A506ABCDC62}" type="datetimeFigureOut">
              <a:rPr lang="en-US" smtClean="0"/>
              <a:t>20/07/16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245960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9CE4F-DB6E-1149-923F-8A506ABCDC62}" type="datetimeFigureOut">
              <a:rPr lang="en-US" smtClean="0"/>
              <a:t>20/07/16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347844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9CE4F-DB6E-1149-923F-8A506ABCDC62}" type="datetimeFigureOut">
              <a:rPr lang="en-US" smtClean="0"/>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419015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9CE4F-DB6E-1149-923F-8A506ABCDC62}" type="datetimeFigureOut">
              <a:rPr lang="en-US" smtClean="0"/>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897C9-7EAC-2F44-B662-23555BB66345}" type="slidenum">
              <a:rPr lang="en-US" smtClean="0"/>
              <a:t>‹#›</a:t>
            </a:fld>
            <a:endParaRPr lang="en-US"/>
          </a:p>
        </p:txBody>
      </p:sp>
    </p:spTree>
    <p:extLst>
      <p:ext uri="{BB962C8B-B14F-4D97-AF65-F5344CB8AC3E}">
        <p14:creationId xmlns:p14="http://schemas.microsoft.com/office/powerpoint/2010/main" val="24370210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9CE4F-DB6E-1149-923F-8A506ABCDC62}" type="datetimeFigureOut">
              <a:rPr lang="en-US" smtClean="0"/>
              <a:t>19/07/16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897C9-7EAC-2F44-B662-23555BB66345}" type="slidenum">
              <a:rPr lang="en-US" smtClean="0"/>
              <a:t>‹#›</a:t>
            </a:fld>
            <a:endParaRPr lang="en-US"/>
          </a:p>
        </p:txBody>
      </p:sp>
    </p:spTree>
    <p:extLst>
      <p:ext uri="{BB962C8B-B14F-4D97-AF65-F5344CB8AC3E}">
        <p14:creationId xmlns:p14="http://schemas.microsoft.com/office/powerpoint/2010/main" val="3197355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U.S. AND THE DETAINEES</a:t>
            </a:r>
            <a:endParaRPr lang="en-US" sz="4800" dirty="0"/>
          </a:p>
        </p:txBody>
      </p:sp>
    </p:spTree>
    <p:extLst>
      <p:ext uri="{BB962C8B-B14F-4D97-AF65-F5344CB8AC3E}">
        <p14:creationId xmlns:p14="http://schemas.microsoft.com/office/powerpoint/2010/main" val="1136202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7200"/>
            <a:ext cx="8229600" cy="6317478"/>
          </a:xfrm>
        </p:spPr>
        <p:txBody>
          <a:bodyPr>
            <a:noAutofit/>
          </a:bodyPr>
          <a:lstStyle/>
          <a:p>
            <a:r>
              <a:rPr lang="en-US" sz="2200" i="1" dirty="0" smtClean="0">
                <a:solidFill>
                  <a:srgbClr val="FF0000"/>
                </a:solidFill>
              </a:rPr>
              <a:t>After the completion of the video clip</a:t>
            </a:r>
          </a:p>
          <a:p>
            <a:r>
              <a:rPr lang="en-US" sz="2200" dirty="0" smtClean="0"/>
              <a:t>Some </a:t>
            </a:r>
            <a:r>
              <a:rPr lang="en-US" sz="2200" dirty="0"/>
              <a:t>three thousand of the prisoners were forced into sealed containers and loaded onto trucks for transport to </a:t>
            </a:r>
            <a:r>
              <a:rPr lang="en-US" sz="2200" dirty="0" err="1"/>
              <a:t>Sheberghan</a:t>
            </a:r>
            <a:r>
              <a:rPr lang="en-US" sz="2200" dirty="0"/>
              <a:t> prison. When the prisoners began shouting for air, U.S.-allied Afghan soldiers fired directly into the truck, killing many of them. The rest suffered through an appalling road trip lasting up to four days, so thirsty they clawed at the skin of their fellow prisoners as they licked perspiration and even drank blood from open wounds.</a:t>
            </a:r>
          </a:p>
          <a:p>
            <a:r>
              <a:rPr lang="en-US" sz="2200" dirty="0"/>
              <a:t>Witnesses say that when the trucks arrived and soldiers opened the containers, most of the people inside were dead. They also say US Special Forces re-directed the containers carrying the living and dead into the desert and stood by as survivors were shot and buried. Now, up to three thousand bodies lie buried in a mass grave. Outraged human rights groups and lawyers are calling for an investigation but the U.N. special envoy to Afghanistan refuses any U.N.-backed investigation until the Afghan government can protect witnesses. Two of the witnesses in the film have already been killed.</a:t>
            </a:r>
          </a:p>
        </p:txBody>
      </p:sp>
    </p:spTree>
    <p:extLst>
      <p:ext uri="{BB962C8B-B14F-4D97-AF65-F5344CB8AC3E}">
        <p14:creationId xmlns:p14="http://schemas.microsoft.com/office/powerpoint/2010/main" val="3204530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na-abu-ghraib-lawsuit-20150317.jpeg"/>
          <p:cNvPicPr>
            <a:picLocks noGrp="1" noChangeAspect="1"/>
          </p:cNvPicPr>
          <p:nvPr>
            <p:ph idx="1"/>
          </p:nvPr>
        </p:nvPicPr>
        <p:blipFill>
          <a:blip r:embed="rId2">
            <a:extLst>
              <a:ext uri="{28A0092B-C50C-407E-A947-70E740481C1C}">
                <a14:useLocalDpi xmlns:a14="http://schemas.microsoft.com/office/drawing/2010/main" val="0"/>
              </a:ext>
            </a:extLst>
          </a:blip>
          <a:srcRect t="8493" b="8493"/>
          <a:stretch>
            <a:fillRect/>
          </a:stretch>
        </p:blipFill>
        <p:spPr>
          <a:xfrm>
            <a:off x="33984" y="273275"/>
            <a:ext cx="9110016" cy="6451525"/>
          </a:xfrm>
        </p:spPr>
      </p:pic>
    </p:spTree>
    <p:extLst>
      <p:ext uri="{BB962C8B-B14F-4D97-AF65-F5344CB8AC3E}">
        <p14:creationId xmlns:p14="http://schemas.microsoft.com/office/powerpoint/2010/main" val="278742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bu_ghraib_003_928.jpg"/>
          <p:cNvPicPr>
            <a:picLocks noGrp="1" noChangeAspect="1"/>
          </p:cNvPicPr>
          <p:nvPr>
            <p:ph idx="1"/>
          </p:nvPr>
        </p:nvPicPr>
        <p:blipFill>
          <a:blip r:embed="rId2">
            <a:extLst>
              <a:ext uri="{28A0092B-C50C-407E-A947-70E740481C1C}">
                <a14:useLocalDpi xmlns:a14="http://schemas.microsoft.com/office/drawing/2010/main" val="0"/>
              </a:ext>
            </a:extLst>
          </a:blip>
          <a:srcRect t="2984" b="2984"/>
          <a:stretch>
            <a:fillRect/>
          </a:stretch>
        </p:blipFill>
        <p:spPr>
          <a:xfrm>
            <a:off x="241160" y="128600"/>
            <a:ext cx="8697854" cy="6446077"/>
          </a:xfrm>
        </p:spPr>
      </p:pic>
    </p:spTree>
    <p:extLst>
      <p:ext uri="{BB962C8B-B14F-4D97-AF65-F5344CB8AC3E}">
        <p14:creationId xmlns:p14="http://schemas.microsoft.com/office/powerpoint/2010/main" val="2769282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0060215000015287097-original.jpg"/>
          <p:cNvPicPr>
            <a:picLocks noGrp="1" noChangeAspect="1"/>
          </p:cNvPicPr>
          <p:nvPr>
            <p:ph idx="1"/>
          </p:nvPr>
        </p:nvPicPr>
        <p:blipFill>
          <a:blip r:embed="rId2">
            <a:extLst>
              <a:ext uri="{28A0092B-C50C-407E-A947-70E740481C1C}">
                <a14:useLocalDpi xmlns:a14="http://schemas.microsoft.com/office/drawing/2010/main" val="0"/>
              </a:ext>
            </a:extLst>
          </a:blip>
          <a:srcRect t="1115" b="1115"/>
          <a:stretch>
            <a:fillRect/>
          </a:stretch>
        </p:blipFill>
        <p:spPr>
          <a:xfrm>
            <a:off x="144696" y="273275"/>
            <a:ext cx="8842550" cy="6317477"/>
          </a:xfrm>
        </p:spPr>
      </p:pic>
    </p:spTree>
    <p:extLst>
      <p:ext uri="{BB962C8B-B14F-4D97-AF65-F5344CB8AC3E}">
        <p14:creationId xmlns:p14="http://schemas.microsoft.com/office/powerpoint/2010/main" val="317352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471" y="112525"/>
            <a:ext cx="8617466" cy="6622903"/>
          </a:xfrm>
        </p:spPr>
      </p:pic>
    </p:spTree>
    <p:extLst>
      <p:ext uri="{BB962C8B-B14F-4D97-AF65-F5344CB8AC3E}">
        <p14:creationId xmlns:p14="http://schemas.microsoft.com/office/powerpoint/2010/main" val="23526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3787"/>
          </a:xfrm>
        </p:spPr>
        <p:txBody>
          <a:bodyPr>
            <a:normAutofit fontScale="90000"/>
          </a:bodyPr>
          <a:lstStyle/>
          <a:p>
            <a:r>
              <a:rPr lang="en-US" i="1" dirty="0" smtClean="0">
                <a:solidFill>
                  <a:srgbClr val="FF0000"/>
                </a:solidFill>
              </a:rPr>
              <a:t>*My analysis*</a:t>
            </a:r>
            <a:endParaRPr lang="en-US" i="1" dirty="0">
              <a:solidFill>
                <a:srgbClr val="FF0000"/>
              </a:solidFill>
            </a:endParaRPr>
          </a:p>
        </p:txBody>
      </p:sp>
      <p:sp>
        <p:nvSpPr>
          <p:cNvPr id="3" name="Content Placeholder 2"/>
          <p:cNvSpPr>
            <a:spLocks noGrp="1"/>
          </p:cNvSpPr>
          <p:nvPr>
            <p:ph idx="1"/>
          </p:nvPr>
        </p:nvSpPr>
        <p:spPr>
          <a:xfrm>
            <a:off x="176851" y="948426"/>
            <a:ext cx="8778239" cy="5722702"/>
          </a:xfrm>
        </p:spPr>
        <p:txBody>
          <a:bodyPr>
            <a:normAutofit fontScale="92500" lnSpcReduction="10000"/>
          </a:bodyPr>
          <a:lstStyle/>
          <a:p>
            <a:r>
              <a:rPr lang="en-US" sz="2400" i="1" dirty="0" smtClean="0"/>
              <a:t>These pictures are a very common sight to each of us now, showing the brutality of one over another.</a:t>
            </a:r>
          </a:p>
          <a:p>
            <a:r>
              <a:rPr lang="en-US" sz="2400" i="1" dirty="0" smtClean="0"/>
              <a:t>Critical thinking over the circumstances under which these pictures are being taken.</a:t>
            </a:r>
          </a:p>
          <a:p>
            <a:r>
              <a:rPr lang="en-US" sz="2400" i="1" dirty="0" smtClean="0"/>
              <a:t>The lynching pictures will be preserved for the future generation to see the absence of humanity by the world’s strongest nations.</a:t>
            </a:r>
          </a:p>
          <a:p>
            <a:r>
              <a:rPr lang="en-US" sz="2400" i="1" dirty="0" smtClean="0"/>
              <a:t>These pictures are taken in the prison of Abu </a:t>
            </a:r>
            <a:r>
              <a:rPr lang="en-US" sz="2400" i="1" dirty="0" err="1" smtClean="0"/>
              <a:t>Gharaib</a:t>
            </a:r>
            <a:r>
              <a:rPr lang="en-US" sz="2400" i="1" dirty="0" smtClean="0"/>
              <a:t>, a detention center in Iraq ruled by the U.S. Army.</a:t>
            </a:r>
          </a:p>
          <a:p>
            <a:r>
              <a:rPr lang="en-US" sz="2400" i="1" dirty="0" smtClean="0"/>
              <a:t>Ironically, the U.S government has shown its grief about this issue. Former President Bush has avoided use of words like  “torture” and “genocide” in spite of slaughtering 800,000 people. </a:t>
            </a:r>
            <a:r>
              <a:rPr lang="en-US" sz="2400" i="1" dirty="0" smtClean="0"/>
              <a:t>Many liberal democracies betray a noticeable discomfort when it comes to public scrutiny of immigration detention, neglecting to release comprehensive statistics about it, cloaking detention practices in misleading names and phrases, and carefully choosing which activities they define as deprivation of liberty.</a:t>
            </a:r>
            <a:endParaRPr lang="en-US" sz="2400" i="1" dirty="0" smtClean="0"/>
          </a:p>
        </p:txBody>
      </p:sp>
    </p:spTree>
    <p:extLst>
      <p:ext uri="{BB962C8B-B14F-4D97-AF65-F5344CB8AC3E}">
        <p14:creationId xmlns:p14="http://schemas.microsoft.com/office/powerpoint/2010/main" val="361618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696" y="160750"/>
            <a:ext cx="8778240" cy="6510378"/>
          </a:xfrm>
        </p:spPr>
        <p:txBody>
          <a:bodyPr>
            <a:normAutofit/>
          </a:bodyPr>
          <a:lstStyle/>
          <a:p>
            <a:r>
              <a:rPr lang="en-US" sz="2400" i="1" dirty="0" smtClean="0"/>
              <a:t>War has now become an occupation, an inevitable tapestry of actions.</a:t>
            </a:r>
          </a:p>
          <a:p>
            <a:r>
              <a:rPr lang="en-US" sz="2400" i="1" dirty="0" smtClean="0"/>
              <a:t>My main concern is not related to who has done the war, the focus in the “War” in itself. The policies, the systematic acts done by the individuals, the mind set with which we look at the people, the hatred filled within each of us and the way it’s outflowing.</a:t>
            </a:r>
          </a:p>
          <a:p>
            <a:r>
              <a:rPr lang="en-US" sz="2400" i="1" dirty="0" smtClean="0"/>
              <a:t>Its unfortunate to measure the increasing acceptance of brutality in our life, starting from a video game to the gun in hands. Its sad to see the growth in delight which comes with the acts of violence.</a:t>
            </a:r>
          </a:p>
        </p:txBody>
      </p:sp>
    </p:spTree>
    <p:extLst>
      <p:ext uri="{BB962C8B-B14F-4D97-AF65-F5344CB8AC3E}">
        <p14:creationId xmlns:p14="http://schemas.microsoft.com/office/powerpoint/2010/main" val="139823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385763" y="530476"/>
            <a:ext cx="8488941" cy="5835400"/>
          </a:xfrm>
        </p:spPr>
        <p:txBody>
          <a:bodyPr/>
          <a:lstStyle/>
          <a:p>
            <a:r>
              <a:rPr lang="en-US" dirty="0"/>
              <a:t>It is easy sometimes to think that the rights of prisoners have little to do with us – that they have somehow exchanged their rights for a life of crime. This is wrong on two counts. Firstly, everyone has the same rights and they can never be taken away, no matter where you are, or what you may have done. Secondly, just because you are in prison, it does not mean you are guilty of a crime – if you were lucky enough to have a trial, it may not have been a fair one.</a:t>
            </a:r>
          </a:p>
        </p:txBody>
      </p:sp>
    </p:spTree>
    <p:extLst>
      <p:ext uri="{BB962C8B-B14F-4D97-AF65-F5344CB8AC3E}">
        <p14:creationId xmlns:p14="http://schemas.microsoft.com/office/powerpoint/2010/main" val="185072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8838"/>
          </a:xfrm>
        </p:spPr>
        <p:txBody>
          <a:bodyPr/>
          <a:lstStyle/>
          <a:p>
            <a:r>
              <a:rPr lang="en-US" dirty="0" err="1" smtClean="0"/>
              <a:t>Hamdi</a:t>
            </a:r>
            <a:r>
              <a:rPr lang="en-US" dirty="0" smtClean="0"/>
              <a:t> v </a:t>
            </a:r>
            <a:r>
              <a:rPr lang="en-US" dirty="0" err="1" smtClean="0"/>
              <a:t>Rumsfield</a:t>
            </a:r>
            <a:r>
              <a:rPr lang="en-US" dirty="0" smtClean="0"/>
              <a:t> (2004)</a:t>
            </a:r>
            <a:endParaRPr lang="en-US" dirty="0"/>
          </a:p>
        </p:txBody>
      </p:sp>
      <p:sp>
        <p:nvSpPr>
          <p:cNvPr id="3" name="Content Placeholder 2"/>
          <p:cNvSpPr>
            <a:spLocks noGrp="1"/>
          </p:cNvSpPr>
          <p:nvPr>
            <p:ph idx="1"/>
          </p:nvPr>
        </p:nvSpPr>
        <p:spPr>
          <a:xfrm>
            <a:off x="457200" y="1173476"/>
            <a:ext cx="8229600" cy="4952687"/>
          </a:xfrm>
        </p:spPr>
        <p:txBody>
          <a:bodyPr/>
          <a:lstStyle/>
          <a:p>
            <a:r>
              <a:rPr lang="en-US" dirty="0"/>
              <a:t>landmark case on the rights of the accused</a:t>
            </a:r>
            <a:r>
              <a:rPr lang="en-US" dirty="0" smtClean="0"/>
              <a:t>.</a:t>
            </a:r>
          </a:p>
          <a:p>
            <a:r>
              <a:rPr lang="en-US" dirty="0"/>
              <a:t>Supreme Court ruled on a case involving enemy </a:t>
            </a:r>
            <a:r>
              <a:rPr lang="en-US" dirty="0" smtClean="0"/>
              <a:t>combatants.</a:t>
            </a:r>
            <a:endParaRPr lang="en-US" dirty="0"/>
          </a:p>
        </p:txBody>
      </p:sp>
    </p:spTree>
    <p:extLst>
      <p:ext uri="{BB962C8B-B14F-4D97-AF65-F5344CB8AC3E}">
        <p14:creationId xmlns:p14="http://schemas.microsoft.com/office/powerpoint/2010/main" val="123633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99"/>
            <a:ext cx="8229600" cy="923576"/>
          </a:xfrm>
        </p:spPr>
        <p:txBody>
          <a:bodyPr/>
          <a:lstStyle/>
          <a:p>
            <a:r>
              <a:rPr lang="en-US" dirty="0" smtClean="0"/>
              <a:t>Facts</a:t>
            </a:r>
            <a:endParaRPr lang="en-US" dirty="0"/>
          </a:p>
        </p:txBody>
      </p:sp>
      <p:sp>
        <p:nvSpPr>
          <p:cNvPr id="3" name="Content Placeholder 2"/>
          <p:cNvSpPr>
            <a:spLocks noGrp="1"/>
          </p:cNvSpPr>
          <p:nvPr>
            <p:ph idx="1"/>
          </p:nvPr>
        </p:nvSpPr>
        <p:spPr>
          <a:xfrm>
            <a:off x="457200" y="980576"/>
            <a:ext cx="8229600" cy="5497652"/>
          </a:xfrm>
        </p:spPr>
        <p:txBody>
          <a:bodyPr>
            <a:normAutofit lnSpcReduction="10000"/>
          </a:bodyPr>
          <a:lstStyle/>
          <a:p>
            <a:r>
              <a:rPr lang="en-US" sz="2400" dirty="0"/>
              <a:t>The Afghan security team captured </a:t>
            </a:r>
            <a:r>
              <a:rPr lang="en-US" sz="2400" dirty="0" err="1"/>
              <a:t>Yaser</a:t>
            </a:r>
            <a:r>
              <a:rPr lang="en-US" sz="2400" dirty="0"/>
              <a:t> </a:t>
            </a:r>
            <a:r>
              <a:rPr lang="en-US" sz="2400" dirty="0" err="1"/>
              <a:t>Hamdi</a:t>
            </a:r>
            <a:r>
              <a:rPr lang="en-US" sz="2400" dirty="0"/>
              <a:t> and turned him over to the American military in Afghanistan, 2001. </a:t>
            </a:r>
            <a:r>
              <a:rPr lang="en-US" sz="2400" dirty="0" err="1"/>
              <a:t>Hamdi</a:t>
            </a:r>
            <a:r>
              <a:rPr lang="en-US" sz="2400" dirty="0"/>
              <a:t> claimed to be a relief worker who had been mistakenly captured in a round-up. The military, however, said he had been captured while fighting for the Taliban against the United States. Once </a:t>
            </a:r>
            <a:r>
              <a:rPr lang="en-US" sz="2400" dirty="0" err="1"/>
              <a:t>Hamdi</a:t>
            </a:r>
            <a:r>
              <a:rPr lang="en-US" sz="2400" dirty="0"/>
              <a:t> was taken to the United States, officials discovered that </a:t>
            </a:r>
            <a:r>
              <a:rPr lang="en-US" sz="2400" dirty="0" err="1"/>
              <a:t>Hamdi</a:t>
            </a:r>
            <a:r>
              <a:rPr lang="en-US" sz="2400" dirty="0"/>
              <a:t> was an American citizen</a:t>
            </a:r>
            <a:r>
              <a:rPr lang="en-US" sz="2400" dirty="0" smtClean="0"/>
              <a:t>. He </a:t>
            </a:r>
            <a:r>
              <a:rPr lang="en-US" sz="2400" dirty="0"/>
              <a:t>was kept in prison without access to a lawyer or the </a:t>
            </a:r>
            <a:r>
              <a:rPr lang="en-US" sz="2400" dirty="0" smtClean="0"/>
              <a:t>courts.</a:t>
            </a:r>
          </a:p>
          <a:p>
            <a:r>
              <a:rPr lang="en-US" sz="2400" dirty="0" smtClean="0"/>
              <a:t>father filed a </a:t>
            </a:r>
            <a:r>
              <a:rPr lang="en-US" sz="2400" i="1" dirty="0" smtClean="0"/>
              <a:t>habeas</a:t>
            </a:r>
            <a:r>
              <a:rPr lang="en-US" sz="2400" dirty="0" smtClean="0"/>
              <a:t> petition in court and claimed the government was denying </a:t>
            </a:r>
            <a:r>
              <a:rPr lang="en-US" sz="2400" dirty="0" err="1" smtClean="0"/>
              <a:t>Hamdi</a:t>
            </a:r>
            <a:r>
              <a:rPr lang="en-US" sz="2400" dirty="0" smtClean="0"/>
              <a:t> his Fifth Amendment right to due process.</a:t>
            </a:r>
          </a:p>
          <a:p>
            <a:r>
              <a:rPr lang="en-US" sz="2400" dirty="0" smtClean="0"/>
              <a:t>According to the Government he was an “enemy combatant” and hence not be made  accessible to any lawyer. Even the courts have no jurisdiction over such detainees. </a:t>
            </a:r>
            <a:r>
              <a:rPr lang="en-US" sz="2400" dirty="0" smtClean="0"/>
              <a:t>No application of Geneva Conventions in such cases.</a:t>
            </a:r>
            <a:endParaRPr lang="en-US" sz="2400" dirty="0"/>
          </a:p>
        </p:txBody>
      </p:sp>
    </p:spTree>
    <p:extLst>
      <p:ext uri="{BB962C8B-B14F-4D97-AF65-F5344CB8AC3E}">
        <p14:creationId xmlns:p14="http://schemas.microsoft.com/office/powerpoint/2010/main" val="343726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r>
              <a:rPr lang="en-US" dirty="0"/>
              <a:t>Can the executive branch unilaterally declare people to be enemy combatants and hold them indefinitely</a:t>
            </a:r>
            <a:r>
              <a:rPr lang="en-US" dirty="0" smtClean="0"/>
              <a:t>?</a:t>
            </a:r>
          </a:p>
          <a:p>
            <a:r>
              <a:rPr lang="en-US" dirty="0"/>
              <a:t>D</a:t>
            </a:r>
            <a:r>
              <a:rPr lang="en-US" dirty="0" smtClean="0"/>
              <a:t>id </a:t>
            </a:r>
            <a:r>
              <a:rPr lang="en-US" dirty="0" err="1"/>
              <a:t>Hamdi</a:t>
            </a:r>
            <a:r>
              <a:rPr lang="en-US" dirty="0"/>
              <a:t> have the right to have his case heard by a neutral decision maker</a:t>
            </a:r>
            <a:r>
              <a:rPr lang="en-US" dirty="0" smtClean="0"/>
              <a:t>?</a:t>
            </a:r>
          </a:p>
          <a:p>
            <a:endParaRPr lang="en-US" dirty="0"/>
          </a:p>
        </p:txBody>
      </p:sp>
    </p:spTree>
    <p:extLst>
      <p:ext uri="{BB962C8B-B14F-4D97-AF65-F5344CB8AC3E}">
        <p14:creationId xmlns:p14="http://schemas.microsoft.com/office/powerpoint/2010/main" val="378128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112"/>
          </a:xfrm>
        </p:spPr>
        <p:txBody>
          <a:bodyPr>
            <a:normAutofit fontScale="90000"/>
          </a:bodyPr>
          <a:lstStyle/>
          <a:p>
            <a:r>
              <a:rPr lang="en-US" dirty="0" smtClean="0"/>
              <a:t>Judgment</a:t>
            </a:r>
            <a:endParaRPr lang="en-US" dirty="0"/>
          </a:p>
        </p:txBody>
      </p:sp>
      <p:sp>
        <p:nvSpPr>
          <p:cNvPr id="3" name="Content Placeholder 2"/>
          <p:cNvSpPr>
            <a:spLocks noGrp="1"/>
          </p:cNvSpPr>
          <p:nvPr>
            <p:ph idx="1"/>
          </p:nvPr>
        </p:nvSpPr>
        <p:spPr>
          <a:xfrm>
            <a:off x="457200" y="803750"/>
            <a:ext cx="8229600" cy="5561953"/>
          </a:xfrm>
        </p:spPr>
        <p:txBody>
          <a:bodyPr>
            <a:normAutofit/>
          </a:bodyPr>
          <a:lstStyle/>
          <a:p>
            <a:r>
              <a:rPr lang="en-US" sz="2400" dirty="0"/>
              <a:t>T</a:t>
            </a:r>
            <a:r>
              <a:rPr lang="en-US" sz="2400" dirty="0" smtClean="0"/>
              <a:t>he </a:t>
            </a:r>
            <a:r>
              <a:rPr lang="en-US" sz="2400" dirty="0"/>
              <a:t>executive branch alone does not have the power to designate people as “enemy combatants” and then use that designation as a reason to hold them indefinitely without due process. However, a plurality of justices agreed that Congress had authorized </a:t>
            </a:r>
            <a:r>
              <a:rPr lang="en-US" sz="2400" dirty="0" err="1"/>
              <a:t>Hamdi’s</a:t>
            </a:r>
            <a:r>
              <a:rPr lang="en-US" sz="2400" dirty="0"/>
              <a:t> detention when it approved the use of force in Afghanistan. Therefore, the government had the power to detain him as long as the war </a:t>
            </a:r>
            <a:r>
              <a:rPr lang="en-US" sz="2400" dirty="0" smtClean="0"/>
              <a:t>continued.</a:t>
            </a:r>
          </a:p>
          <a:p>
            <a:r>
              <a:rPr lang="en-US" sz="2400" dirty="0" smtClean="0"/>
              <a:t>enemy combatants are also the citizens and they do </a:t>
            </a:r>
            <a:r>
              <a:rPr lang="en-US" sz="2400" dirty="0"/>
              <a:t>have rights of due process. </a:t>
            </a:r>
            <a:r>
              <a:rPr lang="en-US" sz="2400" dirty="0" smtClean="0"/>
              <a:t>The Constitution’s </a:t>
            </a:r>
            <a:r>
              <a:rPr lang="en-US" sz="2400" dirty="0"/>
              <a:t>separation of powers require that courts review presidential decisions; </a:t>
            </a:r>
            <a:r>
              <a:rPr lang="en-US" sz="2400" dirty="0" err="1"/>
              <a:t>Hamdi</a:t>
            </a:r>
            <a:r>
              <a:rPr lang="en-US" sz="2400" dirty="0"/>
              <a:t> had the right to bring his case before a “neutral decision maker.”</a:t>
            </a:r>
            <a:endParaRPr lang="en-US" sz="2400" dirty="0" smtClean="0"/>
          </a:p>
          <a:p>
            <a:endParaRPr lang="en-US" dirty="0"/>
          </a:p>
        </p:txBody>
      </p:sp>
    </p:spTree>
    <p:extLst>
      <p:ext uri="{BB962C8B-B14F-4D97-AF65-F5344CB8AC3E}">
        <p14:creationId xmlns:p14="http://schemas.microsoft.com/office/powerpoint/2010/main" val="140379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1262"/>
          </a:xfrm>
        </p:spPr>
        <p:txBody>
          <a:bodyPr>
            <a:normAutofit fontScale="90000"/>
          </a:bodyPr>
          <a:lstStyle/>
          <a:p>
            <a:r>
              <a:rPr lang="en-US" dirty="0" smtClean="0"/>
              <a:t>Rational</a:t>
            </a:r>
            <a:endParaRPr lang="en-US" dirty="0"/>
          </a:p>
        </p:txBody>
      </p:sp>
      <p:sp>
        <p:nvSpPr>
          <p:cNvPr id="3" name="Content Placeholder 2"/>
          <p:cNvSpPr>
            <a:spLocks noGrp="1"/>
          </p:cNvSpPr>
          <p:nvPr>
            <p:ph idx="1"/>
          </p:nvPr>
        </p:nvSpPr>
        <p:spPr/>
        <p:txBody>
          <a:bodyPr>
            <a:normAutofit/>
          </a:bodyPr>
          <a:lstStyle/>
          <a:p>
            <a:r>
              <a:rPr lang="en-US" sz="2400" dirty="0"/>
              <a:t>State of war is not a blank check when it comes to the right of citizens.</a:t>
            </a:r>
          </a:p>
          <a:p>
            <a:r>
              <a:rPr lang="en-US" sz="2400" dirty="0"/>
              <a:t>When individual liberties are at stake, the Constitution plays a role,</a:t>
            </a:r>
          </a:p>
          <a:p>
            <a:r>
              <a:rPr lang="en-US" sz="2400" dirty="0"/>
              <a:t>Absent suspension of the writ of habeas, a citizen detained as an enemy combatant is entitled to this </a:t>
            </a:r>
            <a:r>
              <a:rPr lang="en-US" sz="2400" dirty="0" smtClean="0"/>
              <a:t>process.</a:t>
            </a:r>
          </a:p>
        </p:txBody>
      </p:sp>
    </p:spTree>
    <p:extLst>
      <p:ext uri="{BB962C8B-B14F-4D97-AF65-F5344CB8AC3E}">
        <p14:creationId xmlns:p14="http://schemas.microsoft.com/office/powerpoint/2010/main" val="345408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1637"/>
          </a:xfrm>
        </p:spPr>
        <p:txBody>
          <a:bodyPr>
            <a:normAutofit fontScale="90000"/>
          </a:bodyPr>
          <a:lstStyle/>
          <a:p>
            <a:r>
              <a:rPr lang="en-US" dirty="0" smtClean="0"/>
              <a:t>Dissent</a:t>
            </a:r>
            <a:endParaRPr lang="en-US" dirty="0"/>
          </a:p>
        </p:txBody>
      </p:sp>
      <p:sp>
        <p:nvSpPr>
          <p:cNvPr id="3" name="Content Placeholder 2"/>
          <p:cNvSpPr>
            <a:spLocks noGrp="1"/>
          </p:cNvSpPr>
          <p:nvPr>
            <p:ph idx="1"/>
          </p:nvPr>
        </p:nvSpPr>
        <p:spPr>
          <a:xfrm>
            <a:off x="457200" y="916276"/>
            <a:ext cx="8229600" cy="5209888"/>
          </a:xfrm>
        </p:spPr>
        <p:txBody>
          <a:bodyPr>
            <a:normAutofit/>
          </a:bodyPr>
          <a:lstStyle/>
          <a:p>
            <a:r>
              <a:rPr lang="en-US" sz="2400" dirty="0"/>
              <a:t>Decision below should be reversed because a citizen waging war against his own country should be tried for treason or some other crime in federal court</a:t>
            </a:r>
            <a:r>
              <a:rPr lang="en-US" sz="2400" dirty="0" smtClean="0"/>
              <a:t>.</a:t>
            </a:r>
          </a:p>
          <a:p>
            <a:r>
              <a:rPr lang="en-US" sz="2400" dirty="0"/>
              <a:t>If civil rights are to be curtailed during wartime, it must be done openly and democratically, as the Constitution requires, rather than by silent erosion through an opinion of this Court</a:t>
            </a:r>
            <a:r>
              <a:rPr lang="en-US" sz="2400" dirty="0" smtClean="0"/>
              <a:t>.</a:t>
            </a:r>
          </a:p>
        </p:txBody>
      </p:sp>
    </p:spTree>
    <p:extLst>
      <p:ext uri="{BB962C8B-B14F-4D97-AF65-F5344CB8AC3E}">
        <p14:creationId xmlns:p14="http://schemas.microsoft.com/office/powerpoint/2010/main" val="205518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0100"/>
            <a:ext cx="8229600" cy="5676063"/>
          </a:xfrm>
        </p:spPr>
        <p:txBody>
          <a:bodyPr/>
          <a:lstStyle/>
          <a:p>
            <a:r>
              <a:rPr lang="en-US" sz="2400" i="1" dirty="0" smtClean="0">
                <a:solidFill>
                  <a:srgbClr val="FF0000"/>
                </a:solidFill>
              </a:rPr>
              <a:t>I would like to show a video clip of about 30-45 seconds, a little about it would be explained in slide 8, an extract of which is in slide 9 for now.</a:t>
            </a:r>
          </a:p>
          <a:p>
            <a:r>
              <a:rPr lang="en-US" sz="2400" i="1" dirty="0" smtClean="0">
                <a:solidFill>
                  <a:srgbClr val="FF0000"/>
                </a:solidFill>
              </a:rPr>
              <a:t>Further are the pictures depicting the lives of the prisoners which will be slide shown on the loop of 5 seconds each. More pictures will be added. This will be the background of my analysis, which I will speak. </a:t>
            </a:r>
          </a:p>
          <a:p>
            <a:r>
              <a:rPr lang="en-US" sz="2400" i="1" dirty="0" smtClean="0">
                <a:solidFill>
                  <a:srgbClr val="FF0000"/>
                </a:solidFill>
              </a:rPr>
              <a:t>My analysis is from slide 14.</a:t>
            </a:r>
          </a:p>
        </p:txBody>
      </p:sp>
    </p:spTree>
    <p:extLst>
      <p:ext uri="{BB962C8B-B14F-4D97-AF65-F5344CB8AC3E}">
        <p14:creationId xmlns:p14="http://schemas.microsoft.com/office/powerpoint/2010/main" val="2329613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1109</TotalTime>
  <Words>1116</Words>
  <Application>Microsoft Macintosh PowerPoint</Application>
  <PresentationFormat>On-screen Show (4:3)</PresentationFormat>
  <Paragraphs>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U.S. AND THE DETAINEES</vt:lpstr>
      <vt:lpstr>PowerPoint Presentation</vt:lpstr>
      <vt:lpstr>Hamdi v Rumsfield (2004)</vt:lpstr>
      <vt:lpstr>Facts</vt:lpstr>
      <vt:lpstr>ISSUES</vt:lpstr>
      <vt:lpstr>Judgment</vt:lpstr>
      <vt:lpstr>Rational</vt:lpstr>
      <vt:lpstr>Dissent</vt:lpstr>
      <vt:lpstr>PowerPoint Presentation</vt:lpstr>
      <vt:lpstr>PowerPoint Presentation</vt:lpstr>
      <vt:lpstr>PowerPoint Presentation</vt:lpstr>
      <vt:lpstr>PowerPoint Presentation</vt:lpstr>
      <vt:lpstr>PowerPoint Presentation</vt:lpstr>
      <vt:lpstr>PowerPoint Presentation</vt:lpstr>
      <vt:lpstr>*My analysis*</vt:lpstr>
      <vt:lpstr>PowerPoint Presentation</vt:lpstr>
    </vt:vector>
  </TitlesOfParts>
  <Company>jgu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Shivani Nalwaya</dc:creator>
  <cp:lastModifiedBy>Shivani Nalwaya</cp:lastModifiedBy>
  <cp:revision>9</cp:revision>
  <dcterms:created xsi:type="dcterms:W3CDTF">2016-07-20T00:16:13Z</dcterms:created>
  <dcterms:modified xsi:type="dcterms:W3CDTF">2016-07-20T18:45:45Z</dcterms:modified>
</cp:coreProperties>
</file>