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8" r:id="rId6"/>
    <p:sldId id="260" r:id="rId7"/>
    <p:sldId id="261" r:id="rId8"/>
    <p:sldId id="263" r:id="rId9"/>
    <p:sldId id="267" r:id="rId10"/>
    <p:sldId id="264"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93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911B14-E238-2F4D-AB4B-B02E8F39DA0F}" type="datetimeFigureOut">
              <a:rPr lang="en-US" smtClean="0"/>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FF812-CDAC-6E40-815C-E56438075649}" type="slidenum">
              <a:rPr lang="en-US" smtClean="0"/>
              <a:t>‹#›</a:t>
            </a:fld>
            <a:endParaRPr lang="en-US"/>
          </a:p>
        </p:txBody>
      </p:sp>
    </p:spTree>
    <p:extLst>
      <p:ext uri="{BB962C8B-B14F-4D97-AF65-F5344CB8AC3E}">
        <p14:creationId xmlns:p14="http://schemas.microsoft.com/office/powerpoint/2010/main" val="343923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11B14-E238-2F4D-AB4B-B02E8F39DA0F}" type="datetimeFigureOut">
              <a:rPr lang="en-US" smtClean="0"/>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FF812-CDAC-6E40-815C-E56438075649}" type="slidenum">
              <a:rPr lang="en-US" smtClean="0"/>
              <a:t>‹#›</a:t>
            </a:fld>
            <a:endParaRPr lang="en-US"/>
          </a:p>
        </p:txBody>
      </p:sp>
    </p:spTree>
    <p:extLst>
      <p:ext uri="{BB962C8B-B14F-4D97-AF65-F5344CB8AC3E}">
        <p14:creationId xmlns:p14="http://schemas.microsoft.com/office/powerpoint/2010/main" val="166389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11B14-E238-2F4D-AB4B-B02E8F39DA0F}" type="datetimeFigureOut">
              <a:rPr lang="en-US" smtClean="0"/>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FF812-CDAC-6E40-815C-E56438075649}" type="slidenum">
              <a:rPr lang="en-US" smtClean="0"/>
              <a:t>‹#›</a:t>
            </a:fld>
            <a:endParaRPr lang="en-US"/>
          </a:p>
        </p:txBody>
      </p:sp>
    </p:spTree>
    <p:extLst>
      <p:ext uri="{BB962C8B-B14F-4D97-AF65-F5344CB8AC3E}">
        <p14:creationId xmlns:p14="http://schemas.microsoft.com/office/powerpoint/2010/main" val="1512539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11B14-E238-2F4D-AB4B-B02E8F39DA0F}" type="datetimeFigureOut">
              <a:rPr lang="en-US" smtClean="0"/>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FF812-CDAC-6E40-815C-E56438075649}" type="slidenum">
              <a:rPr lang="en-US" smtClean="0"/>
              <a:t>‹#›</a:t>
            </a:fld>
            <a:endParaRPr lang="en-US"/>
          </a:p>
        </p:txBody>
      </p:sp>
    </p:spTree>
    <p:extLst>
      <p:ext uri="{BB962C8B-B14F-4D97-AF65-F5344CB8AC3E}">
        <p14:creationId xmlns:p14="http://schemas.microsoft.com/office/powerpoint/2010/main" val="3952430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11B14-E238-2F4D-AB4B-B02E8F39DA0F}" type="datetimeFigureOut">
              <a:rPr lang="en-US" smtClean="0"/>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FF812-CDAC-6E40-815C-E56438075649}" type="slidenum">
              <a:rPr lang="en-US" smtClean="0"/>
              <a:t>‹#›</a:t>
            </a:fld>
            <a:endParaRPr lang="en-US"/>
          </a:p>
        </p:txBody>
      </p:sp>
    </p:spTree>
    <p:extLst>
      <p:ext uri="{BB962C8B-B14F-4D97-AF65-F5344CB8AC3E}">
        <p14:creationId xmlns:p14="http://schemas.microsoft.com/office/powerpoint/2010/main" val="67133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911B14-E238-2F4D-AB4B-B02E8F39DA0F}" type="datetimeFigureOut">
              <a:rPr lang="en-US" smtClean="0"/>
              <a:t>20/07/16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FF812-CDAC-6E40-815C-E56438075649}" type="slidenum">
              <a:rPr lang="en-US" smtClean="0"/>
              <a:t>‹#›</a:t>
            </a:fld>
            <a:endParaRPr lang="en-US"/>
          </a:p>
        </p:txBody>
      </p:sp>
    </p:spTree>
    <p:extLst>
      <p:ext uri="{BB962C8B-B14F-4D97-AF65-F5344CB8AC3E}">
        <p14:creationId xmlns:p14="http://schemas.microsoft.com/office/powerpoint/2010/main" val="280262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911B14-E238-2F4D-AB4B-B02E8F39DA0F}" type="datetimeFigureOut">
              <a:rPr lang="en-US" smtClean="0"/>
              <a:t>20/07/16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9FF812-CDAC-6E40-815C-E56438075649}" type="slidenum">
              <a:rPr lang="en-US" smtClean="0"/>
              <a:t>‹#›</a:t>
            </a:fld>
            <a:endParaRPr lang="en-US"/>
          </a:p>
        </p:txBody>
      </p:sp>
    </p:spTree>
    <p:extLst>
      <p:ext uri="{BB962C8B-B14F-4D97-AF65-F5344CB8AC3E}">
        <p14:creationId xmlns:p14="http://schemas.microsoft.com/office/powerpoint/2010/main" val="1250952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911B14-E238-2F4D-AB4B-B02E8F39DA0F}" type="datetimeFigureOut">
              <a:rPr lang="en-US" smtClean="0"/>
              <a:t>20/07/16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9FF812-CDAC-6E40-815C-E56438075649}" type="slidenum">
              <a:rPr lang="en-US" smtClean="0"/>
              <a:t>‹#›</a:t>
            </a:fld>
            <a:endParaRPr lang="en-US"/>
          </a:p>
        </p:txBody>
      </p:sp>
    </p:spTree>
    <p:extLst>
      <p:ext uri="{BB962C8B-B14F-4D97-AF65-F5344CB8AC3E}">
        <p14:creationId xmlns:p14="http://schemas.microsoft.com/office/powerpoint/2010/main" val="244352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11B14-E238-2F4D-AB4B-B02E8F39DA0F}" type="datetimeFigureOut">
              <a:rPr lang="en-US" smtClean="0"/>
              <a:t>20/07/16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9FF812-CDAC-6E40-815C-E56438075649}" type="slidenum">
              <a:rPr lang="en-US" smtClean="0"/>
              <a:t>‹#›</a:t>
            </a:fld>
            <a:endParaRPr lang="en-US"/>
          </a:p>
        </p:txBody>
      </p:sp>
    </p:spTree>
    <p:extLst>
      <p:ext uri="{BB962C8B-B14F-4D97-AF65-F5344CB8AC3E}">
        <p14:creationId xmlns:p14="http://schemas.microsoft.com/office/powerpoint/2010/main" val="3790777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11B14-E238-2F4D-AB4B-B02E8F39DA0F}" type="datetimeFigureOut">
              <a:rPr lang="en-US" smtClean="0"/>
              <a:t>20/07/16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FF812-CDAC-6E40-815C-E56438075649}" type="slidenum">
              <a:rPr lang="en-US" smtClean="0"/>
              <a:t>‹#›</a:t>
            </a:fld>
            <a:endParaRPr lang="en-US"/>
          </a:p>
        </p:txBody>
      </p:sp>
    </p:spTree>
    <p:extLst>
      <p:ext uri="{BB962C8B-B14F-4D97-AF65-F5344CB8AC3E}">
        <p14:creationId xmlns:p14="http://schemas.microsoft.com/office/powerpoint/2010/main" val="106934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11B14-E238-2F4D-AB4B-B02E8F39DA0F}" type="datetimeFigureOut">
              <a:rPr lang="en-US" smtClean="0"/>
              <a:t>20/07/16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FF812-CDAC-6E40-815C-E56438075649}" type="slidenum">
              <a:rPr lang="en-US" smtClean="0"/>
              <a:t>‹#›</a:t>
            </a:fld>
            <a:endParaRPr lang="en-US"/>
          </a:p>
        </p:txBody>
      </p:sp>
    </p:spTree>
    <p:extLst>
      <p:ext uri="{BB962C8B-B14F-4D97-AF65-F5344CB8AC3E}">
        <p14:creationId xmlns:p14="http://schemas.microsoft.com/office/powerpoint/2010/main" val="22097163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11B14-E238-2F4D-AB4B-B02E8F39DA0F}" type="datetimeFigureOut">
              <a:rPr lang="en-US" smtClean="0"/>
              <a:t>20/07/16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FF812-CDAC-6E40-815C-E56438075649}" type="slidenum">
              <a:rPr lang="en-US" smtClean="0"/>
              <a:t>‹#›</a:t>
            </a:fld>
            <a:endParaRPr lang="en-US"/>
          </a:p>
        </p:txBody>
      </p:sp>
    </p:spTree>
    <p:extLst>
      <p:ext uri="{BB962C8B-B14F-4D97-AF65-F5344CB8AC3E}">
        <p14:creationId xmlns:p14="http://schemas.microsoft.com/office/powerpoint/2010/main" val="541507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s.bbc.co.uk/2/hi/business/7349954.s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lo.org/global/about-the-ilo/media-centre/press-releases/WCMS_008058/lang--en/index.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png"/><Relationship Id="rId5" Type="http://schemas.openxmlformats.org/officeDocument/2006/relationships/image" Target="../media/image5.jpg"/><Relationship Id="rId6"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loballabourrights.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t>Critical </a:t>
            </a:r>
            <a:r>
              <a:rPr lang="en-US" b="1" u="sng" dirty="0" smtClean="0"/>
              <a:t>review </a:t>
            </a:r>
            <a:r>
              <a:rPr lang="en-US" b="1" u="sng" dirty="0"/>
              <a:t>of child laborers and their employment in the fashion industry </a:t>
            </a:r>
            <a:r>
              <a:rPr lang="en-US" dirty="0"/>
              <a:t/>
            </a:r>
            <a:br>
              <a:rPr lang="en-US" dirty="0"/>
            </a:br>
            <a:endParaRPr lang="en-US" dirty="0"/>
          </a:p>
        </p:txBody>
      </p:sp>
      <p:sp>
        <p:nvSpPr>
          <p:cNvPr id="3" name="Subtitle 2"/>
          <p:cNvSpPr>
            <a:spLocks noGrp="1"/>
          </p:cNvSpPr>
          <p:nvPr>
            <p:ph type="subTitle" idx="1"/>
          </p:nvPr>
        </p:nvSpPr>
        <p:spPr>
          <a:xfrm>
            <a:off x="7394567" y="5794654"/>
            <a:ext cx="1489002" cy="902530"/>
          </a:xfrm>
        </p:spPr>
        <p:txBody>
          <a:bodyPr>
            <a:normAutofit/>
          </a:bodyPr>
          <a:lstStyle/>
          <a:p>
            <a:r>
              <a:rPr lang="en-US" sz="1400" dirty="0" smtClean="0">
                <a:solidFill>
                  <a:srgbClr val="000000"/>
                </a:solidFill>
              </a:rPr>
              <a:t>Shree </a:t>
            </a:r>
            <a:r>
              <a:rPr lang="en-US" sz="1400" dirty="0" err="1" smtClean="0">
                <a:solidFill>
                  <a:srgbClr val="000000"/>
                </a:solidFill>
              </a:rPr>
              <a:t>Kotwal</a:t>
            </a:r>
            <a:endParaRPr lang="en-US" sz="1400" dirty="0">
              <a:solidFill>
                <a:srgbClr val="000000"/>
              </a:solidFill>
            </a:endParaRPr>
          </a:p>
        </p:txBody>
      </p:sp>
      <p:pic>
        <p:nvPicPr>
          <p:cNvPr id="4" name="Picture 3" descr="1234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3645" y="3600450"/>
            <a:ext cx="3619753" cy="2422899"/>
          </a:xfrm>
          <a:prstGeom prst="rect">
            <a:avLst/>
          </a:prstGeom>
        </p:spPr>
      </p:pic>
    </p:spTree>
    <p:extLst>
      <p:ext uri="{BB962C8B-B14F-4D97-AF65-F5344CB8AC3E}">
        <p14:creationId xmlns:p14="http://schemas.microsoft.com/office/powerpoint/2010/main" val="3873938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Implementation of “</a:t>
            </a:r>
            <a:r>
              <a:rPr lang="en-US" dirty="0"/>
              <a:t>The Corporate Responsibility </a:t>
            </a:r>
            <a:r>
              <a:rPr lang="en-US" dirty="0" smtClean="0"/>
              <a:t>to </a:t>
            </a:r>
            <a:r>
              <a:rPr lang="en-US" dirty="0"/>
              <a:t>Respect Human” under “Guiding principles on business and human rights</a:t>
            </a:r>
            <a:r>
              <a:rPr lang="en-US" dirty="0" smtClean="0"/>
              <a:t>”</a:t>
            </a:r>
            <a:r>
              <a:rPr lang="en-US" dirty="0"/>
              <a:t> </a:t>
            </a:r>
            <a:r>
              <a:rPr lang="en-US" dirty="0" smtClean="0"/>
              <a:t>must be monitored. </a:t>
            </a:r>
            <a:endParaRPr lang="en-US" dirty="0" smtClean="0">
              <a:effectLst/>
            </a:endParaRPr>
          </a:p>
          <a:p>
            <a:r>
              <a:rPr lang="en-US" dirty="0" smtClean="0"/>
              <a:t>Article 13 specifically elaborates on responsibility business enterprises to avoid any factor leading to contribution to human right infringement. These activities could either be a result of their direct or indirect act but must not be resulting to infringement on Human rights</a:t>
            </a:r>
            <a:r>
              <a:rPr lang="en-US" dirty="0" smtClean="0">
                <a:effectLst/>
              </a:rPr>
              <a:t> </a:t>
            </a:r>
            <a:endParaRPr lang="en-US" dirty="0" smtClean="0"/>
          </a:p>
          <a:p>
            <a:endParaRPr lang="en-US" dirty="0"/>
          </a:p>
        </p:txBody>
      </p:sp>
    </p:spTree>
    <p:extLst>
      <p:ext uri="{BB962C8B-B14F-4D97-AF65-F5344CB8AC3E}">
        <p14:creationId xmlns:p14="http://schemas.microsoft.com/office/powerpoint/2010/main" val="3029426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a:t>
            </a:r>
            <a:r>
              <a:rPr lang="en-US" dirty="0" smtClean="0">
                <a:effectLst/>
              </a:rPr>
              <a:t>n internationally recognized body must be assigned responsibility </a:t>
            </a:r>
            <a:r>
              <a:rPr lang="en-US" dirty="0" smtClean="0"/>
              <a:t>of </a:t>
            </a:r>
            <a:r>
              <a:rPr lang="en-US" dirty="0" smtClean="0">
                <a:effectLst/>
              </a:rPr>
              <a:t>mandating the fulfillment of these principle and that no human right violation is done on </a:t>
            </a:r>
            <a:r>
              <a:rPr lang="en-US" dirty="0" smtClean="0"/>
              <a:t>basis of national as well as international trade.</a:t>
            </a:r>
          </a:p>
          <a:p>
            <a:r>
              <a:rPr lang="en-US" dirty="0" smtClean="0"/>
              <a:t>Private institutions are built up for this namely, International Labor Rights Forum is a human rights organization that advocates for workers globally.</a:t>
            </a:r>
            <a:endParaRPr lang="en-US" dirty="0"/>
          </a:p>
        </p:txBody>
      </p:sp>
    </p:spTree>
    <p:extLst>
      <p:ext uri="{BB962C8B-B14F-4D97-AF65-F5344CB8AC3E}">
        <p14:creationId xmlns:p14="http://schemas.microsoft.com/office/powerpoint/2010/main" val="852041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has been noted that women’s clothing costs have fallen </a:t>
            </a:r>
            <a:r>
              <a:rPr lang="en-US" dirty="0">
                <a:hlinkClick r:id="rId2"/>
              </a:rPr>
              <a:t>35 percent in the last 10 years</a:t>
            </a:r>
            <a:r>
              <a:rPr lang="en-US" dirty="0" smtClean="0">
                <a:effectLst/>
              </a:rPr>
              <a:t> .</a:t>
            </a:r>
          </a:p>
          <a:p>
            <a:endParaRPr lang="en-US" dirty="0"/>
          </a:p>
          <a:p>
            <a:r>
              <a:rPr lang="en-US" dirty="0" smtClean="0"/>
              <a:t>“HOW?”</a:t>
            </a:r>
          </a:p>
          <a:p>
            <a:r>
              <a:rPr lang="en-US" dirty="0" smtClean="0"/>
              <a:t>Globalization </a:t>
            </a:r>
            <a:endParaRPr lang="en-US" dirty="0"/>
          </a:p>
        </p:txBody>
      </p:sp>
    </p:spTree>
    <p:extLst>
      <p:ext uri="{BB962C8B-B14F-4D97-AF65-F5344CB8AC3E}">
        <p14:creationId xmlns:p14="http://schemas.microsoft.com/office/powerpoint/2010/main" val="4125406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Overseas </a:t>
            </a:r>
            <a:r>
              <a:rPr lang="en-US" dirty="0"/>
              <a:t>labor is one factor that lets the production cost so low that companies are able to make high turnover. And these industries are not hidden they include Wal-Mart, </a:t>
            </a:r>
            <a:r>
              <a:rPr lang="en-US" dirty="0" smtClean="0"/>
              <a:t>gap, h </a:t>
            </a:r>
            <a:r>
              <a:rPr lang="en-US" dirty="0"/>
              <a:t>n m and other US companies as noted by Charles </a:t>
            </a:r>
            <a:r>
              <a:rPr lang="en-US" dirty="0" err="1"/>
              <a:t>Keraghan</a:t>
            </a:r>
            <a:r>
              <a:rPr lang="en-US" dirty="0"/>
              <a:t>(director national labor committee). </a:t>
            </a:r>
          </a:p>
          <a:p>
            <a:pPr algn="just"/>
            <a:endParaRPr lang="en-US" dirty="0"/>
          </a:p>
        </p:txBody>
      </p:sp>
    </p:spTree>
    <p:extLst>
      <p:ext uri="{BB962C8B-B14F-4D97-AF65-F5344CB8AC3E}">
        <p14:creationId xmlns:p14="http://schemas.microsoft.com/office/powerpoint/2010/main" val="775644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hlinkClick r:id="rId2"/>
              </a:rPr>
              <a:t>The International </a:t>
            </a:r>
            <a:r>
              <a:rPr lang="en-US" dirty="0">
                <a:hlinkClick r:id="rId2"/>
              </a:rPr>
              <a:t>Labour Organization</a:t>
            </a:r>
            <a:r>
              <a:rPr lang="en-US" dirty="0"/>
              <a:t> stated that 73 million face child </a:t>
            </a:r>
            <a:r>
              <a:rPr lang="en-US" dirty="0" err="1"/>
              <a:t>labour</a:t>
            </a:r>
            <a:r>
              <a:rPr lang="en-US" dirty="0"/>
              <a:t> worldwide amongst which 44.6 million are Asians( Nigeria Bangladesh Kenya Indonesia India China Brazil</a:t>
            </a:r>
            <a:r>
              <a:rPr lang="en-US" dirty="0" smtClean="0"/>
              <a:t>) 24% production for industries set in developed countries. </a:t>
            </a:r>
            <a:endParaRPr lang="en-US" dirty="0"/>
          </a:p>
        </p:txBody>
      </p:sp>
    </p:spTree>
    <p:extLst>
      <p:ext uri="{BB962C8B-B14F-4D97-AF65-F5344CB8AC3E}">
        <p14:creationId xmlns:p14="http://schemas.microsoft.com/office/powerpoint/2010/main" val="2883992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anes.jpg"/>
          <p:cNvPicPr>
            <a:picLocks noGrp="1" noChangeAspect="1"/>
          </p:cNvPicPr>
          <p:nvPr>
            <p:ph idx="1"/>
          </p:nvPr>
        </p:nvPicPr>
        <p:blipFill>
          <a:blip r:embed="rId2">
            <a:extLst>
              <a:ext uri="{28A0092B-C50C-407E-A947-70E740481C1C}">
                <a14:useLocalDpi xmlns:a14="http://schemas.microsoft.com/office/drawing/2010/main" val="0"/>
              </a:ext>
            </a:extLst>
          </a:blip>
          <a:srcRect t="22502" b="22502"/>
          <a:stretch>
            <a:fillRect/>
          </a:stretch>
        </p:blipFill>
        <p:spPr>
          <a:xfrm>
            <a:off x="457200" y="1600201"/>
            <a:ext cx="3056197" cy="1680791"/>
          </a:xfrm>
        </p:spPr>
      </p:pic>
      <p:pic>
        <p:nvPicPr>
          <p:cNvPr id="5" name="Picture 4" descr="gap.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1556" y="1600201"/>
            <a:ext cx="2249478" cy="1700605"/>
          </a:xfrm>
          <a:prstGeom prst="rect">
            <a:avLst/>
          </a:prstGeom>
        </p:spPr>
      </p:pic>
      <p:pic>
        <p:nvPicPr>
          <p:cNvPr id="6" name="Picture 5" descr="h n 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5912" y="3796817"/>
            <a:ext cx="1727200" cy="1143000"/>
          </a:xfrm>
          <a:prstGeom prst="rect">
            <a:avLst/>
          </a:prstGeom>
        </p:spPr>
      </p:pic>
      <p:pic>
        <p:nvPicPr>
          <p:cNvPr id="7" name="Picture 6" descr="JCPenney.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25011" y="3796817"/>
            <a:ext cx="2921774" cy="1864962"/>
          </a:xfrm>
          <a:prstGeom prst="rect">
            <a:avLst/>
          </a:prstGeom>
        </p:spPr>
      </p:pic>
      <p:pic>
        <p:nvPicPr>
          <p:cNvPr id="8" name="Picture 7" descr="old nevy.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48400" y="1891256"/>
            <a:ext cx="2438400" cy="2438400"/>
          </a:xfrm>
          <a:prstGeom prst="rect">
            <a:avLst/>
          </a:prstGeom>
        </p:spPr>
      </p:pic>
    </p:spTree>
    <p:extLst>
      <p:ext uri="{BB962C8B-B14F-4D97-AF65-F5344CB8AC3E}">
        <p14:creationId xmlns:p14="http://schemas.microsoft.com/office/powerpoint/2010/main" val="1624096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hlinkClick r:id="rId2"/>
              </a:rPr>
              <a:t> National Labor Committee</a:t>
            </a:r>
            <a:r>
              <a:rPr lang="en-US" dirty="0"/>
              <a:t> </a:t>
            </a:r>
            <a:r>
              <a:rPr lang="en-US" dirty="0" smtClean="0"/>
              <a:t>2006, estimated </a:t>
            </a:r>
            <a:r>
              <a:rPr lang="en-US" dirty="0"/>
              <a:t>200 children, some 11 years old or even younger, are sewing clothing for Hanes, Wal-Mart, J.C. Penney, and Puma at the Harvest Rich factory in </a:t>
            </a:r>
            <a:r>
              <a:rPr lang="en-US" dirty="0" smtClean="0"/>
              <a:t>Bangladesh.</a:t>
            </a:r>
            <a:r>
              <a:rPr lang="en-US" dirty="0" smtClean="0">
                <a:effectLst/>
              </a:rPr>
              <a:t> </a:t>
            </a:r>
            <a:endParaRPr lang="en-US" dirty="0"/>
          </a:p>
        </p:txBody>
      </p:sp>
    </p:spTree>
    <p:extLst>
      <p:ext uri="{BB962C8B-B14F-4D97-AF65-F5344CB8AC3E}">
        <p14:creationId xmlns:p14="http://schemas.microsoft.com/office/powerpoint/2010/main" val="266173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Who is to be blamed?</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a:t>For such a situation not only the succumbed to this situation but also provider of such situation is to be </a:t>
            </a:r>
            <a:r>
              <a:rPr lang="en-US" dirty="0" smtClean="0"/>
              <a:t>blamed. US being a party to ILO must respect labor rights of international laborers as well.</a:t>
            </a:r>
          </a:p>
        </p:txBody>
      </p:sp>
    </p:spTree>
    <p:extLst>
      <p:ext uri="{BB962C8B-B14F-4D97-AF65-F5344CB8AC3E}">
        <p14:creationId xmlns:p14="http://schemas.microsoft.com/office/powerpoint/2010/main" val="982285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Possible Solutions :</a:t>
            </a:r>
            <a:endParaRPr lang="en-US" b="1" u="sng" dirty="0"/>
          </a:p>
        </p:txBody>
      </p:sp>
      <p:sp>
        <p:nvSpPr>
          <p:cNvPr id="3" name="Content Placeholder 2"/>
          <p:cNvSpPr>
            <a:spLocks noGrp="1"/>
          </p:cNvSpPr>
          <p:nvPr>
            <p:ph idx="1"/>
          </p:nvPr>
        </p:nvSpPr>
        <p:spPr/>
        <p:txBody>
          <a:bodyPr>
            <a:normAutofit fontScale="85000" lnSpcReduction="10000"/>
          </a:bodyPr>
          <a:lstStyle/>
          <a:p>
            <a:r>
              <a:rPr lang="en-US" dirty="0" smtClean="0"/>
              <a:t>Acceptance.</a:t>
            </a:r>
          </a:p>
          <a:p>
            <a:pPr algn="just"/>
            <a:r>
              <a:rPr lang="en-US" dirty="0" smtClean="0"/>
              <a:t>Special Rapporteur Miss. </a:t>
            </a:r>
            <a:r>
              <a:rPr lang="en-US" dirty="0" err="1" smtClean="0"/>
              <a:t>Urmila</a:t>
            </a:r>
            <a:r>
              <a:rPr lang="en-US" dirty="0" smtClean="0"/>
              <a:t> </a:t>
            </a:r>
            <a:r>
              <a:rPr lang="en-US" dirty="0" err="1" smtClean="0"/>
              <a:t>Bhoola</a:t>
            </a:r>
            <a:r>
              <a:rPr lang="en-US" dirty="0" smtClean="0"/>
              <a:t> on “contemporary forms of slavery, including its causes and consequences” (22 July 2014)Also expressed her grievance while addressing Recommendation No. 201 where she pointed out that education for child laborers must be paid heat to, She also addressed that child labor is being practiced where the labor rights of children are not being fulfilled. So firstly, one law is being infringed and on the other hand second law of their labor rights infringement also being patricide</a:t>
            </a: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86012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This has been worked upon in Bangladesh under “the Labor Law of Bangladesh 2006”, the minimum legal age for employment has been reduced form 18 to 14. However, there is lack of accountability. </a:t>
            </a:r>
          </a:p>
          <a:p>
            <a:r>
              <a:rPr lang="en-US" dirty="0" smtClean="0"/>
              <a:t>Lack of Awareness: increase in demand: increase in production :increase in exploitation.   </a:t>
            </a:r>
          </a:p>
          <a:p>
            <a:r>
              <a:rPr lang="en-US" dirty="0" smtClean="0"/>
              <a:t>Corporate veil should be pierced in such situations and the owner shall be made responsible for the manner in which ultimate outcome for sale is obtained</a:t>
            </a:r>
            <a:endParaRPr lang="en-US" dirty="0"/>
          </a:p>
        </p:txBody>
      </p:sp>
    </p:spTree>
    <p:extLst>
      <p:ext uri="{BB962C8B-B14F-4D97-AF65-F5344CB8AC3E}">
        <p14:creationId xmlns:p14="http://schemas.microsoft.com/office/powerpoint/2010/main" val="3591244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TotalTime>
  <Words>516</Words>
  <Application>Microsoft Macintosh PowerPoint</Application>
  <PresentationFormat>On-screen Show (4:3)</PresentationFormat>
  <Paragraphs>22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Critical review of child laborers and their employment in the fashion industry  </vt:lpstr>
      <vt:lpstr>PowerPoint Presentation</vt:lpstr>
      <vt:lpstr>PowerPoint Presentation</vt:lpstr>
      <vt:lpstr>PowerPoint Presentation</vt:lpstr>
      <vt:lpstr>PowerPoint Presentation</vt:lpstr>
      <vt:lpstr>PowerPoint Presentation</vt:lpstr>
      <vt:lpstr>Who is to be blamed? </vt:lpstr>
      <vt:lpstr>Possible Solutions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rivew of child laborers and their employment in the fashion industry  </dc:title>
  <dc:creator>abc</dc:creator>
  <cp:lastModifiedBy>abc</cp:lastModifiedBy>
  <cp:revision>9</cp:revision>
  <dcterms:created xsi:type="dcterms:W3CDTF">2016-07-20T16:03:38Z</dcterms:created>
  <dcterms:modified xsi:type="dcterms:W3CDTF">2016-07-20T18:19:05Z</dcterms:modified>
</cp:coreProperties>
</file>