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2" r:id="rId7"/>
    <p:sldId id="261" r:id="rId8"/>
    <p:sldId id="263" r:id="rId9"/>
    <p:sldId id="280" r:id="rId10"/>
    <p:sldId id="264" r:id="rId11"/>
    <p:sldId id="265" r:id="rId12"/>
    <p:sldId id="266" r:id="rId13"/>
    <p:sldId id="267" r:id="rId14"/>
    <p:sldId id="269" r:id="rId15"/>
    <p:sldId id="270" r:id="rId16"/>
    <p:sldId id="268"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3CEDD-5EA9-49C6-BE39-EEA6FBA02AFE}" type="datetimeFigureOut">
              <a:rPr lang="en-US" smtClean="0"/>
              <a:t>20-Jul-16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81F36-3738-4065-99A8-DCE6E6F90FC6}" type="slidenum">
              <a:rPr lang="en-US" smtClean="0"/>
              <a:t>‹#›</a:t>
            </a:fld>
            <a:endParaRPr lang="en-US"/>
          </a:p>
        </p:txBody>
      </p:sp>
    </p:spTree>
    <p:extLst>
      <p:ext uri="{BB962C8B-B14F-4D97-AF65-F5344CB8AC3E}">
        <p14:creationId xmlns:p14="http://schemas.microsoft.com/office/powerpoint/2010/main" val="319331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rriam-webster.com/dictionary/develop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http://www.ohchr.org/EN/Issues/Pages/WhatareHumanRights.aspx  </a:t>
            </a:r>
            <a:endParaRPr lang="en-US" dirty="0"/>
          </a:p>
        </p:txBody>
      </p:sp>
      <p:sp>
        <p:nvSpPr>
          <p:cNvPr id="4" name="Slide Number Placeholder 3"/>
          <p:cNvSpPr>
            <a:spLocks noGrp="1"/>
          </p:cNvSpPr>
          <p:nvPr>
            <p:ph type="sldNum" sz="quarter" idx="10"/>
          </p:nvPr>
        </p:nvSpPr>
        <p:spPr/>
        <p:txBody>
          <a:bodyPr/>
          <a:lstStyle/>
          <a:p>
            <a:fld id="{B5281F36-3738-4065-99A8-DCE6E6F90FC6}" type="slidenum">
              <a:rPr lang="en-US" smtClean="0"/>
              <a:t>4</a:t>
            </a:fld>
            <a:endParaRPr lang="en-US"/>
          </a:p>
        </p:txBody>
      </p:sp>
    </p:spTree>
    <p:extLst>
      <p:ext uri="{BB962C8B-B14F-4D97-AF65-F5344CB8AC3E}">
        <p14:creationId xmlns:p14="http://schemas.microsoft.com/office/powerpoint/2010/main" val="215744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hlinkClick r:id="rId3"/>
              </a:rPr>
              <a:t>http://www.merriam-webster.com/dictionary/development</a:t>
            </a:r>
            <a:endParaRPr kumimoji="0" lang="en-US" sz="24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endParaRPr>
          </a:p>
          <a:p>
            <a:endParaRPr lang="en-US" dirty="0"/>
          </a:p>
        </p:txBody>
      </p:sp>
      <p:sp>
        <p:nvSpPr>
          <p:cNvPr id="4" name="Slide Number Placeholder 3"/>
          <p:cNvSpPr>
            <a:spLocks noGrp="1"/>
          </p:cNvSpPr>
          <p:nvPr>
            <p:ph type="sldNum" sz="quarter" idx="10"/>
          </p:nvPr>
        </p:nvSpPr>
        <p:spPr/>
        <p:txBody>
          <a:bodyPr/>
          <a:lstStyle/>
          <a:p>
            <a:fld id="{B5281F36-3738-4065-99A8-DCE6E6F90FC6}" type="slidenum">
              <a:rPr lang="en-US" smtClean="0"/>
              <a:t>5</a:t>
            </a:fld>
            <a:endParaRPr lang="en-US"/>
          </a:p>
        </p:txBody>
      </p:sp>
    </p:spTree>
    <p:extLst>
      <p:ext uri="{BB962C8B-B14F-4D97-AF65-F5344CB8AC3E}">
        <p14:creationId xmlns:p14="http://schemas.microsoft.com/office/powerpoint/2010/main" val="299529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http://www.bbc.com/news/world-africa-25427965 </a:t>
            </a:r>
            <a:endParaRPr lang="en-US" dirty="0"/>
          </a:p>
        </p:txBody>
      </p:sp>
      <p:sp>
        <p:nvSpPr>
          <p:cNvPr id="4" name="Slide Number Placeholder 3"/>
          <p:cNvSpPr>
            <a:spLocks noGrp="1"/>
          </p:cNvSpPr>
          <p:nvPr>
            <p:ph type="sldNum" sz="quarter" idx="10"/>
          </p:nvPr>
        </p:nvSpPr>
        <p:spPr/>
        <p:txBody>
          <a:bodyPr/>
          <a:lstStyle/>
          <a:p>
            <a:fld id="{B5281F36-3738-4065-99A8-DCE6E6F90FC6}" type="slidenum">
              <a:rPr lang="en-US" smtClean="0"/>
              <a:t>7</a:t>
            </a:fld>
            <a:endParaRPr lang="en-US"/>
          </a:p>
        </p:txBody>
      </p:sp>
    </p:spTree>
    <p:extLst>
      <p:ext uri="{BB962C8B-B14F-4D97-AF65-F5344CB8AC3E}">
        <p14:creationId xmlns:p14="http://schemas.microsoft.com/office/powerpoint/2010/main" val="143049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https://www.hrw.org/news/2016/04/05/iraq-women-suffer-under-isis </a:t>
            </a:r>
            <a:endParaRPr lang="en-US" dirty="0"/>
          </a:p>
        </p:txBody>
      </p:sp>
      <p:sp>
        <p:nvSpPr>
          <p:cNvPr id="4" name="Slide Number Placeholder 3"/>
          <p:cNvSpPr>
            <a:spLocks noGrp="1"/>
          </p:cNvSpPr>
          <p:nvPr>
            <p:ph type="sldNum" sz="quarter" idx="10"/>
          </p:nvPr>
        </p:nvSpPr>
        <p:spPr/>
        <p:txBody>
          <a:bodyPr/>
          <a:lstStyle/>
          <a:p>
            <a:fld id="{B5281F36-3738-4065-99A8-DCE6E6F90FC6}" type="slidenum">
              <a:rPr lang="en-US" smtClean="0"/>
              <a:t>12</a:t>
            </a:fld>
            <a:endParaRPr lang="en-US"/>
          </a:p>
        </p:txBody>
      </p:sp>
    </p:spTree>
    <p:extLst>
      <p:ext uri="{BB962C8B-B14F-4D97-AF65-F5344CB8AC3E}">
        <p14:creationId xmlns:p14="http://schemas.microsoft.com/office/powerpoint/2010/main" val="219351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20-Jul-16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20-Jul-16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20-Jul-16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20-Jul-16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n.org/womenwatch/osagi/gendermainstreaming.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8153400" cy="2057400"/>
          </a:xfrm>
        </p:spPr>
        <p:txBody>
          <a:bodyPr>
            <a:normAutofit fontScale="90000"/>
          </a:bodyPr>
          <a:lstStyle/>
          <a:p>
            <a:r>
              <a:rPr lang="en-US" b="1" u="sng" dirty="0" smtClean="0">
                <a:latin typeface="Arial Black" panose="020B0A04020102020204" pitchFamily="34" charset="0"/>
              </a:rPr>
              <a:t>GENDER IN CONFLICT AND HUMAN RIGHTS VIOLATIONS</a:t>
            </a:r>
            <a:endParaRPr lang="en-US" b="1" u="sng" dirty="0">
              <a:latin typeface="Arial Black" panose="020B0A04020102020204" pitchFamily="34" charset="0"/>
            </a:endParaRPr>
          </a:p>
        </p:txBody>
      </p:sp>
      <p:sp>
        <p:nvSpPr>
          <p:cNvPr id="3" name="Subtitle 2"/>
          <p:cNvSpPr>
            <a:spLocks noGrp="1"/>
          </p:cNvSpPr>
          <p:nvPr>
            <p:ph type="subTitle" idx="1"/>
          </p:nvPr>
        </p:nvSpPr>
        <p:spPr>
          <a:xfrm>
            <a:off x="1371600" y="3886200"/>
            <a:ext cx="7696200" cy="2590800"/>
          </a:xfrm>
        </p:spPr>
        <p:txBody>
          <a:bodyPr/>
          <a:lstStyle/>
          <a:p>
            <a:pPr algn="r"/>
            <a:r>
              <a:rPr lang="en-US" dirty="0" smtClean="0"/>
              <a:t> </a:t>
            </a:r>
          </a:p>
          <a:p>
            <a:pPr algn="r"/>
            <a:endParaRPr lang="en-US" sz="2400" b="1" dirty="0">
              <a:latin typeface="Cambria" panose="02040503050406030204" pitchFamily="18" charset="0"/>
            </a:endParaRPr>
          </a:p>
          <a:p>
            <a:pPr algn="r"/>
            <a:r>
              <a:rPr lang="en-US" sz="2400" b="1" dirty="0" smtClean="0">
                <a:solidFill>
                  <a:schemeClr val="tx1"/>
                </a:solidFill>
                <a:latin typeface="Cambria" panose="02040503050406030204" pitchFamily="18" charset="0"/>
              </a:rPr>
              <a:t>SREELAKSHMI  S  KURUP</a:t>
            </a:r>
          </a:p>
          <a:p>
            <a:pPr algn="r"/>
            <a:r>
              <a:rPr lang="en-US" sz="2400" b="1" dirty="0" smtClean="0">
                <a:solidFill>
                  <a:schemeClr val="tx1"/>
                </a:solidFill>
                <a:latin typeface="Cambria" panose="02040503050406030204" pitchFamily="18" charset="0"/>
              </a:rPr>
              <a:t>JGU ID:  20120262</a:t>
            </a:r>
            <a:endParaRPr lang="en-US" sz="40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3129527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381000"/>
            <a:ext cx="8898523" cy="5970865"/>
          </a:xfrm>
          <a:prstGeom prst="rect">
            <a:avLst/>
          </a:prstGeom>
          <a:noFill/>
        </p:spPr>
        <p:txBody>
          <a:bodyPr wrap="square" rtlCol="0">
            <a:spAutoFit/>
          </a:bodyPr>
          <a:lstStyle/>
          <a:p>
            <a:pPr algn="ctr"/>
            <a:r>
              <a:rPr lang="en-US" sz="3200" b="1" u="sng" dirty="0" smtClean="0">
                <a:latin typeface="Algerian" panose="04020705040A02060702" pitchFamily="82" charset="0"/>
              </a:rPr>
              <a:t>THEORETICAL   FRAMEWORK</a:t>
            </a:r>
          </a:p>
          <a:p>
            <a:endParaRPr lang="en-US" dirty="0"/>
          </a:p>
          <a:p>
            <a:endParaRPr lang="en-US" dirty="0" smtClean="0"/>
          </a:p>
          <a:p>
            <a:endParaRPr lang="en-US" dirty="0" smtClean="0"/>
          </a:p>
          <a:p>
            <a:pPr marL="285750" indent="-285750">
              <a:buFont typeface="Wingdings" panose="05000000000000000000" pitchFamily="2" charset="2"/>
              <a:buChar char="v"/>
            </a:pPr>
            <a:r>
              <a:rPr lang="en-US" sz="2800" u="sng" dirty="0" smtClean="0"/>
              <a:t>PRE-CONFLICT SITUATION</a:t>
            </a:r>
            <a:endParaRPr lang="en-US" sz="2800" u="sng" dirty="0"/>
          </a:p>
          <a:p>
            <a:endParaRPr lang="en-US" dirty="0" smtClean="0"/>
          </a:p>
          <a:p>
            <a:endParaRPr lang="en-US" dirty="0"/>
          </a:p>
          <a:p>
            <a:r>
              <a:rPr lang="en-US" dirty="0" smtClean="0"/>
              <a:t>        </a:t>
            </a:r>
            <a:r>
              <a:rPr lang="en-US" sz="2400" dirty="0" smtClean="0"/>
              <a:t>Flexible ethnicity for women than it is today.</a:t>
            </a:r>
          </a:p>
          <a:p>
            <a:endParaRPr lang="en-US" sz="2400" dirty="0"/>
          </a:p>
          <a:p>
            <a:endParaRPr lang="en-US" dirty="0" smtClean="0"/>
          </a:p>
          <a:p>
            <a:endParaRPr lang="en-US" dirty="0"/>
          </a:p>
          <a:p>
            <a:pPr marL="285750" indent="-285750">
              <a:buFont typeface="Wingdings" panose="05000000000000000000" pitchFamily="2" charset="2"/>
              <a:buChar char="v"/>
            </a:pPr>
            <a:r>
              <a:rPr lang="en-US" sz="2800" u="sng" dirty="0" smtClean="0"/>
              <a:t>OPEN-CONFLICT SITUATION</a:t>
            </a:r>
          </a:p>
          <a:p>
            <a:endParaRPr lang="en-US" dirty="0"/>
          </a:p>
          <a:p>
            <a:r>
              <a:rPr lang="en-US" sz="2400" dirty="0" smtClean="0"/>
              <a:t>Gross instances of rape</a:t>
            </a:r>
          </a:p>
          <a:p>
            <a:r>
              <a:rPr lang="en-US" sz="2400" dirty="0" smtClean="0"/>
              <a:t>For example, account by Susan- a rape survivor.</a:t>
            </a:r>
          </a:p>
          <a:p>
            <a:endParaRPr lang="en-US" dirty="0"/>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990600"/>
            <a:ext cx="3886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029" y="3124200"/>
            <a:ext cx="278814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020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6705600" cy="584775"/>
          </a:xfrm>
          <a:prstGeom prst="rect">
            <a:avLst/>
          </a:prstGeom>
          <a:noFill/>
        </p:spPr>
        <p:txBody>
          <a:bodyPr wrap="square" rtlCol="0">
            <a:spAutoFit/>
          </a:bodyPr>
          <a:lstStyle/>
          <a:p>
            <a:pPr algn="ctr"/>
            <a:r>
              <a:rPr lang="en-US" sz="3200" b="1" u="sng" dirty="0" smtClean="0"/>
              <a:t>COMPARISON  WITH    ISIS    CONFLICT</a:t>
            </a:r>
            <a:endParaRPr lang="en-US" sz="3200" b="1" u="sng" dirty="0"/>
          </a:p>
        </p:txBody>
      </p:sp>
      <p:sp>
        <p:nvSpPr>
          <p:cNvPr id="3" name="Rectangle 2"/>
          <p:cNvSpPr/>
          <p:nvPr/>
        </p:nvSpPr>
        <p:spPr>
          <a:xfrm>
            <a:off x="76200" y="889575"/>
            <a:ext cx="8915400" cy="6463308"/>
          </a:xfrm>
          <a:prstGeom prst="rect">
            <a:avLst/>
          </a:prstGeom>
        </p:spPr>
        <p:txBody>
          <a:bodyPr wrap="square">
            <a:spAutoFit/>
          </a:bodyPr>
          <a:lstStyle/>
          <a:p>
            <a:pPr marL="285750" indent="-285750">
              <a:buFont typeface="Arial" panose="020B0604020202020204" pitchFamily="34" charset="0"/>
              <a:buChar char="•"/>
            </a:pPr>
            <a:r>
              <a:rPr lang="en-US" sz="2400" dirty="0"/>
              <a:t>The report states that women have been banned from public life, education for girls has been curtailed and early marriage is on the rise.</a:t>
            </a:r>
          </a:p>
          <a:p>
            <a:endParaRPr lang="en-US" sz="2400" dirty="0"/>
          </a:p>
          <a:p>
            <a:pPr marL="285750" indent="-285750">
              <a:buFont typeface="Arial" panose="020B0604020202020204" pitchFamily="34" charset="0"/>
              <a:buChar char="•"/>
            </a:pPr>
            <a:r>
              <a:rPr lang="en-US" sz="2400" dirty="0"/>
              <a:t>Women have also been stoned to death after being accused of adultery, or for being seen in public without a male relative or with their heads uncovered</a:t>
            </a:r>
            <a:r>
              <a:rPr lang="en-US" sz="2400" dirty="0" smtClean="0"/>
              <a:t>.</a:t>
            </a:r>
          </a:p>
          <a:p>
            <a:endParaRPr lang="en-US" sz="2400" dirty="0"/>
          </a:p>
          <a:p>
            <a:r>
              <a:rPr lang="en-US" sz="2400" i="1" dirty="0" smtClean="0"/>
              <a:t>(Report by the United Nations Human Rights Council, 2014)</a:t>
            </a:r>
          </a:p>
          <a:p>
            <a:endParaRPr lang="en-US" sz="2400" dirty="0"/>
          </a:p>
          <a:p>
            <a:endParaRPr lang="en-US" sz="2400" dirty="0" smtClean="0"/>
          </a:p>
          <a:p>
            <a:pPr marL="285750" indent="-285750">
              <a:buFont typeface="Arial" panose="020B0604020202020204" pitchFamily="34" charset="0"/>
              <a:buChar char="•"/>
            </a:pPr>
            <a:r>
              <a:rPr lang="en-US" sz="2400" dirty="0"/>
              <a:t>An estimated 3,500 are being held as slaves by ISIS – the Islamic State – in Iraq, most of them women and children</a:t>
            </a:r>
            <a:r>
              <a:rPr lang="en-US" sz="2400" dirty="0" smtClean="0"/>
              <a:t>.</a:t>
            </a:r>
          </a:p>
          <a:p>
            <a:endParaRPr lang="en-US" sz="2400" dirty="0"/>
          </a:p>
          <a:p>
            <a:r>
              <a:rPr lang="en-US" sz="2400" i="1" dirty="0" smtClean="0"/>
              <a:t>(UN Report, January 2016)</a:t>
            </a:r>
          </a:p>
          <a:p>
            <a:endParaRPr lang="en-US" dirty="0"/>
          </a:p>
          <a:p>
            <a:endParaRPr lang="en-US" dirty="0" smtClean="0"/>
          </a:p>
          <a:p>
            <a:endParaRPr lang="en-US" dirty="0"/>
          </a:p>
        </p:txBody>
      </p:sp>
    </p:spTree>
    <p:extLst>
      <p:ext uri="{BB962C8B-B14F-4D97-AF65-F5344CB8AC3E}">
        <p14:creationId xmlns:p14="http://schemas.microsoft.com/office/powerpoint/2010/main" val="1167436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5262979"/>
          </a:xfrm>
          <a:prstGeom prst="rect">
            <a:avLst/>
          </a:prstGeom>
        </p:spPr>
        <p:txBody>
          <a:bodyPr wrap="square">
            <a:spAutoFit/>
          </a:bodyPr>
          <a:lstStyle/>
          <a:p>
            <a:pPr marL="342900" indent="-342900">
              <a:buFont typeface="Wingdings" panose="05000000000000000000" pitchFamily="2" charset="2"/>
              <a:buChar char="q"/>
            </a:pPr>
            <a:r>
              <a:rPr lang="en-US" sz="2400" dirty="0"/>
              <a:t>In January and February 2016, Human Rights Watch interviewed 21 Sunni Muslim Arab women from the </a:t>
            </a:r>
            <a:r>
              <a:rPr lang="en-US" sz="2400" dirty="0" err="1"/>
              <a:t>Hawija</a:t>
            </a:r>
            <a:r>
              <a:rPr lang="en-US" sz="2400" dirty="0"/>
              <a:t> area of Iraq and 15 women and girls from the </a:t>
            </a:r>
            <a:r>
              <a:rPr lang="en-US" sz="2400" dirty="0" err="1"/>
              <a:t>Yezidi</a:t>
            </a:r>
            <a:r>
              <a:rPr lang="en-US" sz="2400" dirty="0"/>
              <a:t> minority ethnic group, all of whom had fled ISIS-controlled areas, most in late </a:t>
            </a:r>
            <a:r>
              <a:rPr lang="en-US" sz="2400" dirty="0" smtClean="0"/>
              <a:t>2015.</a:t>
            </a:r>
          </a:p>
          <a:p>
            <a:endParaRPr lang="en-US" sz="2400" dirty="0"/>
          </a:p>
          <a:p>
            <a:endParaRPr lang="en-US" sz="2400" dirty="0" smtClean="0"/>
          </a:p>
          <a:p>
            <a:pPr marL="342900" indent="-342900">
              <a:buFont typeface="Wingdings" panose="05000000000000000000" pitchFamily="2" charset="2"/>
              <a:buChar char="q"/>
            </a:pPr>
            <a:r>
              <a:rPr lang="en-US" sz="2400" dirty="0"/>
              <a:t>They described being forcibly converted to Islam, kept in sexual slavery, bought and sold in slave markets, and passed among as many as four ISIS members. </a:t>
            </a:r>
            <a:endParaRPr lang="en-US" sz="2400" dirty="0" smtClean="0"/>
          </a:p>
          <a:p>
            <a:endParaRPr lang="en-US" sz="2400" dirty="0"/>
          </a:p>
          <a:p>
            <a:endParaRPr lang="en-US" sz="2400" dirty="0" smtClean="0"/>
          </a:p>
          <a:p>
            <a:pPr marL="342900" indent="-342900">
              <a:buFont typeface="Wingdings" panose="05000000000000000000" pitchFamily="2" charset="2"/>
              <a:buChar char="q"/>
            </a:pPr>
            <a:r>
              <a:rPr lang="en-US" sz="2400" dirty="0"/>
              <a:t>“Noor,”16, said an ISIS fighter raped her multiple times during two months in captivity. Deeply traumatized, she is one of the few </a:t>
            </a:r>
            <a:r>
              <a:rPr lang="en-US" sz="2400" dirty="0" err="1"/>
              <a:t>Yezidi</a:t>
            </a:r>
            <a:r>
              <a:rPr lang="en-US" sz="2400" dirty="0"/>
              <a:t> girls getting regular psychosocial treatment.</a:t>
            </a:r>
          </a:p>
        </p:txBody>
      </p:sp>
    </p:spTree>
    <p:extLst>
      <p:ext uri="{BB962C8B-B14F-4D97-AF65-F5344CB8AC3E}">
        <p14:creationId xmlns:p14="http://schemas.microsoft.com/office/powerpoint/2010/main" val="3565268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924800" cy="2739211"/>
          </a:xfrm>
          <a:prstGeom prst="rect">
            <a:avLst/>
          </a:prstGeom>
          <a:noFill/>
        </p:spPr>
        <p:txBody>
          <a:bodyPr wrap="square" rtlCol="0">
            <a:spAutoFit/>
          </a:bodyPr>
          <a:lstStyle/>
          <a:p>
            <a:pPr marL="285750" indent="-285750">
              <a:buFont typeface="Wingdings" panose="05000000000000000000" pitchFamily="2" charset="2"/>
              <a:buChar char="v"/>
            </a:pPr>
            <a:r>
              <a:rPr lang="en-US" sz="2800" b="1" u="sng" dirty="0" smtClean="0"/>
              <a:t>PROCESS OF PEACEBUILDING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
            </a:pPr>
            <a:r>
              <a:rPr lang="en-US" dirty="0" smtClean="0"/>
              <a:t>Women considered to be active participants in establishing peace.</a:t>
            </a:r>
          </a:p>
          <a:p>
            <a:endParaRPr lang="en-US" dirty="0"/>
          </a:p>
          <a:p>
            <a:endParaRPr lang="en-US" dirty="0" smtClean="0"/>
          </a:p>
          <a:p>
            <a:pPr marL="285750" indent="-285750">
              <a:buFont typeface="Wingdings" panose="05000000000000000000" pitchFamily="2" charset="2"/>
              <a:buChar char="§"/>
            </a:pPr>
            <a:r>
              <a:rPr lang="en-US" dirty="0" smtClean="0"/>
              <a:t>In </a:t>
            </a:r>
            <a:r>
              <a:rPr lang="en-US" dirty="0" err="1"/>
              <a:t>Sanjasiri</a:t>
            </a:r>
            <a:r>
              <a:rPr lang="en-US" dirty="0"/>
              <a:t>, </a:t>
            </a:r>
            <a:r>
              <a:rPr lang="en-US" dirty="0" smtClean="0"/>
              <a:t> </a:t>
            </a:r>
            <a:r>
              <a:rPr lang="en-US" dirty="0" err="1" smtClean="0"/>
              <a:t>Mary.A</a:t>
            </a:r>
            <a:r>
              <a:rPr lang="en-US" dirty="0" smtClean="0"/>
              <a:t> </a:t>
            </a:r>
            <a:r>
              <a:rPr lang="en-US" dirty="0"/>
              <a:t>led up her community’s first peace-building campaign; raising awareness on women’s rights issues, such as marriage decisions, through the lens of conflict resolution.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9" y="3196411"/>
            <a:ext cx="6096001" cy="358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927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772400" cy="6247864"/>
          </a:xfrm>
          <a:prstGeom prst="rect">
            <a:avLst/>
          </a:prstGeom>
          <a:noFill/>
        </p:spPr>
        <p:txBody>
          <a:bodyPr wrap="square" rtlCol="0">
            <a:spAutoFit/>
          </a:bodyPr>
          <a:lstStyle/>
          <a:p>
            <a:pPr marL="285750" indent="-285750">
              <a:buFont typeface="Wingdings" panose="05000000000000000000" pitchFamily="2" charset="2"/>
              <a:buChar char="v"/>
            </a:pPr>
            <a:r>
              <a:rPr lang="en-US" sz="3200" b="1" u="sng" dirty="0" smtClean="0"/>
              <a:t>POST-CONFLICT SITUATION</a:t>
            </a:r>
          </a:p>
          <a:p>
            <a:endParaRPr lang="en-US" sz="3200" b="1" u="sng" dirty="0"/>
          </a:p>
          <a:p>
            <a:r>
              <a:rPr lang="en-US" sz="2400" dirty="0" smtClean="0"/>
              <a:t>Peace Agreement – August 2015</a:t>
            </a:r>
          </a:p>
          <a:p>
            <a:endParaRPr lang="en-US" sz="2400" dirty="0"/>
          </a:p>
          <a:p>
            <a:r>
              <a:rPr lang="en-US" sz="2400" dirty="0" smtClean="0"/>
              <a:t>Due to slow government, fighting continued.</a:t>
            </a:r>
          </a:p>
          <a:p>
            <a:endParaRPr lang="en-US" sz="3200" b="1" u="sng" dirty="0" smtClean="0"/>
          </a:p>
          <a:p>
            <a:endParaRPr lang="en-US" sz="2000" dirty="0"/>
          </a:p>
          <a:p>
            <a:pPr marL="342900" indent="-342900">
              <a:buFont typeface="Courier New" panose="02070309020205020404" pitchFamily="49" charset="0"/>
              <a:buChar char="o"/>
            </a:pPr>
            <a:r>
              <a:rPr lang="en-US" sz="2000" dirty="0"/>
              <a:t>International and African human rights groups have documented widespread human rights abuses and reported evidence that they are committed by both government and opposition forces. </a:t>
            </a:r>
            <a:endParaRPr lang="en-US" sz="2000" dirty="0" smtClean="0"/>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i="1" dirty="0"/>
              <a:t>Peacebuilding post-conflict- </a:t>
            </a:r>
            <a:endParaRPr lang="en-US" sz="2000" i="1" dirty="0" smtClean="0"/>
          </a:p>
          <a:p>
            <a:endParaRPr lang="en-US" sz="2000" dirty="0"/>
          </a:p>
          <a:p>
            <a:r>
              <a:rPr lang="en-US" sz="2000" dirty="0" smtClean="0"/>
              <a:t>The </a:t>
            </a:r>
            <a:r>
              <a:rPr lang="en-US" sz="2000" dirty="0"/>
              <a:t>United Institute of Peace (USIP) works to build peace in South Sudan through partnerships with the State Department, nongovernmental organizations, and local stakeholders. </a:t>
            </a:r>
          </a:p>
          <a:p>
            <a:endParaRPr lang="en-US" sz="3200" b="1" u="sng" dirty="0"/>
          </a:p>
        </p:txBody>
      </p:sp>
    </p:spTree>
    <p:extLst>
      <p:ext uri="{BB962C8B-B14F-4D97-AF65-F5344CB8AC3E}">
        <p14:creationId xmlns:p14="http://schemas.microsoft.com/office/powerpoint/2010/main" val="4043904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1"/>
            <a:ext cx="8305800" cy="5539978"/>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a:t>
            </a:r>
            <a:r>
              <a:rPr lang="en-US" sz="2400" dirty="0"/>
              <a:t>Institute’s Unlearning Violence program convenes civil society leaders, men and women, for programs that help develop their skills in resolving community-level conflicts.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These </a:t>
            </a:r>
            <a:r>
              <a:rPr lang="en-US" sz="2400" dirty="0"/>
              <a:t>include understanding the gender dimensions of those conflicts, including issues of masculinity. </a:t>
            </a:r>
            <a:endParaRPr lang="en-US" sz="2400" dirty="0" smtClean="0"/>
          </a:p>
          <a:p>
            <a:endParaRPr lang="en-US" sz="2400" dirty="0" smtClean="0"/>
          </a:p>
          <a:p>
            <a:pPr marL="342900" indent="-342900">
              <a:buFont typeface="Arial" panose="020B0604020202020204" pitchFamily="34" charset="0"/>
              <a:buChar char="•"/>
            </a:pPr>
            <a:r>
              <a:rPr lang="en-US" sz="2400" dirty="0" smtClean="0"/>
              <a:t>The </a:t>
            </a:r>
            <a:r>
              <a:rPr lang="en-US" sz="2400" dirty="0"/>
              <a:t>skills also include facilitating intergroup dialogues to help manage such conflicts. </a:t>
            </a:r>
            <a:endParaRPr lang="en-US" sz="2400" dirty="0" smtClean="0"/>
          </a:p>
          <a:p>
            <a:endParaRPr lang="en-US" sz="2400" dirty="0"/>
          </a:p>
          <a:p>
            <a:endParaRPr lang="en-US" sz="2400" dirty="0" smtClean="0"/>
          </a:p>
          <a:p>
            <a:pPr marL="342900" indent="-342900">
              <a:buFont typeface="Arial" panose="020B0604020202020204" pitchFamily="34" charset="0"/>
              <a:buChar char="•"/>
            </a:pPr>
            <a:r>
              <a:rPr lang="en-US" sz="2400" dirty="0" smtClean="0"/>
              <a:t>The </a:t>
            </a:r>
            <a:r>
              <a:rPr lang="en-US" sz="2400" dirty="0"/>
              <a:t>Unlearning Violence community works within the country to identify key stakeholders and areas for reconciliation work.</a:t>
            </a:r>
          </a:p>
          <a:p>
            <a:endParaRPr lang="en-US" dirty="0"/>
          </a:p>
        </p:txBody>
      </p:sp>
    </p:spTree>
    <p:extLst>
      <p:ext uri="{BB962C8B-B14F-4D97-AF65-F5344CB8AC3E}">
        <p14:creationId xmlns:p14="http://schemas.microsoft.com/office/powerpoint/2010/main" val="153753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52400"/>
            <a:ext cx="896112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119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686800" cy="1077218"/>
          </a:xfrm>
          <a:prstGeom prst="rect">
            <a:avLst/>
          </a:prstGeom>
          <a:noFill/>
        </p:spPr>
        <p:txBody>
          <a:bodyPr wrap="square" rtlCol="0">
            <a:spAutoFit/>
          </a:bodyPr>
          <a:lstStyle/>
          <a:p>
            <a:pPr algn="ctr"/>
            <a:r>
              <a:rPr lang="en-US" sz="3200" b="1" u="sng" dirty="0" smtClean="0">
                <a:latin typeface="Algerian" panose="04020705040A02060702" pitchFamily="82" charset="0"/>
              </a:rPr>
              <a:t>IMPORTANT  FACTORS  CAUSING  VIOLENCE AGAINST  WOMEN</a:t>
            </a:r>
            <a:endParaRPr lang="en-US" sz="3200" b="1" u="sng" dirty="0">
              <a:latin typeface="Algerian" panose="04020705040A02060702" pitchFamily="82" charset="0"/>
            </a:endParaRPr>
          </a:p>
        </p:txBody>
      </p:sp>
      <p:sp>
        <p:nvSpPr>
          <p:cNvPr id="3" name="TextBox 2"/>
          <p:cNvSpPr txBox="1"/>
          <p:nvPr/>
        </p:nvSpPr>
        <p:spPr>
          <a:xfrm>
            <a:off x="685800" y="1981200"/>
            <a:ext cx="7848600"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Women’s  status in society</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Rape  as  a means to initiate marriage</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Ongoing insecurity , displacement, etc.</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Poverty, and the high cost of living</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Anti-foreign fear</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Alcohol abuse by men</a:t>
            </a:r>
            <a:endParaRPr lang="en-US" sz="2400" dirty="0"/>
          </a:p>
        </p:txBody>
      </p:sp>
    </p:spTree>
    <p:extLst>
      <p:ext uri="{BB962C8B-B14F-4D97-AF65-F5344CB8AC3E}">
        <p14:creationId xmlns:p14="http://schemas.microsoft.com/office/powerpoint/2010/main" val="3837814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7086600" cy="646331"/>
          </a:xfrm>
          <a:prstGeom prst="rect">
            <a:avLst/>
          </a:prstGeom>
          <a:noFill/>
        </p:spPr>
        <p:txBody>
          <a:bodyPr wrap="square" rtlCol="0">
            <a:spAutoFit/>
          </a:bodyPr>
          <a:lstStyle/>
          <a:p>
            <a:pPr algn="ctr"/>
            <a:r>
              <a:rPr lang="en-US" sz="3600" b="1" u="sng" dirty="0" smtClean="0"/>
              <a:t>RESULTS </a:t>
            </a:r>
            <a:endParaRPr lang="en-US" sz="3600" b="1" u="sng" dirty="0"/>
          </a:p>
        </p:txBody>
      </p:sp>
      <p:graphicFrame>
        <p:nvGraphicFramePr>
          <p:cNvPr id="3" name="Table 2"/>
          <p:cNvGraphicFramePr>
            <a:graphicFrameLocks noGrp="1"/>
          </p:cNvGraphicFramePr>
          <p:nvPr>
            <p:extLst>
              <p:ext uri="{D42A27DB-BD31-4B8C-83A1-F6EECF244321}">
                <p14:modId xmlns:p14="http://schemas.microsoft.com/office/powerpoint/2010/main" val="3525951434"/>
              </p:ext>
            </p:extLst>
          </p:nvPr>
        </p:nvGraphicFramePr>
        <p:xfrm>
          <a:off x="457199" y="1027329"/>
          <a:ext cx="8382000" cy="5678269"/>
        </p:xfrm>
        <a:graphic>
          <a:graphicData uri="http://schemas.openxmlformats.org/drawingml/2006/table">
            <a:tbl>
              <a:tblPr/>
              <a:tblGrid>
                <a:gridCol w="1397000"/>
                <a:gridCol w="1397000"/>
                <a:gridCol w="1397000"/>
                <a:gridCol w="1397000"/>
                <a:gridCol w="1397000"/>
                <a:gridCol w="1397000"/>
              </a:tblGrid>
              <a:tr h="1067709">
                <a:tc>
                  <a:txBody>
                    <a:bodyPr/>
                    <a:lstStyle/>
                    <a:p>
                      <a:pPr marL="0" marR="0">
                        <a:lnSpc>
                          <a:spcPct val="115000"/>
                        </a:lnSpc>
                        <a:spcBef>
                          <a:spcPts val="0"/>
                        </a:spcBef>
                        <a:spcAft>
                          <a:spcPts val="800"/>
                        </a:spcAft>
                      </a:pPr>
                      <a:r>
                        <a:rPr lang="en-US" sz="1100" b="1">
                          <a:solidFill>
                            <a:srgbClr val="000000"/>
                          </a:solidFill>
                          <a:effectLst/>
                          <a:latin typeface="Blender Pro Heavy"/>
                          <a:ea typeface="Calibri"/>
                          <a:cs typeface="Blender Pro Heavy"/>
                        </a:rPr>
                        <a:t>Incidents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1100" b="1">
                          <a:solidFill>
                            <a:srgbClr val="000000"/>
                          </a:solidFill>
                          <a:effectLst/>
                          <a:latin typeface="Blender Pro Heavy"/>
                          <a:ea typeface="Calibri"/>
                          <a:cs typeface="Blender Pro Heavy"/>
                        </a:rPr>
                        <a:t>October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1100" b="1">
                          <a:solidFill>
                            <a:srgbClr val="000000"/>
                          </a:solidFill>
                          <a:effectLst/>
                          <a:latin typeface="Blender Pro Heavy"/>
                          <a:ea typeface="Calibri"/>
                          <a:cs typeface="Blender Pro Heavy"/>
                        </a:rPr>
                        <a:t>November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1100" b="1">
                          <a:solidFill>
                            <a:srgbClr val="000000"/>
                          </a:solidFill>
                          <a:effectLst/>
                          <a:latin typeface="Blender Pro Heavy"/>
                          <a:ea typeface="Calibri"/>
                          <a:cs typeface="Blender Pro Heavy"/>
                        </a:rPr>
                        <a:t>December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1100" b="1">
                          <a:solidFill>
                            <a:srgbClr val="000000"/>
                          </a:solidFill>
                          <a:effectLst/>
                          <a:latin typeface="Blender Pro Heavy"/>
                          <a:ea typeface="Calibri"/>
                          <a:cs typeface="Blender Pro Heavy"/>
                        </a:rPr>
                        <a:t>Total for the period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1100" b="1">
                          <a:solidFill>
                            <a:srgbClr val="000000"/>
                          </a:solidFill>
                          <a:effectLst/>
                          <a:latin typeface="Blender Pro Heavy"/>
                          <a:ea typeface="Calibri"/>
                          <a:cs typeface="Blender Pro Heavy"/>
                        </a:rPr>
                        <a:t>Total 2014 </a:t>
                      </a:r>
                      <a:endParaRPr lang="en-US" sz="1200">
                        <a:effectLst/>
                        <a:latin typeface="Blender Pro Heavy"/>
                        <a:ea typeface="Calibri"/>
                        <a:cs typeface="Times New Roman"/>
                      </a:endParaRPr>
                    </a:p>
                  </a:txBody>
                  <a:tcPr marL="68580" marR="68580" marT="0" marB="0">
                    <a:lnL>
                      <a:noFill/>
                    </a:lnL>
                    <a:lnR>
                      <a:noFill/>
                    </a:lnR>
                    <a:lnT>
                      <a:noFill/>
                    </a:lnT>
                    <a:lnB>
                      <a:noFill/>
                    </a:lnB>
                  </a:tcPr>
                </a:tc>
              </a:tr>
              <a:tr h="922112">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Domestic violence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11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16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19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6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184 </a:t>
                      </a:r>
                      <a:endParaRPr lang="en-US" sz="1200">
                        <a:effectLst/>
                        <a:latin typeface="Blender Pro Heavy"/>
                        <a:ea typeface="Calibri"/>
                        <a:cs typeface="Times New Roman"/>
                      </a:endParaRPr>
                    </a:p>
                  </a:txBody>
                  <a:tcPr marL="68580" marR="68580" marT="0" marB="0">
                    <a:lnL>
                      <a:noFill/>
                    </a:lnL>
                    <a:lnR>
                      <a:noFill/>
                    </a:lnR>
                    <a:lnT>
                      <a:noFill/>
                    </a:lnT>
                    <a:lnB>
                      <a:noFill/>
                    </a:lnB>
                  </a:tcPr>
                </a:tc>
              </a:tr>
              <a:tr h="461056">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Rape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29 </a:t>
                      </a:r>
                      <a:endParaRPr lang="en-US" sz="1200">
                        <a:effectLst/>
                        <a:latin typeface="Blender Pro Heavy"/>
                        <a:ea typeface="Calibri"/>
                        <a:cs typeface="Times New Roman"/>
                      </a:endParaRPr>
                    </a:p>
                  </a:txBody>
                  <a:tcPr marL="68580" marR="68580" marT="0" marB="0">
                    <a:lnL>
                      <a:noFill/>
                    </a:lnL>
                    <a:lnR>
                      <a:noFill/>
                    </a:lnR>
                    <a:lnT>
                      <a:noFill/>
                    </a:lnT>
                    <a:lnB>
                      <a:noFill/>
                    </a:lnB>
                  </a:tcPr>
                </a:tc>
              </a:tr>
              <a:tr h="922112">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Sexual harassment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6 </a:t>
                      </a:r>
                      <a:endParaRPr lang="en-US" sz="1200">
                        <a:effectLst/>
                        <a:latin typeface="Blender Pro Heavy"/>
                        <a:ea typeface="Calibri"/>
                        <a:cs typeface="Times New Roman"/>
                      </a:endParaRPr>
                    </a:p>
                  </a:txBody>
                  <a:tcPr marL="68580" marR="68580" marT="0" marB="0">
                    <a:lnL>
                      <a:noFill/>
                    </a:lnL>
                    <a:lnR>
                      <a:noFill/>
                    </a:lnR>
                    <a:lnT>
                      <a:noFill/>
                    </a:lnT>
                    <a:lnB>
                      <a:noFill/>
                    </a:lnB>
                  </a:tcPr>
                </a:tc>
              </a:tr>
              <a:tr h="922112">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Attempted rape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2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14 </a:t>
                      </a:r>
                      <a:endParaRPr lang="en-US" sz="1200">
                        <a:effectLst/>
                        <a:latin typeface="Blender Pro Heavy"/>
                        <a:ea typeface="Calibri"/>
                        <a:cs typeface="Times New Roman"/>
                      </a:endParaRPr>
                    </a:p>
                  </a:txBody>
                  <a:tcPr marL="68580" marR="68580" marT="0" marB="0">
                    <a:lnL>
                      <a:noFill/>
                    </a:lnL>
                    <a:lnR>
                      <a:noFill/>
                    </a:lnR>
                    <a:lnT>
                      <a:noFill/>
                    </a:lnT>
                    <a:lnB>
                      <a:noFill/>
                    </a:lnB>
                  </a:tcPr>
                </a:tc>
              </a:tr>
              <a:tr h="922112">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Forced marriage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2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12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34 </a:t>
                      </a:r>
                      <a:endParaRPr lang="en-US" sz="1200">
                        <a:effectLst/>
                        <a:latin typeface="Blender Pro Heavy"/>
                        <a:ea typeface="Calibri"/>
                        <a:cs typeface="Times New Roman"/>
                      </a:endParaRPr>
                    </a:p>
                  </a:txBody>
                  <a:tcPr marL="68580" marR="68580" marT="0" marB="0">
                    <a:lnL>
                      <a:noFill/>
                    </a:lnL>
                    <a:lnR>
                      <a:noFill/>
                    </a:lnR>
                    <a:lnT>
                      <a:noFill/>
                    </a:lnT>
                    <a:lnB>
                      <a:noFill/>
                    </a:lnB>
                  </a:tcPr>
                </a:tc>
              </a:tr>
              <a:tr h="461056">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Early marriage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0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a:solidFill>
                            <a:srgbClr val="000000"/>
                          </a:solidFill>
                          <a:effectLst/>
                          <a:latin typeface="Ubuntu Light"/>
                          <a:ea typeface="Calibri"/>
                          <a:cs typeface="Ubuntu Light"/>
                        </a:rPr>
                        <a:t>1 </a:t>
                      </a:r>
                      <a:endParaRPr lang="en-US" sz="1200">
                        <a:effectLst/>
                        <a:latin typeface="Blender Pro Heavy"/>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800"/>
                        </a:spcAft>
                      </a:pPr>
                      <a:r>
                        <a:rPr lang="en-US" sz="950" dirty="0">
                          <a:solidFill>
                            <a:srgbClr val="000000"/>
                          </a:solidFill>
                          <a:effectLst/>
                          <a:latin typeface="Ubuntu Light"/>
                          <a:ea typeface="Calibri"/>
                          <a:cs typeface="Ubuntu Light"/>
                        </a:rPr>
                        <a:t>17 </a:t>
                      </a:r>
                      <a:endParaRPr lang="en-US" sz="1200" dirty="0">
                        <a:effectLst/>
                        <a:latin typeface="Blender Pro Heavy"/>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569129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620000" cy="523220"/>
          </a:xfrm>
          <a:prstGeom prst="rect">
            <a:avLst/>
          </a:prstGeom>
          <a:noFill/>
        </p:spPr>
        <p:txBody>
          <a:bodyPr wrap="square" rtlCol="0">
            <a:spAutoFit/>
          </a:bodyPr>
          <a:lstStyle/>
          <a:p>
            <a:pPr algn="ctr"/>
            <a:r>
              <a:rPr lang="en-US" sz="2800" b="1" u="sng" dirty="0" smtClean="0"/>
              <a:t>IMPLICATIONS OF THE RESULTS</a:t>
            </a:r>
            <a:endParaRPr lang="en-US" sz="2800" b="1" u="sng" dirty="0"/>
          </a:p>
        </p:txBody>
      </p:sp>
      <p:sp>
        <p:nvSpPr>
          <p:cNvPr id="3" name="Rectangle 2"/>
          <p:cNvSpPr/>
          <p:nvPr/>
        </p:nvSpPr>
        <p:spPr>
          <a:xfrm>
            <a:off x="152400" y="914400"/>
            <a:ext cx="8763000" cy="6155531"/>
          </a:xfrm>
          <a:prstGeom prst="rect">
            <a:avLst/>
          </a:prstGeom>
        </p:spPr>
        <p:txBody>
          <a:bodyPr wrap="square">
            <a:spAutoFit/>
          </a:bodyPr>
          <a:lstStyle/>
          <a:p>
            <a:r>
              <a:rPr lang="en-US" sz="2000" i="1" dirty="0"/>
              <a:t>Gender Based Violence Management System (GBVIMS) operational is South Sudan and collects systematized GBV data using GBVIMS </a:t>
            </a:r>
            <a:r>
              <a:rPr lang="en-US" sz="2000" i="1" dirty="0" smtClean="0"/>
              <a:t>tools, including aid from international organizations, since 2013</a:t>
            </a:r>
            <a:r>
              <a:rPr lang="en-US" dirty="0" smtClean="0"/>
              <a:t>. </a:t>
            </a:r>
          </a:p>
          <a:p>
            <a:endParaRPr lang="en-US" dirty="0" smtClean="0"/>
          </a:p>
          <a:p>
            <a:r>
              <a:rPr lang="en-US" dirty="0" smtClean="0"/>
              <a:t>The above data is that of Madan (South Sudan)  during the conflict – published in 2015.</a:t>
            </a:r>
            <a:endParaRPr lang="en-US" dirty="0"/>
          </a:p>
          <a:p>
            <a:r>
              <a:rPr lang="en-US" sz="2800" dirty="0" smtClean="0"/>
              <a:t>1)Women </a:t>
            </a:r>
            <a:r>
              <a:rPr lang="en-US" sz="2800" dirty="0"/>
              <a:t>have always been targeted victims regardless of the political condition of the State</a:t>
            </a:r>
            <a:r>
              <a:rPr lang="en-US" sz="2800" dirty="0" smtClean="0"/>
              <a:t>.</a:t>
            </a:r>
          </a:p>
          <a:p>
            <a:endParaRPr lang="en-US" sz="2800" dirty="0"/>
          </a:p>
          <a:p>
            <a:r>
              <a:rPr lang="en-US" sz="2800" dirty="0" smtClean="0"/>
              <a:t>2) The </a:t>
            </a:r>
            <a:r>
              <a:rPr lang="en-US" sz="2800" dirty="0"/>
              <a:t>predominant form of violence against a woman is rape. This implies that rape is perceived as a political tool.  The patriarchs </a:t>
            </a:r>
            <a:r>
              <a:rPr lang="en-US" sz="2800" dirty="0" smtClean="0"/>
              <a:t>find, perhaps, some kind of sadistic pleasure  </a:t>
            </a:r>
            <a:r>
              <a:rPr lang="en-US" sz="2800" dirty="0"/>
              <a:t>in violating the body of the </a:t>
            </a:r>
            <a:r>
              <a:rPr lang="en-US" sz="2800" dirty="0" smtClean="0"/>
              <a:t>women ,and </a:t>
            </a:r>
            <a:r>
              <a:rPr lang="en-US" sz="2800" dirty="0"/>
              <a:t>achieving their vested motives. </a:t>
            </a:r>
            <a:endParaRPr lang="en-US" sz="2800" dirty="0" smtClean="0"/>
          </a:p>
          <a:p>
            <a:r>
              <a:rPr lang="en-US" sz="2800" dirty="0" smtClean="0"/>
              <a:t>Here</a:t>
            </a:r>
            <a:r>
              <a:rPr lang="en-US" sz="2800" dirty="0"/>
              <a:t>, rape is considered as a tool of oppression and dominance of male power. </a:t>
            </a:r>
          </a:p>
          <a:p>
            <a:endParaRPr lang="en-US" dirty="0"/>
          </a:p>
        </p:txBody>
      </p:sp>
    </p:spTree>
    <p:extLst>
      <p:ext uri="{BB962C8B-B14F-4D97-AF65-F5344CB8AC3E}">
        <p14:creationId xmlns:p14="http://schemas.microsoft.com/office/powerpoint/2010/main" val="93111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7162800" cy="1446550"/>
          </a:xfrm>
          <a:prstGeom prst="rect">
            <a:avLst/>
          </a:prstGeom>
          <a:noFill/>
        </p:spPr>
        <p:txBody>
          <a:bodyPr wrap="square" rtlCol="0">
            <a:spAutoFit/>
          </a:bodyPr>
          <a:lstStyle/>
          <a:p>
            <a:pPr algn="ctr"/>
            <a:r>
              <a:rPr lang="en-US" sz="4400" b="1" u="sng" dirty="0" smtClean="0">
                <a:effectLst>
                  <a:outerShdw blurRad="38100" dist="38100" dir="2700000" algn="tl">
                    <a:srgbClr val="000000">
                      <a:alpha val="43137"/>
                    </a:srgbClr>
                  </a:outerShdw>
                </a:effectLst>
              </a:rPr>
              <a:t>CASE  STUDY:  SOUTH SUDAN</a:t>
            </a:r>
          </a:p>
          <a:p>
            <a:pPr algn="ctr"/>
            <a:endParaRPr lang="en-US" sz="4400" b="1" u="sng"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19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018" y="3581400"/>
            <a:ext cx="44958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47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991600" cy="5693866"/>
          </a:xfrm>
          <a:prstGeom prst="rect">
            <a:avLst/>
          </a:prstGeom>
        </p:spPr>
        <p:txBody>
          <a:bodyPr wrap="square">
            <a:spAutoFit/>
          </a:bodyPr>
          <a:lstStyle/>
          <a:p>
            <a:r>
              <a:rPr lang="en-US" sz="2800" dirty="0" smtClean="0"/>
              <a:t>3) </a:t>
            </a:r>
            <a:r>
              <a:rPr lang="en-US" sz="2800" dirty="0"/>
              <a:t>There is </a:t>
            </a:r>
            <a:r>
              <a:rPr lang="en-US" sz="2800" dirty="0" smtClean="0"/>
              <a:t>a lack </a:t>
            </a:r>
            <a:r>
              <a:rPr lang="en-US" sz="2800" dirty="0"/>
              <a:t>of awareness amongst a group of the women about their own rights. </a:t>
            </a:r>
            <a:endParaRPr lang="en-US" sz="2800" dirty="0" smtClean="0"/>
          </a:p>
          <a:p>
            <a:endParaRPr lang="en-US" sz="2800" dirty="0"/>
          </a:p>
          <a:p>
            <a:r>
              <a:rPr lang="en-US" sz="2800" dirty="0" smtClean="0"/>
              <a:t>For </a:t>
            </a:r>
            <a:r>
              <a:rPr lang="en-US" sz="2800" dirty="0"/>
              <a:t>instance, women feel that it is absolutely fine for their husbands to beat/hit them. </a:t>
            </a:r>
            <a:endParaRPr lang="en-US" sz="2800" dirty="0" smtClean="0"/>
          </a:p>
          <a:p>
            <a:endParaRPr lang="en-US" sz="2800" dirty="0"/>
          </a:p>
          <a:p>
            <a:pPr marL="514350" indent="-514350">
              <a:buAutoNum type="arabicParenR" startAt="4"/>
            </a:pPr>
            <a:r>
              <a:rPr lang="en-US" sz="2800" dirty="0" smtClean="0"/>
              <a:t>The </a:t>
            </a:r>
            <a:r>
              <a:rPr lang="en-US" sz="2800" dirty="0"/>
              <a:t>GBV studies provide only a framework of conflict. </a:t>
            </a:r>
            <a:endParaRPr lang="en-US" sz="2800" dirty="0" smtClean="0"/>
          </a:p>
          <a:p>
            <a:endParaRPr lang="en-US" sz="2800" dirty="0"/>
          </a:p>
          <a:p>
            <a:r>
              <a:rPr lang="en-US" sz="2800" dirty="0" smtClean="0"/>
              <a:t>It </a:t>
            </a:r>
            <a:r>
              <a:rPr lang="en-US" sz="2800" dirty="0"/>
              <a:t>fails to incorporate the root causes and plausible solutions to address the gendered violence. </a:t>
            </a:r>
            <a:endParaRPr lang="en-US" sz="2800" dirty="0" smtClean="0"/>
          </a:p>
          <a:p>
            <a:endParaRPr lang="en-US" sz="2800" dirty="0"/>
          </a:p>
          <a:p>
            <a:r>
              <a:rPr lang="en-US" sz="2800" dirty="0" smtClean="0"/>
              <a:t>And </a:t>
            </a:r>
            <a:r>
              <a:rPr lang="en-US" sz="2800" dirty="0"/>
              <a:t>this is because the external agencies, including international NGOs play a passive role.</a:t>
            </a:r>
          </a:p>
        </p:txBody>
      </p:sp>
    </p:spTree>
    <p:extLst>
      <p:ext uri="{BB962C8B-B14F-4D97-AF65-F5344CB8AC3E}">
        <p14:creationId xmlns:p14="http://schemas.microsoft.com/office/powerpoint/2010/main" val="349820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5909310"/>
          </a:xfrm>
          <a:prstGeom prst="rect">
            <a:avLst/>
          </a:prstGeom>
          <a:noFill/>
        </p:spPr>
        <p:txBody>
          <a:bodyPr wrap="square" rtlCol="0">
            <a:spAutoFit/>
          </a:bodyPr>
          <a:lstStyle/>
          <a:p>
            <a:pPr algn="ctr"/>
            <a:r>
              <a:rPr lang="en-US" sz="3200" b="1" u="sng" dirty="0" smtClean="0"/>
              <a:t>PERSONAL  RECOMMENDATIONS</a:t>
            </a:r>
          </a:p>
          <a:p>
            <a:pPr algn="ctr"/>
            <a:endParaRPr lang="en-US" sz="3200" b="1" u="sng" dirty="0"/>
          </a:p>
          <a:p>
            <a:pPr algn="ctr"/>
            <a:endParaRPr lang="en-US" sz="3200" b="1" u="sng" dirty="0" smtClean="0"/>
          </a:p>
          <a:p>
            <a:pPr algn="ctr"/>
            <a:endParaRPr lang="en-US" sz="3200" b="1" u="sng" dirty="0" smtClean="0"/>
          </a:p>
          <a:p>
            <a:endParaRPr lang="en-US" dirty="0"/>
          </a:p>
          <a:p>
            <a:pPr marL="342900" indent="-342900">
              <a:buFont typeface="Wingdings" panose="05000000000000000000" pitchFamily="2" charset="2"/>
              <a:buChar char="v"/>
            </a:pPr>
            <a:r>
              <a:rPr lang="en-US" sz="2000" dirty="0" smtClean="0"/>
              <a:t>The </a:t>
            </a:r>
            <a:r>
              <a:rPr lang="en-US" sz="2000" dirty="0"/>
              <a:t>increasing pressures from Government authorities and non-State actors such as SPLM/A-IO “Relief Organization of South Sudan” with attendant ad hoc (mostly arbitrary) demands for corporation should be severely curtailed, as it prevents the independence of humanitarian and protection actors </a:t>
            </a:r>
            <a:r>
              <a:rPr lang="en-US" sz="2400" dirty="0" smtClean="0"/>
              <a:t>.</a:t>
            </a:r>
          </a:p>
          <a:p>
            <a:endParaRPr lang="en-US" sz="2400" dirty="0"/>
          </a:p>
          <a:p>
            <a:pPr marL="342900" indent="-342900">
              <a:buFont typeface="Wingdings" panose="05000000000000000000" pitchFamily="2" charset="2"/>
              <a:buChar char="v"/>
            </a:pPr>
            <a:r>
              <a:rPr lang="en-US" sz="2000" dirty="0" smtClean="0"/>
              <a:t>There </a:t>
            </a:r>
            <a:r>
              <a:rPr lang="en-US" sz="2000" dirty="0"/>
              <a:t>should be sufficient dissemination of knowledge especially to the women, which enables them in identifying their rights and strongly fighting for them. In short, the governing bodies, in both the local as well as international levels, should inculcate what the United Nations calls “gender mainstreaming”, in the spheres of policy, development, advocacy, research, dialogue, </a:t>
            </a:r>
            <a:r>
              <a:rPr lang="en-US" sz="2000" dirty="0" err="1"/>
              <a:t>etc</a:t>
            </a:r>
            <a:r>
              <a:rPr lang="en-US" sz="2000" dirty="0"/>
              <a:t> . This should include not only woman, but also all other oppressed forms of gender</a:t>
            </a:r>
            <a:r>
              <a:rPr lang="en-US" sz="24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399"/>
            <a:ext cx="2279373" cy="154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14399"/>
            <a:ext cx="1752600" cy="154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208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763000" cy="3970318"/>
          </a:xfrm>
          <a:prstGeom prst="rect">
            <a:avLst/>
          </a:prstGeom>
        </p:spPr>
        <p:txBody>
          <a:bodyPr wrap="square">
            <a:spAutoFit/>
          </a:bodyPr>
          <a:lstStyle/>
          <a:p>
            <a:pPr marL="285750" indent="-285750">
              <a:buFont typeface="Wingdings" panose="05000000000000000000" pitchFamily="2" charset="2"/>
              <a:buChar char="v"/>
            </a:pPr>
            <a:r>
              <a:rPr lang="en-US" sz="2800" dirty="0" smtClean="0"/>
              <a:t>The </a:t>
            </a:r>
            <a:r>
              <a:rPr lang="en-US" sz="2800" dirty="0"/>
              <a:t>humanitarian assistance should be reformed . The affected people should be the </a:t>
            </a:r>
            <a:r>
              <a:rPr lang="en-US" sz="2800" dirty="0" err="1"/>
              <a:t>centre</a:t>
            </a:r>
            <a:r>
              <a:rPr lang="en-US" sz="2800" dirty="0"/>
              <a:t> of concern, and not any other interests of the State. </a:t>
            </a:r>
            <a:endParaRPr lang="en-US" sz="2800" dirty="0" smtClean="0"/>
          </a:p>
          <a:p>
            <a:endParaRPr lang="en-US" sz="2800" dirty="0"/>
          </a:p>
          <a:p>
            <a:endParaRPr lang="en-US" sz="2800" dirty="0"/>
          </a:p>
          <a:p>
            <a:pPr marL="285750" indent="-285750">
              <a:buFont typeface="Wingdings" panose="05000000000000000000" pitchFamily="2" charset="2"/>
              <a:buChar char="v"/>
            </a:pPr>
            <a:r>
              <a:rPr lang="en-US" sz="2800" dirty="0" smtClean="0"/>
              <a:t>The </a:t>
            </a:r>
            <a:r>
              <a:rPr lang="en-US" sz="2800" dirty="0"/>
              <a:t>idea of symbolizing women to ‘</a:t>
            </a:r>
            <a:r>
              <a:rPr lang="en-US" sz="2800" dirty="0" err="1"/>
              <a:t>honour</a:t>
            </a:r>
            <a:r>
              <a:rPr lang="en-US" sz="2800" dirty="0"/>
              <a:t>’ should be reconstructed . </a:t>
            </a:r>
            <a:r>
              <a:rPr lang="en-US" sz="2800" dirty="0" err="1"/>
              <a:t>Honour</a:t>
            </a:r>
            <a:r>
              <a:rPr lang="en-US" sz="2800" dirty="0"/>
              <a:t> ought to be perceived a gender-neutral term and it should rest with individuals in general.</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38600"/>
            <a:ext cx="5850940" cy="258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230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924800" cy="5232202"/>
          </a:xfrm>
          <a:prstGeom prst="rect">
            <a:avLst/>
          </a:prstGeom>
          <a:noFill/>
        </p:spPr>
        <p:txBody>
          <a:bodyPr wrap="square" rtlCol="0">
            <a:spAutoFit/>
          </a:bodyPr>
          <a:lstStyle/>
          <a:p>
            <a:pPr algn="ctr"/>
            <a:r>
              <a:rPr lang="en-US" sz="3600" b="1" u="sng" dirty="0" smtClean="0"/>
              <a:t>CONCLUSION</a:t>
            </a:r>
          </a:p>
          <a:p>
            <a:endParaRPr lang="en-US" dirty="0"/>
          </a:p>
          <a:p>
            <a:pPr marL="457200" indent="-457200">
              <a:buFont typeface="Wingdings" panose="05000000000000000000" pitchFamily="2" charset="2"/>
              <a:buChar char="ü"/>
            </a:pPr>
            <a:r>
              <a:rPr lang="en-US" sz="2800" dirty="0" smtClean="0">
                <a:latin typeface="Agency FB" panose="020B0503020202020204" pitchFamily="34" charset="0"/>
              </a:rPr>
              <a:t>A </a:t>
            </a:r>
            <a:r>
              <a:rPr lang="en-US" sz="2800" dirty="0">
                <a:latin typeface="Agency FB" panose="020B0503020202020204" pitchFamily="34" charset="0"/>
              </a:rPr>
              <a:t>conflict never cease to exist just by war coming to an end, but only when the inherent societal defects, such as male chauvinism and patriarchal abuses, are cured. </a:t>
            </a:r>
            <a:endParaRPr lang="en-US" sz="2800" dirty="0" smtClean="0">
              <a:latin typeface="Agency FB" panose="020B0503020202020204" pitchFamily="34" charset="0"/>
            </a:endParaRPr>
          </a:p>
          <a:p>
            <a:endParaRPr lang="en-US" sz="2800" dirty="0">
              <a:latin typeface="Agency FB" panose="020B0503020202020204" pitchFamily="34" charset="0"/>
            </a:endParaRPr>
          </a:p>
          <a:p>
            <a:pPr marL="457200" indent="-457200">
              <a:buFont typeface="Wingdings" panose="05000000000000000000" pitchFamily="2" charset="2"/>
              <a:buChar char="ü"/>
            </a:pPr>
            <a:r>
              <a:rPr lang="en-US" sz="2800" dirty="0" smtClean="0">
                <a:latin typeface="Agency FB" panose="020B0503020202020204" pitchFamily="34" charset="0"/>
              </a:rPr>
              <a:t>This </a:t>
            </a:r>
            <a:r>
              <a:rPr lang="en-US" sz="2800" dirty="0">
                <a:latin typeface="Agency FB" panose="020B0503020202020204" pitchFamily="34" charset="0"/>
              </a:rPr>
              <a:t>makes “gender mainstreaming” the buzz word to understand today’s conflict, and South Sudan being a patriarchal State, has all the more relevance to imbibe the spirit to this very term</a:t>
            </a:r>
            <a:r>
              <a:rPr lang="en-US" sz="2800" dirty="0" smtClean="0">
                <a:latin typeface="Agency FB" panose="020B0503020202020204" pitchFamily="34" charset="0"/>
              </a:rPr>
              <a:t>.</a:t>
            </a:r>
          </a:p>
          <a:p>
            <a:pPr marL="457200" indent="-457200">
              <a:buFont typeface="Wingdings" panose="05000000000000000000" pitchFamily="2" charset="2"/>
              <a:buChar char="ü"/>
            </a:pPr>
            <a:endParaRPr lang="en-US" sz="2800" dirty="0">
              <a:latin typeface="Agency FB" panose="020B0503020202020204" pitchFamily="34" charset="0"/>
            </a:endParaRPr>
          </a:p>
          <a:p>
            <a:endParaRPr lang="en-US" sz="2800" dirty="0">
              <a:latin typeface="Agency FB" panose="020B0503020202020204" pitchFamily="34" charset="0"/>
            </a:endParaRPr>
          </a:p>
        </p:txBody>
      </p:sp>
    </p:spTree>
    <p:extLst>
      <p:ext uri="{BB962C8B-B14F-4D97-AF65-F5344CB8AC3E}">
        <p14:creationId xmlns:p14="http://schemas.microsoft.com/office/powerpoint/2010/main" val="37312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05" y="1828800"/>
            <a:ext cx="829000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7010400" cy="646331"/>
          </a:xfrm>
          <a:prstGeom prst="rect">
            <a:avLst/>
          </a:prstGeom>
          <a:noFill/>
        </p:spPr>
        <p:txBody>
          <a:bodyPr wrap="square" rtlCol="0">
            <a:spAutoFit/>
          </a:bodyPr>
          <a:lstStyle/>
          <a:p>
            <a:pPr algn="ctr"/>
            <a:r>
              <a:rPr lang="en-US" sz="3600" b="1" u="sng" dirty="0" smtClean="0"/>
              <a:t>HENCE  PROVED!!</a:t>
            </a:r>
            <a:endParaRPr lang="en-US" sz="3600" b="1" u="sng"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226" y="1371599"/>
            <a:ext cx="3105374" cy="206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13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762000"/>
            <a:ext cx="8458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82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7162800" cy="6340197"/>
          </a:xfrm>
          <a:prstGeom prst="rect">
            <a:avLst/>
          </a:prstGeom>
          <a:noFill/>
        </p:spPr>
        <p:txBody>
          <a:bodyPr wrap="square" rtlCol="0">
            <a:spAutoFit/>
          </a:bodyPr>
          <a:lstStyle/>
          <a:p>
            <a:pPr algn="ctr"/>
            <a:r>
              <a:rPr lang="en-US" sz="4000" b="1" u="sng" dirty="0" smtClean="0">
                <a:latin typeface="Algerian" panose="04020705040A02060702" pitchFamily="82" charset="0"/>
              </a:rPr>
              <a:t>KEY TERMS</a:t>
            </a:r>
          </a:p>
          <a:p>
            <a:endParaRPr lang="en-US" dirty="0"/>
          </a:p>
          <a:p>
            <a:endParaRPr lang="en-US" dirty="0" smtClean="0"/>
          </a:p>
          <a:p>
            <a:pPr marL="342900" indent="-342900">
              <a:buFont typeface="Wingdings" panose="05000000000000000000" pitchFamily="2" charset="2"/>
              <a:buChar char="Ø"/>
            </a:pPr>
            <a:r>
              <a:rPr lang="en-US" sz="2400" b="1"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GENDER MAINSTREAMING:</a:t>
            </a:r>
            <a:r>
              <a:rPr lang="en-US" b="1" dirty="0" smtClean="0">
                <a:latin typeface="Aharoni" panose="02010803020104030203" pitchFamily="2" charset="-79"/>
                <a:cs typeface="Aharoni" panose="02010803020104030203" pitchFamily="2" charset="-79"/>
              </a:rPr>
              <a:t>  </a:t>
            </a:r>
          </a:p>
          <a:p>
            <a:endParaRPr lang="en-US" b="1"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dirty="0">
                <a:cs typeface="Aharoni" panose="02010803020104030203" pitchFamily="2" charset="-79"/>
              </a:rPr>
              <a:t>Gender mainstreaming was established as an intergovernmental mandate in the Beijing Declaration and Platform for Action in 1995, and again in the ECOSOC Agreed Conclusions in 1997</a:t>
            </a:r>
          </a:p>
          <a:p>
            <a:endParaRPr lang="en-US" b="1"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dirty="0">
                <a:cs typeface="Aharoni" panose="02010803020104030203" pitchFamily="2" charset="-79"/>
              </a:rPr>
              <a:t>Gender Mainstreaming is a globally accepted strategy for promoting gender </a:t>
            </a:r>
            <a:r>
              <a:rPr lang="en-US" dirty="0" smtClean="0">
                <a:cs typeface="Aharoni" panose="02010803020104030203" pitchFamily="2" charset="-79"/>
              </a:rPr>
              <a:t>equality.</a:t>
            </a:r>
          </a:p>
          <a:p>
            <a:pPr marL="285750" indent="-285750">
              <a:buFont typeface="Wingdings" panose="05000000000000000000" pitchFamily="2" charset="2"/>
              <a:buChar char="v"/>
            </a:pPr>
            <a:endParaRPr lang="en-US" dirty="0">
              <a:cs typeface="Aharoni" panose="02010803020104030203" pitchFamily="2" charset="-79"/>
            </a:endParaRPr>
          </a:p>
          <a:p>
            <a:pPr marL="285750" indent="-285750">
              <a:buFont typeface="Wingdings" panose="05000000000000000000" pitchFamily="2" charset="2"/>
              <a:buChar char="v"/>
            </a:pPr>
            <a:r>
              <a:rPr lang="en-US" dirty="0">
                <a:cs typeface="Aharoni" panose="02010803020104030203" pitchFamily="2" charset="-79"/>
              </a:rPr>
              <a:t>Mainstreaming involves ensuring that gender perspectives and attention to the goal of gender equality are central to all activities - policy development, research, advocacy/ dialogue, legislation, resource allocation, and planning, implementation and monitoring of </a:t>
            </a:r>
            <a:r>
              <a:rPr lang="en-US" dirty="0" err="1" smtClean="0">
                <a:cs typeface="Aharoni" panose="02010803020104030203" pitchFamily="2" charset="-79"/>
              </a:rPr>
              <a:t>programmes</a:t>
            </a:r>
            <a:r>
              <a:rPr lang="en-US" dirty="0" smtClean="0">
                <a:cs typeface="Aharoni" panose="02010803020104030203" pitchFamily="2" charset="-79"/>
              </a:rPr>
              <a:t> and </a:t>
            </a:r>
            <a:r>
              <a:rPr lang="en-US" dirty="0">
                <a:cs typeface="Aharoni" panose="02010803020104030203" pitchFamily="2" charset="-79"/>
              </a:rPr>
              <a:t>projects.</a:t>
            </a:r>
            <a:endParaRPr lang="en-US" dirty="0" smtClean="0">
              <a:cs typeface="Aharoni" panose="02010803020104030203" pitchFamily="2" charset="-79"/>
            </a:endParaRPr>
          </a:p>
          <a:p>
            <a:endParaRPr lang="en-US" b="1" dirty="0">
              <a:latin typeface="Aharoni" panose="02010803020104030203" pitchFamily="2" charset="-79"/>
              <a:cs typeface="Aharoni" panose="02010803020104030203" pitchFamily="2" charset="-79"/>
            </a:endParaRPr>
          </a:p>
          <a:p>
            <a:r>
              <a:rPr lang="en-US" b="1" dirty="0">
                <a:latin typeface="Aharoni" panose="02010803020104030203" pitchFamily="2" charset="-79"/>
                <a:cs typeface="Aharoni" panose="02010803020104030203" pitchFamily="2" charset="-79"/>
                <a:hlinkClick r:id="rId2"/>
              </a:rPr>
              <a:t>http://</a:t>
            </a:r>
            <a:r>
              <a:rPr lang="en-US" b="1" dirty="0" smtClean="0">
                <a:latin typeface="Aharoni" panose="02010803020104030203" pitchFamily="2" charset="-79"/>
                <a:cs typeface="Aharoni" panose="02010803020104030203" pitchFamily="2" charset="-79"/>
                <a:hlinkClick r:id="rId2"/>
              </a:rPr>
              <a:t>www.un.org/womenwatch/osagi/gendermainstreaming.htm</a:t>
            </a:r>
            <a:endParaRPr lang="en-US" b="1" dirty="0" smtClean="0">
              <a:latin typeface="Aharoni" panose="02010803020104030203" pitchFamily="2" charset="-79"/>
              <a:cs typeface="Aharoni" panose="02010803020104030203" pitchFamily="2" charset="-79"/>
            </a:endParaRPr>
          </a:p>
          <a:p>
            <a:endParaRPr lang="en-US" b="1" dirty="0">
              <a:latin typeface="Aharoni" panose="02010803020104030203" pitchFamily="2" charset="-79"/>
              <a:cs typeface="Aharoni" panose="02010803020104030203" pitchFamily="2"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14400"/>
            <a:ext cx="3048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11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6324600" cy="58477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   </a:t>
            </a:r>
            <a:r>
              <a:rPr lang="en-US" sz="3200" b="1" u="sng" dirty="0" smtClean="0">
                <a:latin typeface="Aharoni" panose="02010803020104030203" pitchFamily="2" charset="-79"/>
                <a:cs typeface="Aharoni" panose="02010803020104030203" pitchFamily="2" charset="-79"/>
              </a:rPr>
              <a:t>HUMAN RIGHTS</a:t>
            </a:r>
            <a:endParaRPr lang="en-US" sz="3200" b="1" u="sng" dirty="0">
              <a:latin typeface="Aharoni" panose="02010803020104030203" pitchFamily="2" charset="-79"/>
              <a:cs typeface="Aharoni" panose="02010803020104030203" pitchFamily="2" charset="-79"/>
            </a:endParaRPr>
          </a:p>
        </p:txBody>
      </p:sp>
      <p:sp>
        <p:nvSpPr>
          <p:cNvPr id="3" name="TextBox 2"/>
          <p:cNvSpPr txBox="1"/>
          <p:nvPr/>
        </p:nvSpPr>
        <p:spPr>
          <a:xfrm>
            <a:off x="228600" y="1752600"/>
            <a:ext cx="8610600" cy="3416320"/>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Human rights are rights inherent to all human beings, whatever our nationality, place of residence, sex, national or ethnic origin, </a:t>
            </a:r>
            <a:r>
              <a:rPr lang="en-US" sz="2400" dirty="0" smtClean="0"/>
              <a:t>color</a:t>
            </a:r>
            <a:r>
              <a:rPr lang="en-US" sz="2400" dirty="0"/>
              <a:t>, religion, language, or any other status. </a:t>
            </a:r>
            <a:endParaRPr lang="en-US" sz="2400" dirty="0" smtClean="0"/>
          </a:p>
          <a:p>
            <a:endParaRPr lang="en-US" sz="2400" dirty="0"/>
          </a:p>
          <a:p>
            <a:endParaRPr lang="en-US" sz="2400" dirty="0" smtClean="0"/>
          </a:p>
          <a:p>
            <a:pPr marL="285750" indent="-285750">
              <a:buFont typeface="Wingdings" panose="05000000000000000000" pitchFamily="2" charset="2"/>
              <a:buChar char="v"/>
            </a:pPr>
            <a:r>
              <a:rPr lang="en-US" sz="2400" dirty="0" smtClean="0"/>
              <a:t>We </a:t>
            </a:r>
            <a:r>
              <a:rPr lang="en-US" sz="2400" dirty="0"/>
              <a:t>are all equally entitled to our human rights without discrimination. </a:t>
            </a:r>
            <a:endParaRPr lang="en-US" sz="2400" dirty="0" smtClean="0"/>
          </a:p>
          <a:p>
            <a:endParaRPr lang="en-US" sz="2400" dirty="0"/>
          </a:p>
          <a:p>
            <a:pPr marL="342900" indent="-342900">
              <a:buFont typeface="Wingdings" panose="05000000000000000000" pitchFamily="2" charset="2"/>
              <a:buChar char="v"/>
            </a:pPr>
            <a:r>
              <a:rPr lang="en-US" sz="2400" dirty="0" smtClean="0"/>
              <a:t>These </a:t>
            </a:r>
            <a:r>
              <a:rPr lang="en-US" sz="2400" dirty="0"/>
              <a:t>rights are all interrelated, interdependent and indivisible</a:t>
            </a:r>
            <a:r>
              <a:rPr lang="en-US" dirty="0"/>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4" y="33185"/>
            <a:ext cx="3076576" cy="180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168919"/>
            <a:ext cx="3305176" cy="159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805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457199"/>
            <a:ext cx="8686800" cy="5632311"/>
          </a:xfrm>
          <a:prstGeom prst="rect">
            <a:avLst/>
          </a:prstGeom>
          <a:noFill/>
        </p:spPr>
        <p:txBody>
          <a:bodyPr wrap="square" rtlCol="0">
            <a:spAutoFit/>
          </a:bodyPr>
          <a:lstStyle/>
          <a:p>
            <a:pPr marL="457200" indent="-457200">
              <a:buFont typeface="Wingdings" panose="05000000000000000000" pitchFamily="2" charset="2"/>
              <a:buChar char="Ø"/>
            </a:pPr>
            <a:r>
              <a:rPr lang="en-US" sz="3200" b="1"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DEVELOPMENT</a:t>
            </a:r>
          </a:p>
          <a:p>
            <a:endParaRPr lang="en-US" sz="16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endParaRPr lang="en-US" sz="2800" dirty="0" smtClean="0">
              <a:cs typeface="Aharoni" panose="02010803020104030203" pitchFamily="2" charset="-79"/>
            </a:endParaRPr>
          </a:p>
          <a:p>
            <a:pPr marL="285750" indent="-285750">
              <a:buFont typeface="Wingdings" panose="05000000000000000000" pitchFamily="2" charset="2"/>
              <a:buChar char="v"/>
            </a:pPr>
            <a:endParaRPr lang="en-US" sz="2800" dirty="0">
              <a:cs typeface="Aharoni" panose="02010803020104030203" pitchFamily="2" charset="-79"/>
            </a:endParaRPr>
          </a:p>
          <a:p>
            <a:pPr marL="285750" indent="-285750">
              <a:buFont typeface="Wingdings" panose="05000000000000000000" pitchFamily="2" charset="2"/>
              <a:buChar char="v"/>
            </a:pPr>
            <a:endParaRPr lang="en-US" sz="2800" dirty="0" smtClean="0">
              <a:cs typeface="Aharoni" panose="02010803020104030203" pitchFamily="2" charset="-79"/>
            </a:endParaRPr>
          </a:p>
          <a:p>
            <a:pPr marL="457200" indent="-457200">
              <a:buFont typeface="Wingdings" panose="05000000000000000000" pitchFamily="2" charset="2"/>
              <a:buChar char="v"/>
            </a:pPr>
            <a:r>
              <a:rPr lang="en-US" sz="2800" dirty="0" smtClean="0">
                <a:cs typeface="Aharoni" panose="02010803020104030203" pitchFamily="2" charset="-79"/>
              </a:rPr>
              <a:t>the </a:t>
            </a:r>
            <a:r>
              <a:rPr lang="en-US" sz="2800" dirty="0">
                <a:cs typeface="Aharoni" panose="02010803020104030203" pitchFamily="2" charset="-79"/>
              </a:rPr>
              <a:t>act or process of growing or causing something to grow or become larger or more </a:t>
            </a:r>
            <a:r>
              <a:rPr lang="en-US" sz="2800" dirty="0" smtClean="0">
                <a:cs typeface="Aharoni" panose="02010803020104030203" pitchFamily="2" charset="-79"/>
              </a:rPr>
              <a:t>advanced;</a:t>
            </a:r>
          </a:p>
          <a:p>
            <a:endParaRPr lang="en-US" sz="2800" dirty="0">
              <a:cs typeface="Aharoni" panose="02010803020104030203" pitchFamily="2" charset="-79"/>
            </a:endParaRPr>
          </a:p>
          <a:p>
            <a:pPr marL="285750" indent="-285750">
              <a:buFont typeface="Wingdings" panose="05000000000000000000" pitchFamily="2" charset="2"/>
              <a:buChar char="v"/>
            </a:pPr>
            <a:r>
              <a:rPr lang="en-US" sz="2800" dirty="0">
                <a:cs typeface="Aharoni" panose="02010803020104030203" pitchFamily="2" charset="-79"/>
              </a:rPr>
              <a:t>: the act or process of creating something over a period of </a:t>
            </a:r>
            <a:r>
              <a:rPr lang="en-US" sz="2800" dirty="0" smtClean="0">
                <a:cs typeface="Aharoni" panose="02010803020104030203" pitchFamily="2" charset="-79"/>
              </a:rPr>
              <a:t>time;</a:t>
            </a:r>
          </a:p>
          <a:p>
            <a:endParaRPr lang="en-US" sz="2800" dirty="0">
              <a:cs typeface="Aharoni" panose="02010803020104030203" pitchFamily="2" charset="-79"/>
            </a:endParaRPr>
          </a:p>
          <a:p>
            <a:pPr marL="285750" indent="-285750">
              <a:buFont typeface="Wingdings" panose="05000000000000000000" pitchFamily="2" charset="2"/>
              <a:buChar char="v"/>
            </a:pPr>
            <a:r>
              <a:rPr lang="en-US" sz="2800" dirty="0">
                <a:cs typeface="Aharoni" panose="02010803020104030203" pitchFamily="2" charset="-79"/>
              </a:rPr>
              <a:t>: the state of being created or made more </a:t>
            </a:r>
            <a:r>
              <a:rPr lang="en-US" sz="2800" dirty="0" smtClean="0">
                <a:cs typeface="Aharoni" panose="02010803020104030203" pitchFamily="2" charset="-79"/>
              </a:rPr>
              <a:t>advanced.</a:t>
            </a:r>
            <a:endParaRPr lang="en-US" sz="3200" b="1"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endParaRPr lang="en-US" sz="3200" b="1" u="sng"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648200" cy="224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883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8077200" cy="954107"/>
          </a:xfrm>
          <a:prstGeom prst="rect">
            <a:avLst/>
          </a:prstGeom>
          <a:noFill/>
        </p:spPr>
        <p:txBody>
          <a:bodyPr wrap="square" rtlCol="0">
            <a:spAutoFit/>
          </a:bodyPr>
          <a:lstStyle/>
          <a:p>
            <a:pPr algn="ctr"/>
            <a:r>
              <a:rPr lang="en-US" sz="2800" b="1" u="sng" dirty="0" smtClean="0"/>
              <a:t>UNDERSTANDING THE HUMAN RIGHTS-GENDER-DEVELOPMENT NEXUS??</a:t>
            </a:r>
            <a:endParaRPr lang="en-US" sz="2800" b="1" u="sng" dirty="0"/>
          </a:p>
        </p:txBody>
      </p:sp>
      <p:sp>
        <p:nvSpPr>
          <p:cNvPr id="3" name="TextBox 2"/>
          <p:cNvSpPr txBox="1"/>
          <p:nvPr/>
        </p:nvSpPr>
        <p:spPr>
          <a:xfrm>
            <a:off x="304800" y="2189018"/>
            <a:ext cx="8763000" cy="646331"/>
          </a:xfrm>
          <a:prstGeom prst="rect">
            <a:avLst/>
          </a:prstGeom>
          <a:noFill/>
        </p:spPr>
        <p:txBody>
          <a:bodyPr wrap="square" rtlCol="0">
            <a:spAutoFit/>
          </a:bodyPr>
          <a:lstStyle/>
          <a:p>
            <a:pPr algn="ctr"/>
            <a:r>
              <a:rPr lang="en-US" sz="3600" b="1" dirty="0" smtClean="0"/>
              <a:t>                 </a:t>
            </a:r>
            <a:endParaRPr lang="en-US" sz="2800" dirty="0">
              <a:latin typeface="Algerian" panose="04020705040A02060702" pitchFamily="8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0149"/>
            <a:ext cx="2362200" cy="2850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19400" y="2971800"/>
            <a:ext cx="6096000" cy="830997"/>
          </a:xfrm>
          <a:prstGeom prst="rect">
            <a:avLst/>
          </a:prstGeom>
          <a:noFill/>
        </p:spPr>
        <p:txBody>
          <a:bodyPr wrap="square" rtlCol="0">
            <a:spAutoFit/>
          </a:bodyPr>
          <a:lstStyle/>
          <a:p>
            <a:r>
              <a:rPr lang="en-US" sz="2400" dirty="0" smtClean="0">
                <a:latin typeface="Algerian" panose="04020705040A02060702" pitchFamily="82" charset="0"/>
              </a:rPr>
              <a:t>IS  THEERE  ANY  LINK  BETWEEN  THESE??</a:t>
            </a:r>
            <a:endParaRPr lang="en-US" sz="2400" dirty="0">
              <a:latin typeface="Algerian" panose="04020705040A02060702" pitchFamily="82" charset="0"/>
            </a:endParaRPr>
          </a:p>
        </p:txBody>
      </p:sp>
    </p:spTree>
    <p:extLst>
      <p:ext uri="{BB962C8B-B14F-4D97-AF65-F5344CB8AC3E}">
        <p14:creationId xmlns:p14="http://schemas.microsoft.com/office/powerpoint/2010/main" val="440477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467600" cy="523220"/>
          </a:xfrm>
          <a:prstGeom prst="rect">
            <a:avLst/>
          </a:prstGeom>
          <a:noFill/>
        </p:spPr>
        <p:txBody>
          <a:bodyPr wrap="square" rtlCol="0">
            <a:spAutoFit/>
          </a:bodyPr>
          <a:lstStyle/>
          <a:p>
            <a:pPr algn="ctr"/>
            <a:r>
              <a:rPr lang="en-US" sz="2800" b="1" u="sng" dirty="0" smtClean="0">
                <a:latin typeface="Aharoni" panose="02010803020104030203" pitchFamily="2" charset="-79"/>
                <a:cs typeface="Aharoni" panose="02010803020104030203" pitchFamily="2" charset="-79"/>
              </a:rPr>
              <a:t>WHAT HAPPENED IN SOUTH SUDAN?? </a:t>
            </a:r>
            <a:endParaRPr lang="en-US" sz="2800" b="1" u="sng" dirty="0">
              <a:latin typeface="Aharoni" panose="02010803020104030203" pitchFamily="2" charset="-79"/>
              <a:cs typeface="Aharoni" panose="02010803020104030203" pitchFamily="2" charset="-79"/>
            </a:endParaRPr>
          </a:p>
        </p:txBody>
      </p:sp>
      <p:sp>
        <p:nvSpPr>
          <p:cNvPr id="3" name="Rectangle 2"/>
          <p:cNvSpPr/>
          <p:nvPr/>
        </p:nvSpPr>
        <p:spPr>
          <a:xfrm>
            <a:off x="228600" y="980420"/>
            <a:ext cx="8534400" cy="5632311"/>
          </a:xfrm>
          <a:prstGeom prst="rect">
            <a:avLst/>
          </a:prstGeom>
        </p:spPr>
        <p:txBody>
          <a:bodyPr wrap="square">
            <a:spAutoFit/>
          </a:bodyPr>
          <a:lstStyle/>
          <a:p>
            <a:pPr marL="285750" indent="-285750">
              <a:buFont typeface="Wingdings" panose="05000000000000000000" pitchFamily="2" charset="2"/>
              <a:buChar char="q"/>
            </a:pPr>
            <a:r>
              <a:rPr lang="en-US" sz="2400" dirty="0" smtClean="0"/>
              <a:t>South </a:t>
            </a:r>
            <a:r>
              <a:rPr lang="en-US" sz="2400" dirty="0"/>
              <a:t>Sudan </a:t>
            </a:r>
            <a:r>
              <a:rPr lang="en-US" sz="2400" dirty="0" smtClean="0"/>
              <a:t>voted </a:t>
            </a:r>
            <a:r>
              <a:rPr lang="en-US" sz="2400" dirty="0"/>
              <a:t>to break away from Sudan in </a:t>
            </a:r>
            <a:r>
              <a:rPr lang="en-US" sz="2400" dirty="0" smtClean="0"/>
              <a:t>2011.</a:t>
            </a:r>
          </a:p>
          <a:p>
            <a:endParaRPr lang="en-US" sz="2400" dirty="0"/>
          </a:p>
          <a:p>
            <a:pPr marL="285750" indent="-285750">
              <a:buFont typeface="Wingdings" panose="05000000000000000000" pitchFamily="2" charset="2"/>
              <a:buChar char="q"/>
            </a:pPr>
            <a:r>
              <a:rPr lang="en-US" sz="2400" dirty="0"/>
              <a:t>T</a:t>
            </a:r>
            <a:r>
              <a:rPr lang="en-US" sz="2400" dirty="0" smtClean="0"/>
              <a:t>he Government's </a:t>
            </a:r>
            <a:r>
              <a:rPr lang="en-US" sz="2400" dirty="0"/>
              <a:t>main concern has been to get oil flowing following disagreements with Khartoum </a:t>
            </a:r>
            <a:r>
              <a:rPr lang="en-US" sz="2400" dirty="0" smtClean="0"/>
              <a:t>(Capital of Sudan).</a:t>
            </a:r>
          </a:p>
          <a:p>
            <a:endParaRPr lang="en-US" sz="2400" dirty="0"/>
          </a:p>
          <a:p>
            <a:pPr marL="285750" indent="-285750">
              <a:buFont typeface="Wingdings" panose="05000000000000000000" pitchFamily="2" charset="2"/>
              <a:buChar char="q"/>
            </a:pPr>
            <a:r>
              <a:rPr lang="en-US" sz="2400" dirty="0" smtClean="0"/>
              <a:t>There </a:t>
            </a:r>
            <a:r>
              <a:rPr lang="en-US" sz="2400" dirty="0"/>
              <a:t>have been a few small armed rebellions, border clashes and deadly cattle feuds </a:t>
            </a:r>
            <a:r>
              <a:rPr lang="en-US" sz="2400" dirty="0" smtClean="0"/>
              <a:t>.</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Signs of friction within the governing SPLM party came in July when President </a:t>
            </a:r>
            <a:r>
              <a:rPr lang="en-US" sz="2400" dirty="0" err="1"/>
              <a:t>Salva</a:t>
            </a:r>
            <a:r>
              <a:rPr lang="en-US" sz="2400" dirty="0"/>
              <a:t> </a:t>
            </a:r>
            <a:r>
              <a:rPr lang="en-US" sz="2400" dirty="0" err="1"/>
              <a:t>Kiir</a:t>
            </a:r>
            <a:r>
              <a:rPr lang="en-US" sz="2400" dirty="0"/>
              <a:t>, an ethnic </a:t>
            </a:r>
            <a:r>
              <a:rPr lang="en-US" sz="2400" dirty="0" err="1"/>
              <a:t>Dinka</a:t>
            </a:r>
            <a:r>
              <a:rPr lang="en-US" sz="2400" dirty="0"/>
              <a:t> - the country's largest group, sacked his deputy </a:t>
            </a:r>
            <a:r>
              <a:rPr lang="en-US" sz="2400" dirty="0" err="1"/>
              <a:t>Riek</a:t>
            </a:r>
            <a:r>
              <a:rPr lang="en-US" sz="2400" dirty="0"/>
              <a:t> </a:t>
            </a:r>
            <a:r>
              <a:rPr lang="en-US" sz="2400" dirty="0" err="1"/>
              <a:t>Machar</a:t>
            </a:r>
            <a:r>
              <a:rPr lang="en-US" sz="2400" dirty="0"/>
              <a:t>, who is from the second largest community, the </a:t>
            </a:r>
            <a:r>
              <a:rPr lang="en-US" sz="2400" dirty="0" err="1"/>
              <a:t>Nuer</a:t>
            </a:r>
            <a:r>
              <a:rPr lang="en-US" sz="2400" dirty="0" smtClean="0"/>
              <a:t>.</a:t>
            </a:r>
          </a:p>
          <a:p>
            <a:pPr marL="285750" indent="-285750">
              <a:buFont typeface="Wingdings" panose="05000000000000000000" pitchFamily="2" charset="2"/>
              <a:buChar char="q"/>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89170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382000" cy="3785652"/>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QUESTION??</a:t>
            </a:r>
          </a:p>
          <a:p>
            <a:pPr algn="ctr"/>
            <a:endParaRPr lang="en-US" sz="2800" b="1" u="sng" dirty="0">
              <a:effectLst>
                <a:outerShdw blurRad="38100" dist="38100" dir="2700000" algn="tl">
                  <a:srgbClr val="000000">
                    <a:alpha val="43137"/>
                  </a:srgbClr>
                </a:outerShdw>
              </a:effectLst>
            </a:endParaRPr>
          </a:p>
          <a:p>
            <a:pPr algn="ctr"/>
            <a:endParaRPr lang="en-US" sz="3600" dirty="0" smtClean="0">
              <a:effectLst>
                <a:outerShdw blurRad="38100" dist="38100" dir="2700000" algn="tl">
                  <a:srgbClr val="000000">
                    <a:alpha val="43137"/>
                  </a:srgbClr>
                </a:outerShdw>
              </a:effectLst>
            </a:endParaRPr>
          </a:p>
          <a:p>
            <a:pPr algn="ctr"/>
            <a:r>
              <a:rPr lang="en-US" sz="3600" dirty="0" smtClean="0">
                <a:effectLst>
                  <a:outerShdw blurRad="38100" dist="38100" dir="2700000" algn="tl">
                    <a:srgbClr val="000000">
                      <a:alpha val="43137"/>
                    </a:srgbClr>
                  </a:outerShdw>
                </a:effectLst>
              </a:rPr>
              <a:t>Does </a:t>
            </a:r>
            <a:r>
              <a:rPr lang="en-US" sz="3600" dirty="0">
                <a:effectLst>
                  <a:outerShdw blurRad="38100" dist="38100" dir="2700000" algn="tl">
                    <a:srgbClr val="000000">
                      <a:alpha val="43137"/>
                    </a:srgbClr>
                  </a:outerShdw>
                </a:effectLst>
              </a:rPr>
              <a:t>gender mainstreaming act as an effective tool to enhance the understanding of gender in development?</a:t>
            </a:r>
          </a:p>
          <a:p>
            <a:pPr algn="just"/>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638" y="4267200"/>
            <a:ext cx="3590474"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55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5170646"/>
          </a:xfrm>
          <a:prstGeom prst="rect">
            <a:avLst/>
          </a:prstGeom>
        </p:spPr>
        <p:txBody>
          <a:bodyPr wrap="square">
            <a:spAutoFit/>
          </a:bodyPr>
          <a:lstStyle/>
          <a:p>
            <a:pPr algn="ctr"/>
            <a:r>
              <a:rPr lang="en-US" sz="3600" b="1" u="sng" dirty="0" smtClean="0"/>
              <a:t>IMPORTANT GENERAL ASSEMBLY RESOLUTIONS</a:t>
            </a:r>
          </a:p>
          <a:p>
            <a:pPr algn="ctr"/>
            <a:endParaRPr lang="en-US" dirty="0" smtClean="0"/>
          </a:p>
          <a:p>
            <a:pPr marL="285750" indent="-285750">
              <a:buFont typeface="Wingdings" panose="05000000000000000000" pitchFamily="2" charset="2"/>
              <a:buChar char="q"/>
            </a:pPr>
            <a:r>
              <a:rPr lang="en-US" sz="2400" dirty="0" smtClean="0">
                <a:latin typeface="Agency FB" panose="020B0503020202020204" pitchFamily="34" charset="0"/>
              </a:rPr>
              <a:t>S/RES/2057 </a:t>
            </a:r>
            <a:r>
              <a:rPr lang="en-US" sz="2400" dirty="0">
                <a:latin typeface="Agency FB" panose="020B0503020202020204" pitchFamily="34" charset="0"/>
              </a:rPr>
              <a:t>(2012) | 5 Jul 2012 – Security Council extends mandate of UN Mission in South Sudan (UNSMIS) through 15 July </a:t>
            </a:r>
            <a:r>
              <a:rPr lang="en-US" sz="2400" dirty="0" smtClean="0">
                <a:latin typeface="Agency FB" panose="020B0503020202020204" pitchFamily="34" charset="0"/>
              </a:rPr>
              <a:t>2012</a:t>
            </a:r>
          </a:p>
          <a:p>
            <a:endParaRPr lang="en-US" sz="2400" dirty="0">
              <a:latin typeface="Agency FB" panose="020B0503020202020204" pitchFamily="34" charset="0"/>
            </a:endParaRPr>
          </a:p>
          <a:p>
            <a:pPr marL="285750" indent="-285750">
              <a:buFont typeface="Wingdings" panose="05000000000000000000" pitchFamily="2" charset="2"/>
              <a:buChar char="q"/>
            </a:pPr>
            <a:r>
              <a:rPr lang="en-US" sz="2400" dirty="0">
                <a:latin typeface="Agency FB" panose="020B0503020202020204" pitchFamily="34" charset="0"/>
              </a:rPr>
              <a:t>S/RES/1999 (2011) | 13 Jul 2011 – Security Council recommends to the General Assembly that the Republic of South Sudan be admitted as a Member of the United </a:t>
            </a:r>
            <a:r>
              <a:rPr lang="en-US" sz="2400" dirty="0" smtClean="0">
                <a:latin typeface="Agency FB" panose="020B0503020202020204" pitchFamily="34" charset="0"/>
              </a:rPr>
              <a:t>Nations</a:t>
            </a:r>
          </a:p>
          <a:p>
            <a:endParaRPr lang="en-US" sz="2400" dirty="0">
              <a:latin typeface="Agency FB" panose="020B0503020202020204" pitchFamily="34" charset="0"/>
            </a:endParaRPr>
          </a:p>
          <a:p>
            <a:endParaRPr lang="en-US" sz="2400" dirty="0">
              <a:latin typeface="Agency FB" panose="020B0503020202020204" pitchFamily="34" charset="0"/>
            </a:endParaRPr>
          </a:p>
          <a:p>
            <a:pPr marL="285750" indent="-285750">
              <a:buFont typeface="Wingdings" panose="05000000000000000000" pitchFamily="2" charset="2"/>
              <a:buChar char="q"/>
            </a:pPr>
            <a:r>
              <a:rPr lang="en-US" sz="2400" dirty="0">
                <a:latin typeface="Agency FB" panose="020B0503020202020204" pitchFamily="34" charset="0"/>
              </a:rPr>
              <a:t>S/RES/1996 (2011) | 8 Jul 2011 – Security Council establishes UN Mission in the Republic of South Sudan (UNMISS)</a:t>
            </a:r>
          </a:p>
        </p:txBody>
      </p:sp>
    </p:spTree>
    <p:extLst>
      <p:ext uri="{BB962C8B-B14F-4D97-AF65-F5344CB8AC3E}">
        <p14:creationId xmlns:p14="http://schemas.microsoft.com/office/powerpoint/2010/main" val="1181158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1440</Words>
  <Application>Microsoft Office PowerPoint</Application>
  <PresentationFormat>On-screen Show (4:3)</PresentationFormat>
  <Paragraphs>221</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GENDER IN CONFLICT AND HUMAN RIGHTS VIOLATIONS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 CONFLICT AND HUMAN RIGHTS VIOLATIONS</dc:title>
  <dc:creator>Sree Mookambika Devi</dc:creator>
  <cp:lastModifiedBy>Lenova</cp:lastModifiedBy>
  <cp:revision>79</cp:revision>
  <dcterms:created xsi:type="dcterms:W3CDTF">2006-08-16T00:00:00Z</dcterms:created>
  <dcterms:modified xsi:type="dcterms:W3CDTF">2016-07-20T15:23:33Z</dcterms:modified>
</cp:coreProperties>
</file>