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3" r:id="rId1"/>
  </p:sldMasterIdLst>
  <p:notesMasterIdLst>
    <p:notesMasterId r:id="rId20"/>
  </p:notesMasterIdLst>
  <p:sldIdLst>
    <p:sldId id="256" r:id="rId2"/>
    <p:sldId id="257" r:id="rId3"/>
    <p:sldId id="258" r:id="rId4"/>
    <p:sldId id="259" r:id="rId5"/>
    <p:sldId id="260" r:id="rId6"/>
    <p:sldId id="261" r:id="rId7"/>
    <p:sldId id="262" r:id="rId8"/>
    <p:sldId id="264" r:id="rId9"/>
    <p:sldId id="263" r:id="rId10"/>
    <p:sldId id="265" r:id="rId11"/>
    <p:sldId id="272" r:id="rId12"/>
    <p:sldId id="267" r:id="rId13"/>
    <p:sldId id="273" r:id="rId14"/>
    <p:sldId id="266" r:id="rId15"/>
    <p:sldId id="269" r:id="rId16"/>
    <p:sldId id="268" r:id="rId17"/>
    <p:sldId id="271"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FCAF1E-51AA-43E4-A963-95C7DB793AAA}" type="doc">
      <dgm:prSet loTypeId="urn:microsoft.com/office/officeart/2005/8/layout/equation1" loCatId="relationship" qsTypeId="urn:microsoft.com/office/officeart/2005/8/quickstyle/3d3" qsCatId="3D" csTypeId="urn:microsoft.com/office/officeart/2005/8/colors/accent5_4" csCatId="accent5" phldr="1"/>
      <dgm:spPr/>
      <dgm:t>
        <a:bodyPr/>
        <a:lstStyle/>
        <a:p>
          <a:endParaRPr lang="en-IN"/>
        </a:p>
      </dgm:t>
    </dgm:pt>
    <dgm:pt modelId="{B803F4FD-19C1-4978-8B38-0AF78E7E198A}">
      <dgm:prSet phldrT="[Text]"/>
      <dgm:spPr/>
      <dgm:t>
        <a:bodyPr/>
        <a:lstStyle/>
        <a:p>
          <a:r>
            <a:rPr lang="en-IN" dirty="0" smtClean="0"/>
            <a:t>society+ human rights</a:t>
          </a:r>
          <a:endParaRPr lang="en-IN" dirty="0"/>
        </a:p>
      </dgm:t>
    </dgm:pt>
    <dgm:pt modelId="{3CF79490-B2CE-4FD2-9A74-5016814B58DF}" type="parTrans" cxnId="{6C43A620-18FB-4E19-A9C6-81D0CD877BDB}">
      <dgm:prSet/>
      <dgm:spPr/>
      <dgm:t>
        <a:bodyPr/>
        <a:lstStyle/>
        <a:p>
          <a:endParaRPr lang="en-IN"/>
        </a:p>
      </dgm:t>
    </dgm:pt>
    <dgm:pt modelId="{56E7183B-D2B3-4F17-B23F-41ED543BC68F}" type="sibTrans" cxnId="{6C43A620-18FB-4E19-A9C6-81D0CD877BDB}">
      <dgm:prSet/>
      <dgm:spPr/>
      <dgm:t>
        <a:bodyPr/>
        <a:lstStyle/>
        <a:p>
          <a:endParaRPr lang="en-IN"/>
        </a:p>
      </dgm:t>
    </dgm:pt>
    <dgm:pt modelId="{FF1997F6-D29A-460A-836F-DE6DD9EFBA79}">
      <dgm:prSet phldrT="[Text]"/>
      <dgm:spPr/>
      <dgm:t>
        <a:bodyPr/>
        <a:lstStyle/>
        <a:p>
          <a:r>
            <a:rPr lang="en-IN" dirty="0" smtClean="0"/>
            <a:t>development</a:t>
          </a:r>
          <a:endParaRPr lang="en-IN" dirty="0"/>
        </a:p>
      </dgm:t>
    </dgm:pt>
    <dgm:pt modelId="{95139B70-AEC3-454A-B741-516051422F67}" type="parTrans" cxnId="{73EE4467-ACDE-43EF-94ED-0D67B27F1B0A}">
      <dgm:prSet/>
      <dgm:spPr/>
      <dgm:t>
        <a:bodyPr/>
        <a:lstStyle/>
        <a:p>
          <a:endParaRPr lang="en-IN"/>
        </a:p>
      </dgm:t>
    </dgm:pt>
    <dgm:pt modelId="{B558ED09-39C0-4D42-B530-0547F0A11316}" type="sibTrans" cxnId="{73EE4467-ACDE-43EF-94ED-0D67B27F1B0A}">
      <dgm:prSet/>
      <dgm:spPr/>
      <dgm:t>
        <a:bodyPr/>
        <a:lstStyle/>
        <a:p>
          <a:endParaRPr lang="en-IN"/>
        </a:p>
      </dgm:t>
    </dgm:pt>
    <dgm:pt modelId="{AD025704-1553-4818-BBAB-4BD9BBB8D3DA}" type="pres">
      <dgm:prSet presAssocID="{56FCAF1E-51AA-43E4-A963-95C7DB793AAA}" presName="linearFlow" presStyleCnt="0">
        <dgm:presLayoutVars>
          <dgm:dir/>
          <dgm:resizeHandles val="exact"/>
        </dgm:presLayoutVars>
      </dgm:prSet>
      <dgm:spPr/>
    </dgm:pt>
    <dgm:pt modelId="{88866A26-F13D-4CD5-9404-24110566D3EC}" type="pres">
      <dgm:prSet presAssocID="{B803F4FD-19C1-4978-8B38-0AF78E7E198A}" presName="node" presStyleLbl="node1" presStyleIdx="0" presStyleCnt="2">
        <dgm:presLayoutVars>
          <dgm:bulletEnabled val="1"/>
        </dgm:presLayoutVars>
      </dgm:prSet>
      <dgm:spPr/>
      <dgm:t>
        <a:bodyPr/>
        <a:lstStyle/>
        <a:p>
          <a:endParaRPr lang="en-IN"/>
        </a:p>
      </dgm:t>
    </dgm:pt>
    <dgm:pt modelId="{495FF8A4-77A7-49BB-84BB-03412327A68C}" type="pres">
      <dgm:prSet presAssocID="{56E7183B-D2B3-4F17-B23F-41ED543BC68F}" presName="spacerL" presStyleCnt="0"/>
      <dgm:spPr/>
    </dgm:pt>
    <dgm:pt modelId="{1A9F052E-7097-4041-84AE-52E23326DC26}" type="pres">
      <dgm:prSet presAssocID="{56E7183B-D2B3-4F17-B23F-41ED543BC68F}" presName="sibTrans" presStyleLbl="sibTrans2D1" presStyleIdx="0" presStyleCnt="1"/>
      <dgm:spPr/>
    </dgm:pt>
    <dgm:pt modelId="{BB927BC3-421C-4B64-A3F3-4EB7B937DBC7}" type="pres">
      <dgm:prSet presAssocID="{56E7183B-D2B3-4F17-B23F-41ED543BC68F}" presName="spacerR" presStyleCnt="0"/>
      <dgm:spPr/>
    </dgm:pt>
    <dgm:pt modelId="{D19F789D-24B2-4E16-8136-11D765FD77FD}" type="pres">
      <dgm:prSet presAssocID="{FF1997F6-D29A-460A-836F-DE6DD9EFBA79}" presName="node" presStyleLbl="node1" presStyleIdx="1" presStyleCnt="2" custLinFactNeighborX="70677" custLinFactNeighborY="-638">
        <dgm:presLayoutVars>
          <dgm:bulletEnabled val="1"/>
        </dgm:presLayoutVars>
      </dgm:prSet>
      <dgm:spPr/>
      <dgm:t>
        <a:bodyPr/>
        <a:lstStyle/>
        <a:p>
          <a:endParaRPr lang="en-IN"/>
        </a:p>
      </dgm:t>
    </dgm:pt>
  </dgm:ptLst>
  <dgm:cxnLst>
    <dgm:cxn modelId="{6C43A620-18FB-4E19-A9C6-81D0CD877BDB}" srcId="{56FCAF1E-51AA-43E4-A963-95C7DB793AAA}" destId="{B803F4FD-19C1-4978-8B38-0AF78E7E198A}" srcOrd="0" destOrd="0" parTransId="{3CF79490-B2CE-4FD2-9A74-5016814B58DF}" sibTransId="{56E7183B-D2B3-4F17-B23F-41ED543BC68F}"/>
    <dgm:cxn modelId="{91570228-1623-48BB-84FE-7055C9CB318B}" type="presOf" srcId="{56E7183B-D2B3-4F17-B23F-41ED543BC68F}" destId="{1A9F052E-7097-4041-84AE-52E23326DC26}" srcOrd="0" destOrd="0" presId="urn:microsoft.com/office/officeart/2005/8/layout/equation1"/>
    <dgm:cxn modelId="{171C2842-9CFA-43A0-8E01-44E5612FA78D}" type="presOf" srcId="{FF1997F6-D29A-460A-836F-DE6DD9EFBA79}" destId="{D19F789D-24B2-4E16-8136-11D765FD77FD}" srcOrd="0" destOrd="0" presId="urn:microsoft.com/office/officeart/2005/8/layout/equation1"/>
    <dgm:cxn modelId="{CDA091AE-C54C-4AA4-8D51-F11B8A6C9B80}" type="presOf" srcId="{B803F4FD-19C1-4978-8B38-0AF78E7E198A}" destId="{88866A26-F13D-4CD5-9404-24110566D3EC}" srcOrd="0" destOrd="0" presId="urn:microsoft.com/office/officeart/2005/8/layout/equation1"/>
    <dgm:cxn modelId="{F8B93B5F-198B-4A46-98D0-12EC54E1AB24}" type="presOf" srcId="{56FCAF1E-51AA-43E4-A963-95C7DB793AAA}" destId="{AD025704-1553-4818-BBAB-4BD9BBB8D3DA}" srcOrd="0" destOrd="0" presId="urn:microsoft.com/office/officeart/2005/8/layout/equation1"/>
    <dgm:cxn modelId="{73EE4467-ACDE-43EF-94ED-0D67B27F1B0A}" srcId="{56FCAF1E-51AA-43E4-A963-95C7DB793AAA}" destId="{FF1997F6-D29A-460A-836F-DE6DD9EFBA79}" srcOrd="1" destOrd="0" parTransId="{95139B70-AEC3-454A-B741-516051422F67}" sibTransId="{B558ED09-39C0-4D42-B530-0547F0A11316}"/>
    <dgm:cxn modelId="{6C1E3E48-1DCC-4050-8586-2B460FC05935}" type="presParOf" srcId="{AD025704-1553-4818-BBAB-4BD9BBB8D3DA}" destId="{88866A26-F13D-4CD5-9404-24110566D3EC}" srcOrd="0" destOrd="0" presId="urn:microsoft.com/office/officeart/2005/8/layout/equation1"/>
    <dgm:cxn modelId="{4A27D5E0-2D0C-4298-A888-46E53E20E14B}" type="presParOf" srcId="{AD025704-1553-4818-BBAB-4BD9BBB8D3DA}" destId="{495FF8A4-77A7-49BB-84BB-03412327A68C}" srcOrd="1" destOrd="0" presId="urn:microsoft.com/office/officeart/2005/8/layout/equation1"/>
    <dgm:cxn modelId="{0C488C3B-839D-4AFF-8B15-5C99FC191D97}" type="presParOf" srcId="{AD025704-1553-4818-BBAB-4BD9BBB8D3DA}" destId="{1A9F052E-7097-4041-84AE-52E23326DC26}" srcOrd="2" destOrd="0" presId="urn:microsoft.com/office/officeart/2005/8/layout/equation1"/>
    <dgm:cxn modelId="{810EC026-A153-4E4C-85A8-5B027B36D478}" type="presParOf" srcId="{AD025704-1553-4818-BBAB-4BD9BBB8D3DA}" destId="{BB927BC3-421C-4B64-A3F3-4EB7B937DBC7}" srcOrd="3" destOrd="0" presId="urn:microsoft.com/office/officeart/2005/8/layout/equation1"/>
    <dgm:cxn modelId="{B4205F3C-85F4-423F-8C4B-4F4626E4716E}" type="presParOf" srcId="{AD025704-1553-4818-BBAB-4BD9BBB8D3DA}" destId="{D19F789D-24B2-4E16-8136-11D765FD77FD}" srcOrd="4"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866A26-F13D-4CD5-9404-24110566D3EC}">
      <dsp:nvSpPr>
        <dsp:cNvPr id="0" name=""/>
        <dsp:cNvSpPr/>
      </dsp:nvSpPr>
      <dsp:spPr>
        <a:xfrm>
          <a:off x="4674" y="100878"/>
          <a:ext cx="3214543" cy="3214543"/>
        </a:xfrm>
        <a:prstGeom prst="ellipse">
          <a:avLst/>
        </a:prstGeom>
        <a:solidFill>
          <a:schemeClr val="accent5">
            <a:shade val="50000"/>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IN" sz="2600" kern="1200" dirty="0" smtClean="0"/>
            <a:t>society+ human rights</a:t>
          </a:r>
          <a:endParaRPr lang="en-IN" sz="2600" kern="1200" dirty="0"/>
        </a:p>
      </dsp:txBody>
      <dsp:txXfrm>
        <a:off x="475433" y="571637"/>
        <a:ext cx="2273025" cy="2273025"/>
      </dsp:txXfrm>
    </dsp:sp>
    <dsp:sp modelId="{1A9F052E-7097-4041-84AE-52E23326DC26}">
      <dsp:nvSpPr>
        <dsp:cNvPr id="0" name=""/>
        <dsp:cNvSpPr/>
      </dsp:nvSpPr>
      <dsp:spPr>
        <a:xfrm>
          <a:off x="3480238" y="775932"/>
          <a:ext cx="1864435" cy="1864435"/>
        </a:xfrm>
        <a:prstGeom prst="mathEqual">
          <a:avLst/>
        </a:prstGeom>
        <a:solidFill>
          <a:schemeClr val="accent5">
            <a:shade val="9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IN" sz="2100" kern="1200"/>
        </a:p>
      </dsp:txBody>
      <dsp:txXfrm>
        <a:off x="3727369" y="1160006"/>
        <a:ext cx="1370173" cy="1096287"/>
      </dsp:txXfrm>
    </dsp:sp>
    <dsp:sp modelId="{D19F789D-24B2-4E16-8136-11D765FD77FD}">
      <dsp:nvSpPr>
        <dsp:cNvPr id="0" name=""/>
        <dsp:cNvSpPr/>
      </dsp:nvSpPr>
      <dsp:spPr>
        <a:xfrm>
          <a:off x="5610369" y="80369"/>
          <a:ext cx="3214543" cy="3214543"/>
        </a:xfrm>
        <a:prstGeom prst="ellipse">
          <a:avLst/>
        </a:prstGeom>
        <a:solidFill>
          <a:schemeClr val="accent5">
            <a:shade val="50000"/>
            <a:hueOff val="-283682"/>
            <a:satOff val="39973"/>
            <a:lumOff val="36501"/>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IN" sz="2600" kern="1200" dirty="0" smtClean="0"/>
            <a:t>development</a:t>
          </a:r>
          <a:endParaRPr lang="en-IN" sz="2600" kern="1200" dirty="0"/>
        </a:p>
      </dsp:txBody>
      <dsp:txXfrm>
        <a:off x="6081128" y="551128"/>
        <a:ext cx="2273025" cy="2273025"/>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E9A417-130F-4C92-9BF4-6CBF19AA65EA}" type="datetimeFigureOut">
              <a:rPr lang="en-IN" smtClean="0"/>
              <a:t>20-07-2016</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BC3054-F542-4F7F-AAB1-E00F4FA0E49B}" type="slidenum">
              <a:rPr lang="en-IN" smtClean="0"/>
              <a:t>‹#›</a:t>
            </a:fld>
            <a:endParaRPr lang="en-IN"/>
          </a:p>
        </p:txBody>
      </p:sp>
    </p:spTree>
    <p:extLst>
      <p:ext uri="{BB962C8B-B14F-4D97-AF65-F5344CB8AC3E}">
        <p14:creationId xmlns:p14="http://schemas.microsoft.com/office/powerpoint/2010/main" val="1197680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2BC3054-F542-4F7F-AAB1-E00F4FA0E49B}" type="slidenum">
              <a:rPr lang="en-IN" smtClean="0"/>
              <a:t>2</a:t>
            </a:fld>
            <a:endParaRPr lang="en-IN"/>
          </a:p>
        </p:txBody>
      </p:sp>
    </p:spTree>
    <p:extLst>
      <p:ext uri="{BB962C8B-B14F-4D97-AF65-F5344CB8AC3E}">
        <p14:creationId xmlns:p14="http://schemas.microsoft.com/office/powerpoint/2010/main" val="36444682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21E5674D-B62D-4150-A5F0-055AB24E19F9}" type="datetime1">
              <a:rPr lang="en-US" smtClean="0"/>
              <a:t>7/20/2016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36646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A78EEC-FBB4-4A96-8A2B-F9674C669EC6}" type="datetime1">
              <a:rPr lang="en-US" smtClean="0"/>
              <a:t>7/20/2016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924214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27C9D4-1722-4F32-B68C-FBED2A50A71D}" type="datetime1">
              <a:rPr lang="en-US" smtClean="0"/>
              <a:t>7/20/2016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06547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180DFD-8927-4D58-A487-0E43854984BD}" type="datetime1">
              <a:rPr lang="en-US" smtClean="0"/>
              <a:t>7/20/2016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61666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871521-E262-459A-93E2-735C08D0ED3D}" type="datetime1">
              <a:rPr lang="en-US" smtClean="0"/>
              <a:t>7/20/2016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0605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07D78EF-AEF9-4424-AB93-7DE967B02000}" type="datetime1">
              <a:rPr lang="en-US" smtClean="0"/>
              <a:t>7/20/2016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94286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DBFE55E-F7A9-4478-929E-5479A9E0A616}" type="datetime1">
              <a:rPr lang="en-US" smtClean="0"/>
              <a:t>7/20/2016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103857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5C0F666-D6C8-4354-B575-3D9DC5EA0204}" type="datetime1">
              <a:rPr lang="en-US" smtClean="0"/>
              <a:t>7/20/2016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562502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2FD2B44-166F-4DFF-8AF7-9C5BB8813409}" type="datetime1">
              <a:rPr lang="en-US" smtClean="0"/>
              <a:t>7/20/2016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33355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21F056-4354-4DDB-BF05-FE23E9EB65CF}" type="datetime1">
              <a:rPr lang="en-US" smtClean="0"/>
              <a:t>7/20/2016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24352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C01D09-E7D5-45DA-BBB5-46AB3CBE1DAF}" type="datetime1">
              <a:rPr lang="en-US" smtClean="0"/>
              <a:t>7/20/2016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338641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39B4A53-BCC9-4238-A8AA-6A4BB49D45E2}" type="datetime1">
              <a:rPr lang="en-US" smtClean="0"/>
              <a:t>7/20/2016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24854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8A4DC9-1F35-4D63-8F12-8E394EA49A81}" type="datetime1">
              <a:rPr lang="en-US" smtClean="0"/>
              <a:t>7/20/2016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922858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74AF09-DDDB-475E-9E83-0CA3B1A613B0}" type="datetime1">
              <a:rPr lang="en-US" smtClean="0"/>
              <a:t>7/20/2016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5080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19848-2FE4-4168-B09F-E161CCD2992B}" type="datetime1">
              <a:rPr lang="en-US" smtClean="0"/>
              <a:t>7/20/2016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00671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17AB1-6F91-4401-8F24-767BF2724970}" type="datetime1">
              <a:rPr lang="en-US" smtClean="0"/>
              <a:t>7/20/2016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94021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88B8B1-D07A-4D2C-BBFE-537204A87968}" type="datetime1">
              <a:rPr lang="en-US" smtClean="0"/>
              <a:t>7/20/2016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195504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5285B30-FBC9-46FE-89B4-B558E335817B}" type="datetime1">
              <a:rPr lang="en-US" smtClean="0"/>
              <a:t>7/20/2016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1520544747"/>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 id="2147483700" r:id="rId17"/>
  </p:sldLayoutIdLst>
  <p:hf sldNum="0" hd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b6gskZ244iI"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cpd.org/development_theory/SocialDevTheory.htm" TargetMode="External"/><Relationship Id="rId2" Type="http://schemas.openxmlformats.org/officeDocument/2006/relationships/hyperlink" Target="http://www.undp.org/content/dam/india/docs/hijras_transgender_in_india_hiv_human_rights_and_social_exclusion.pdf" TargetMode="External"/><Relationship Id="rId1" Type="http://schemas.openxmlformats.org/officeDocument/2006/relationships/slideLayout" Target="../slideLayouts/slideLayout2.xml"/><Relationship Id="rId5" Type="http://schemas.openxmlformats.org/officeDocument/2006/relationships/hyperlink" Target="http://timesofindia.indiatimes.com/india/Supreme-Court-recognizes-transgenders-as-third-gender/articleshow/33767900.cms" TargetMode="External"/><Relationship Id="rId4" Type="http://schemas.openxmlformats.org/officeDocument/2006/relationships/hyperlink" Target="http://iasscore.in/national-details-74.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iasscore.in/national-details-74.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Enforcement of transgender people’s rights in India </a:t>
            </a:r>
            <a:endParaRPr lang="en-IN" dirty="0"/>
          </a:p>
        </p:txBody>
      </p:sp>
      <p:sp>
        <p:nvSpPr>
          <p:cNvPr id="3" name="Subtitle 2"/>
          <p:cNvSpPr>
            <a:spLocks noGrp="1"/>
          </p:cNvSpPr>
          <p:nvPr>
            <p:ph type="subTitle" idx="1"/>
          </p:nvPr>
        </p:nvSpPr>
        <p:spPr/>
        <p:txBody>
          <a:bodyPr/>
          <a:lstStyle/>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9734" y="1496291"/>
            <a:ext cx="2881758" cy="4346258"/>
          </a:xfrm>
          <a:prstGeom prst="rect">
            <a:avLst/>
          </a:prstGeom>
        </p:spPr>
      </p:pic>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433182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Awareness to the society – public image </a:t>
            </a:r>
            <a:endParaRPr lang="en-IN" dirty="0"/>
          </a:p>
        </p:txBody>
      </p:sp>
      <p:pic>
        <p:nvPicPr>
          <p:cNvPr id="4" name="b6gskZ244iI"/>
          <p:cNvPicPr>
            <a:picLocks noGrp="1" noRot="1" noChangeAspect="1"/>
          </p:cNvPicPr>
          <p:nvPr>
            <p:ph idx="1"/>
            <a:videoFile r:link="rId1"/>
          </p:nvPr>
        </p:nvPicPr>
        <p:blipFill>
          <a:blip r:embed="rId3"/>
          <a:stretch>
            <a:fillRect/>
          </a:stretch>
        </p:blipFill>
        <p:spPr>
          <a:xfrm>
            <a:off x="3281363" y="3025775"/>
            <a:ext cx="4572000" cy="2571750"/>
          </a:xfrm>
          <a:prstGeom prst="rect">
            <a:avLst/>
          </a:prstGeom>
        </p:spPr>
      </p:pic>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81490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93001" y="2603500"/>
            <a:ext cx="4550311" cy="3416300"/>
          </a:xfrm>
        </p:spPr>
      </p:pic>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898136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Social development theory </a:t>
            </a:r>
            <a:endParaRPr lang="en-IN" dirty="0"/>
          </a:p>
        </p:txBody>
      </p:sp>
      <p:sp>
        <p:nvSpPr>
          <p:cNvPr id="3" name="Content Placeholder 2"/>
          <p:cNvSpPr>
            <a:spLocks noGrp="1"/>
          </p:cNvSpPr>
          <p:nvPr>
            <p:ph idx="1"/>
          </p:nvPr>
        </p:nvSpPr>
        <p:spPr/>
        <p:txBody>
          <a:bodyPr/>
          <a:lstStyle/>
          <a:p>
            <a:r>
              <a:rPr lang="en-IN" dirty="0"/>
              <a:t>Social development can be summarily described as the process of organizing human energies and activities at higher levels to achieve greater results. Development increases the utilization of human potential</a:t>
            </a:r>
            <a:r>
              <a:rPr lang="en-IN" dirty="0" smtClean="0"/>
              <a:t>.</a:t>
            </a:r>
          </a:p>
          <a:p>
            <a:r>
              <a:rPr lang="en-IN" dirty="0"/>
              <a:t>Advances in development theory can enhance our social success rate by the same order of magnitude that advances in theoretical physics have multiplied technological achievements in this century</a:t>
            </a:r>
            <a:endParaRPr lang="en-IN" dirty="0"/>
          </a:p>
        </p:txBody>
      </p:sp>
      <p:sp>
        <p:nvSpPr>
          <p:cNvPr id="4" name="Footer Placeholder 3"/>
          <p:cNvSpPr>
            <a:spLocks noGrp="1"/>
          </p:cNvSpPr>
          <p:nvPr>
            <p:ph type="ftr" sz="quarter" idx="11"/>
          </p:nvPr>
        </p:nvSpPr>
        <p:spPr/>
        <p:txBody>
          <a:bodyPr/>
          <a:lstStyle/>
          <a:p>
            <a:r>
              <a:rPr lang="en-US" dirty="0"/>
              <a:t>http://www.icpd.org/development_theory/SocialDevTheory.htm</a:t>
            </a:r>
            <a:endParaRPr lang="en-US" dirty="0"/>
          </a:p>
        </p:txBody>
      </p:sp>
    </p:spTree>
    <p:extLst>
      <p:ext uri="{BB962C8B-B14F-4D97-AF65-F5344CB8AC3E}">
        <p14:creationId xmlns:p14="http://schemas.microsoft.com/office/powerpoint/2010/main" val="697836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63156" y="2930525"/>
            <a:ext cx="3810000" cy="2762250"/>
          </a:xfrm>
        </p:spPr>
      </p:pic>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21592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7845696"/>
              </p:ext>
            </p:extLst>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72097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7"/>
            <a:ext cx="8508591" cy="1790315"/>
          </a:xfrm>
        </p:spPr>
        <p:txBody>
          <a:bodyPr/>
          <a:lstStyle/>
          <a:p>
            <a:pPr algn="ctr"/>
            <a:r>
              <a:rPr lang="en-IN" dirty="0" smtClean="0"/>
              <a:t>Questions?</a:t>
            </a:r>
            <a:endParaRPr lang="en-IN" dirty="0"/>
          </a:p>
        </p:txBody>
      </p:sp>
      <p:sp>
        <p:nvSpPr>
          <p:cNvPr id="3" name="Content Placeholder 2"/>
          <p:cNvSpPr>
            <a:spLocks noGrp="1"/>
          </p:cNvSpPr>
          <p:nvPr>
            <p:ph idx="1"/>
          </p:nvPr>
        </p:nvSpPr>
        <p:spPr/>
        <p:txBody>
          <a:bodyPr/>
          <a:lstStyle/>
          <a:p>
            <a:endParaRPr lang="en-IN"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393223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references </a:t>
            </a:r>
            <a:endParaRPr lang="en-IN" dirty="0"/>
          </a:p>
        </p:txBody>
      </p:sp>
      <p:sp>
        <p:nvSpPr>
          <p:cNvPr id="3" name="Content Placeholder 2"/>
          <p:cNvSpPr>
            <a:spLocks noGrp="1"/>
          </p:cNvSpPr>
          <p:nvPr>
            <p:ph idx="1"/>
          </p:nvPr>
        </p:nvSpPr>
        <p:spPr>
          <a:xfrm>
            <a:off x="1154954" y="2603499"/>
            <a:ext cx="9298301" cy="3444009"/>
          </a:xfrm>
        </p:spPr>
        <p:txBody>
          <a:bodyPr>
            <a:normAutofit fontScale="70000" lnSpcReduction="20000"/>
          </a:bodyPr>
          <a:lstStyle/>
          <a:p>
            <a:r>
              <a:rPr lang="en-IN" dirty="0">
                <a:hlinkClick r:id="rId2"/>
              </a:rPr>
              <a:t>http://</a:t>
            </a:r>
            <a:r>
              <a:rPr lang="en-IN" dirty="0" smtClean="0">
                <a:hlinkClick r:id="rId2"/>
              </a:rPr>
              <a:t>www.undp.org/content/dam/india/docs/hijras_transgender_in_india_hiv_human_rights_and_social_exclusion.pdf</a:t>
            </a:r>
            <a:endParaRPr lang="en-IN" dirty="0" smtClean="0"/>
          </a:p>
          <a:p>
            <a:r>
              <a:rPr lang="en-US" dirty="0">
                <a:hlinkClick r:id="rId3"/>
              </a:rPr>
              <a:t>http://</a:t>
            </a:r>
            <a:r>
              <a:rPr lang="en-US" dirty="0" smtClean="0">
                <a:hlinkClick r:id="rId3"/>
              </a:rPr>
              <a:t>www.icpd.org/development_theory/SocialDevTheory.htm</a:t>
            </a:r>
            <a:endParaRPr lang="en-US" dirty="0" smtClean="0"/>
          </a:p>
          <a:p>
            <a:endParaRPr lang="en-US" dirty="0"/>
          </a:p>
          <a:p>
            <a:r>
              <a:rPr lang="en-US" dirty="0">
                <a:hlinkClick r:id="rId4"/>
              </a:rPr>
              <a:t>http://</a:t>
            </a:r>
            <a:r>
              <a:rPr lang="en-US" dirty="0" smtClean="0">
                <a:hlinkClick r:id="rId4"/>
              </a:rPr>
              <a:t>iasscore.in/national-details-74.html</a:t>
            </a:r>
            <a:endParaRPr lang="en-US" dirty="0" smtClean="0"/>
          </a:p>
          <a:p>
            <a:r>
              <a:rPr lang="en-US" dirty="0">
                <a:hlinkClick r:id="rId2"/>
              </a:rPr>
              <a:t>http://</a:t>
            </a:r>
            <a:r>
              <a:rPr lang="en-US" dirty="0" smtClean="0">
                <a:hlinkClick r:id="rId2"/>
              </a:rPr>
              <a:t>www.undp.org/content/dam/india/docs/hijras_transgender_in_india_hiv_human_rights_and_social_exclusion.pdf</a:t>
            </a:r>
            <a:endParaRPr lang="en-US" dirty="0" smtClean="0"/>
          </a:p>
          <a:p>
            <a:r>
              <a:rPr lang="en-US" dirty="0" smtClean="0"/>
              <a:t>NALSA v Union of India </a:t>
            </a:r>
          </a:p>
          <a:p>
            <a:r>
              <a:rPr lang="en-US" dirty="0" smtClean="0"/>
              <a:t>The constitution of India</a:t>
            </a:r>
          </a:p>
          <a:p>
            <a:r>
              <a:rPr lang="en-US" dirty="0" smtClean="0"/>
              <a:t> </a:t>
            </a:r>
            <a:r>
              <a:rPr lang="en-US" dirty="0">
                <a:hlinkClick r:id="rId5"/>
              </a:rPr>
              <a:t>http://</a:t>
            </a:r>
            <a:r>
              <a:rPr lang="en-US" dirty="0" smtClean="0">
                <a:hlinkClick r:id="rId5"/>
              </a:rPr>
              <a:t>timesofindia.indiatimes.com/india/Supreme-Court-recognizes-transgenders-as-third-gender/articleshow/33767900.cms</a:t>
            </a:r>
            <a:endParaRPr lang="en-US" dirty="0" smtClean="0"/>
          </a:p>
          <a:p>
            <a:r>
              <a:rPr lang="en-US" dirty="0" smtClean="0">
                <a:hlinkClick r:id="rId4"/>
              </a:rPr>
              <a:t>http</a:t>
            </a:r>
            <a:r>
              <a:rPr lang="en-US" dirty="0">
                <a:hlinkClick r:id="rId4"/>
              </a:rPr>
              <a:t>://iasscore.in/national-details-74.html</a:t>
            </a:r>
            <a:endParaRPr lang="en-US" dirty="0"/>
          </a:p>
          <a:p>
            <a:r>
              <a:rPr lang="en-US" dirty="0"/>
              <a:t>http://www.glaad.org/blog/indias-census-counts-transgender-population-first-time</a:t>
            </a:r>
          </a:p>
          <a:p>
            <a:endParaRPr lang="en-US" dirty="0"/>
          </a:p>
          <a:p>
            <a:endParaRPr lang="en-US" dirty="0" smtClean="0"/>
          </a:p>
          <a:p>
            <a:endParaRPr lang="en-US" dirty="0" smtClean="0"/>
          </a:p>
          <a:p>
            <a:endParaRPr lang="en-US" dirty="0"/>
          </a:p>
          <a:p>
            <a:endParaRPr lang="en-US" dirty="0"/>
          </a:p>
          <a:p>
            <a:endParaRPr lang="en-IN" dirty="0" smtClean="0"/>
          </a:p>
          <a:p>
            <a:endParaRPr lang="en-IN"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93309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References </a:t>
            </a:r>
            <a:endParaRPr lang="en-IN" dirty="0"/>
          </a:p>
        </p:txBody>
      </p:sp>
      <p:sp>
        <p:nvSpPr>
          <p:cNvPr id="3" name="Content Placeholder 2"/>
          <p:cNvSpPr>
            <a:spLocks noGrp="1"/>
          </p:cNvSpPr>
          <p:nvPr>
            <p:ph idx="1"/>
          </p:nvPr>
        </p:nvSpPr>
        <p:spPr/>
        <p:txBody>
          <a:bodyPr/>
          <a:lstStyle/>
          <a:p>
            <a:r>
              <a:rPr lang="en-US" dirty="0"/>
              <a:t>http://timesofindia.indiatimes.com/india/Supreme-Court-recognizes-transgenders-as-third-gender/articleshow/33767900.cms</a:t>
            </a:r>
          </a:p>
          <a:p>
            <a:endParaRPr lang="en-IN"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838856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IN" dirty="0" smtClean="0"/>
              <a:t>Thank you </a:t>
            </a:r>
            <a:endParaRPr lang="en-IN" dirty="0"/>
          </a:p>
        </p:txBody>
      </p:sp>
      <p:sp>
        <p:nvSpPr>
          <p:cNvPr id="3" name="Subtitle 2"/>
          <p:cNvSpPr>
            <a:spLocks noGrp="1"/>
          </p:cNvSpPr>
          <p:nvPr>
            <p:ph type="subTitle" idx="1"/>
          </p:nvPr>
        </p:nvSpPr>
        <p:spPr/>
        <p:txBody>
          <a:bodyPr/>
          <a:lstStyle/>
          <a:p>
            <a:endParaRPr lang="en-IN"/>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468366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Gender inequalities</a:t>
            </a:r>
            <a:endParaRPr lang="en-IN" dirty="0"/>
          </a:p>
        </p:txBody>
      </p:sp>
      <p:sp>
        <p:nvSpPr>
          <p:cNvPr id="3" name="Content Placeholder 2"/>
          <p:cNvSpPr>
            <a:spLocks noGrp="1"/>
          </p:cNvSpPr>
          <p:nvPr>
            <p:ph idx="1"/>
          </p:nvPr>
        </p:nvSpPr>
        <p:spPr/>
        <p:txBody>
          <a:bodyPr>
            <a:normAutofit fontScale="92500" lnSpcReduction="10000"/>
          </a:bodyPr>
          <a:lstStyle/>
          <a:p>
            <a:pPr marL="0" indent="0">
              <a:buNone/>
            </a:pPr>
            <a:r>
              <a:rPr lang="en-IN" b="1" dirty="0"/>
              <a:t>Transgender</a:t>
            </a:r>
            <a:r>
              <a:rPr lang="en-IN" dirty="0" smtClean="0"/>
              <a:t>: </a:t>
            </a:r>
            <a:r>
              <a:rPr lang="en-IN" dirty="0"/>
              <a:t>It </a:t>
            </a:r>
            <a:r>
              <a:rPr lang="en-IN" dirty="0" smtClean="0"/>
              <a:t>is </a:t>
            </a:r>
            <a:r>
              <a:rPr lang="en-IN" dirty="0"/>
              <a:t>an umbrella term to refer to all people who do not identify with their assigned gender at birth  </a:t>
            </a:r>
            <a:endParaRPr lang="en-IN" dirty="0" smtClean="0"/>
          </a:p>
          <a:p>
            <a:r>
              <a:rPr lang="en-IN" dirty="0" smtClean="0"/>
              <a:t>Transgender </a:t>
            </a:r>
            <a:r>
              <a:rPr lang="en-IN" dirty="0"/>
              <a:t>people are individuals of any age or sex whose appearance, personal characteristics, or </a:t>
            </a:r>
            <a:r>
              <a:rPr lang="en-IN" dirty="0" smtClean="0"/>
              <a:t>behaviours </a:t>
            </a:r>
            <a:r>
              <a:rPr lang="en-IN" dirty="0"/>
              <a:t>differ from stereotypes about how men and women are ‘supposed’ to be. Transgender people have existed in every culture, race, and class since the story of human life has been recorded</a:t>
            </a:r>
            <a:r>
              <a:rPr lang="en-IN" dirty="0" smtClean="0"/>
              <a:t>.</a:t>
            </a:r>
          </a:p>
          <a:p>
            <a:r>
              <a:rPr lang="en-IN" dirty="0"/>
              <a:t>In India there are a host of socio – cultural groups of transgender people like </a:t>
            </a:r>
            <a:r>
              <a:rPr lang="en-IN" dirty="0" err="1"/>
              <a:t>hijras</a:t>
            </a:r>
            <a:r>
              <a:rPr lang="en-IN" dirty="0"/>
              <a:t>/ </a:t>
            </a:r>
            <a:r>
              <a:rPr lang="en-IN" dirty="0" err="1"/>
              <a:t>kinnars</a:t>
            </a:r>
            <a:r>
              <a:rPr lang="en-IN" dirty="0"/>
              <a:t>, and other transgender identities like – shiv-</a:t>
            </a:r>
            <a:r>
              <a:rPr lang="en-IN" dirty="0" err="1"/>
              <a:t>shaktis</a:t>
            </a:r>
            <a:r>
              <a:rPr lang="en-IN" dirty="0"/>
              <a:t>, </a:t>
            </a:r>
            <a:r>
              <a:rPr lang="en-IN" dirty="0" err="1"/>
              <a:t>jogtas</a:t>
            </a:r>
            <a:r>
              <a:rPr lang="en-IN" dirty="0"/>
              <a:t>, </a:t>
            </a:r>
            <a:r>
              <a:rPr lang="en-IN" dirty="0" err="1"/>
              <a:t>jogappas</a:t>
            </a:r>
            <a:r>
              <a:rPr lang="en-IN" dirty="0"/>
              <a:t>, </a:t>
            </a:r>
            <a:r>
              <a:rPr lang="en-IN" dirty="0" err="1"/>
              <a:t>Aradhis</a:t>
            </a:r>
            <a:r>
              <a:rPr lang="en-IN" dirty="0"/>
              <a:t>, </a:t>
            </a:r>
            <a:r>
              <a:rPr lang="en-IN" dirty="0" err="1"/>
              <a:t>Sakhi</a:t>
            </a:r>
            <a:r>
              <a:rPr lang="en-IN" dirty="0"/>
              <a:t>, </a:t>
            </a:r>
            <a:r>
              <a:rPr lang="en-IN" dirty="0" err="1" smtClean="0"/>
              <a:t>etc</a:t>
            </a:r>
            <a:endParaRPr lang="en-IN" dirty="0" smtClean="0"/>
          </a:p>
          <a:p>
            <a:endParaRPr lang="en-IN" dirty="0" smtClean="0"/>
          </a:p>
          <a:p>
            <a:r>
              <a:rPr lang="en-IN" dirty="0"/>
              <a:t> India's most recent census </a:t>
            </a:r>
            <a:r>
              <a:rPr lang="en-IN" dirty="0" smtClean="0"/>
              <a:t>conducted the </a:t>
            </a:r>
            <a:r>
              <a:rPr lang="en-IN" dirty="0"/>
              <a:t>first official count of transgender </a:t>
            </a:r>
            <a:r>
              <a:rPr lang="en-IN" dirty="0" smtClean="0"/>
              <a:t>people</a:t>
            </a:r>
            <a:r>
              <a:rPr lang="en-IN" dirty="0"/>
              <a:t> </a:t>
            </a:r>
            <a:r>
              <a:rPr lang="en-IN" dirty="0" smtClean="0"/>
              <a:t>and the result was more than 4,90,000 people.</a:t>
            </a:r>
            <a:endParaRPr lang="en-IN" dirty="0"/>
          </a:p>
        </p:txBody>
      </p:sp>
      <p:sp>
        <p:nvSpPr>
          <p:cNvPr id="4" name="Footer Placeholder 3"/>
          <p:cNvSpPr>
            <a:spLocks noGrp="1"/>
          </p:cNvSpPr>
          <p:nvPr>
            <p:ph type="ftr" sz="quarter" idx="11"/>
          </p:nvPr>
        </p:nvSpPr>
        <p:spPr/>
        <p:txBody>
          <a:bodyPr/>
          <a:lstStyle/>
          <a:p>
            <a:r>
              <a:rPr lang="en-US" dirty="0">
                <a:hlinkClick r:id="rId3"/>
              </a:rPr>
              <a:t>http://</a:t>
            </a:r>
            <a:r>
              <a:rPr lang="en-US" dirty="0" smtClean="0">
                <a:hlinkClick r:id="rId3"/>
              </a:rPr>
              <a:t>iasscore.in/national-details-74.html</a:t>
            </a:r>
            <a:endParaRPr lang="en-US" dirty="0" smtClean="0"/>
          </a:p>
          <a:p>
            <a:r>
              <a:rPr lang="en-US" dirty="0"/>
              <a:t>http://www.glaad.org/blog/indias-census-counts-transgender-population-first-time</a:t>
            </a:r>
            <a:endParaRPr lang="en-US" dirty="0"/>
          </a:p>
        </p:txBody>
      </p:sp>
    </p:spTree>
    <p:extLst>
      <p:ext uri="{BB962C8B-B14F-4D97-AF65-F5344CB8AC3E}">
        <p14:creationId xmlns:p14="http://schemas.microsoft.com/office/powerpoint/2010/main" val="337873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Supreme court of India in NALSA v Union of India </a:t>
            </a:r>
            <a:endParaRPr lang="en-IN" dirty="0"/>
          </a:p>
        </p:txBody>
      </p:sp>
      <p:sp>
        <p:nvSpPr>
          <p:cNvPr id="3" name="Content Placeholder 2"/>
          <p:cNvSpPr>
            <a:spLocks noGrp="1"/>
          </p:cNvSpPr>
          <p:nvPr>
            <p:ph idx="1"/>
          </p:nvPr>
        </p:nvSpPr>
        <p:spPr/>
        <p:txBody>
          <a:bodyPr/>
          <a:lstStyle/>
          <a:p>
            <a:r>
              <a:rPr lang="en-IN" dirty="0"/>
              <a:t>The third gender people will be considered as </a:t>
            </a:r>
            <a:r>
              <a:rPr lang="en-IN" dirty="0" smtClean="0"/>
              <a:t>OBCs. </a:t>
            </a:r>
            <a:r>
              <a:rPr lang="en-IN" dirty="0"/>
              <a:t>T</a:t>
            </a:r>
            <a:r>
              <a:rPr lang="en-IN" dirty="0" smtClean="0"/>
              <a:t>hey </a:t>
            </a:r>
            <a:r>
              <a:rPr lang="en-IN" dirty="0"/>
              <a:t>will be given educational and employment reservation as </a:t>
            </a:r>
            <a:r>
              <a:rPr lang="en-IN" dirty="0" smtClean="0"/>
              <a:t>OBCs</a:t>
            </a:r>
          </a:p>
          <a:p>
            <a:r>
              <a:rPr lang="en-IN" dirty="0"/>
              <a:t>The </a:t>
            </a:r>
            <a:r>
              <a:rPr lang="en-IN" dirty="0" smtClean="0"/>
              <a:t>supreme court </a:t>
            </a:r>
            <a:r>
              <a:rPr lang="en-IN" dirty="0"/>
              <a:t>also said states and the Centre will </a:t>
            </a:r>
            <a:r>
              <a:rPr lang="en-IN" dirty="0" smtClean="0"/>
              <a:t>provide social </a:t>
            </a:r>
            <a:r>
              <a:rPr lang="en-IN" dirty="0"/>
              <a:t>welfare schemes for third gender community and run a public awareness campaign to </a:t>
            </a:r>
            <a:r>
              <a:rPr lang="en-IN" dirty="0" smtClean="0"/>
              <a:t>erase the negative public image. </a:t>
            </a:r>
          </a:p>
          <a:p>
            <a:r>
              <a:rPr lang="en-IN" dirty="0"/>
              <a:t>The </a:t>
            </a:r>
            <a:r>
              <a:rPr lang="en-IN" dirty="0" smtClean="0"/>
              <a:t>Supreme court also said that </a:t>
            </a:r>
            <a:r>
              <a:rPr lang="en-IN" dirty="0"/>
              <a:t>the states must </a:t>
            </a:r>
            <a:r>
              <a:rPr lang="en-IN" dirty="0" smtClean="0"/>
              <a:t>provide </a:t>
            </a:r>
            <a:r>
              <a:rPr lang="en-IN" dirty="0"/>
              <a:t>special public toilets and </a:t>
            </a:r>
            <a:r>
              <a:rPr lang="en-IN" dirty="0" smtClean="0"/>
              <a:t>provide assistance for special medical issues. </a:t>
            </a:r>
          </a:p>
          <a:p>
            <a:endParaRPr lang="en-IN" dirty="0" smtClean="0"/>
          </a:p>
          <a:p>
            <a:endParaRPr lang="en-IN" dirty="0"/>
          </a:p>
        </p:txBody>
      </p:sp>
      <p:sp>
        <p:nvSpPr>
          <p:cNvPr id="4" name="Footer Placeholder 3"/>
          <p:cNvSpPr>
            <a:spLocks noGrp="1"/>
          </p:cNvSpPr>
          <p:nvPr>
            <p:ph type="ftr" sz="quarter" idx="11"/>
          </p:nvPr>
        </p:nvSpPr>
        <p:spPr>
          <a:xfrm>
            <a:off x="872837" y="6350274"/>
            <a:ext cx="3859795" cy="304801"/>
          </a:xfrm>
        </p:spPr>
        <p:txBody>
          <a:bodyPr/>
          <a:lstStyle/>
          <a:p>
            <a:r>
              <a:rPr lang="en-US" dirty="0"/>
              <a:t>http://timesofindia.indiatimes.com/india/Supreme-Court-recognizes-transgenders-as-third-gender/articleshow/33767900.cms</a:t>
            </a:r>
            <a:endParaRPr lang="en-US" dirty="0"/>
          </a:p>
        </p:txBody>
      </p:sp>
    </p:spTree>
    <p:extLst>
      <p:ext uri="{BB962C8B-B14F-4D97-AF65-F5344CB8AC3E}">
        <p14:creationId xmlns:p14="http://schemas.microsoft.com/office/powerpoint/2010/main" val="589291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Rights for Transgender people </a:t>
            </a:r>
            <a:endParaRPr lang="en-IN" dirty="0"/>
          </a:p>
        </p:txBody>
      </p:sp>
      <p:sp>
        <p:nvSpPr>
          <p:cNvPr id="3" name="Content Placeholder 2"/>
          <p:cNvSpPr>
            <a:spLocks noGrp="1"/>
          </p:cNvSpPr>
          <p:nvPr>
            <p:ph idx="1"/>
          </p:nvPr>
        </p:nvSpPr>
        <p:spPr/>
        <p:txBody>
          <a:bodyPr/>
          <a:lstStyle/>
          <a:p>
            <a:r>
              <a:rPr lang="en-IN" dirty="0"/>
              <a:t>right to equality under Article </a:t>
            </a:r>
            <a:r>
              <a:rPr lang="en-IN" dirty="0" smtClean="0"/>
              <a:t>14 of the constitution of India </a:t>
            </a:r>
          </a:p>
          <a:p>
            <a:r>
              <a:rPr lang="en-IN" dirty="0"/>
              <a:t>Article 15 speaks about the prohibition of discrimination on the ground of religion, race, caste, sex or place of birth</a:t>
            </a:r>
            <a:r>
              <a:rPr lang="en-IN" dirty="0" smtClean="0"/>
              <a:t>.</a:t>
            </a:r>
          </a:p>
          <a:p>
            <a:r>
              <a:rPr lang="en-IN" dirty="0" smtClean="0"/>
              <a:t>Article 16- equal opportunity for everyone </a:t>
            </a:r>
          </a:p>
          <a:p>
            <a:r>
              <a:rPr lang="en-IN" dirty="0" smtClean="0"/>
              <a:t> </a:t>
            </a:r>
            <a:r>
              <a:rPr lang="en-IN" dirty="0"/>
              <a:t>Article 21 ensures right to privacy and personal dignity to all the citizens</a:t>
            </a:r>
            <a:r>
              <a:rPr lang="en-IN" dirty="0" smtClean="0"/>
              <a:t>.</a:t>
            </a:r>
          </a:p>
          <a:p>
            <a:r>
              <a:rPr lang="en-IN" dirty="0" smtClean="0"/>
              <a:t> </a:t>
            </a:r>
            <a:r>
              <a:rPr lang="en-IN" dirty="0"/>
              <a:t>Article 23 prohibits trafficking in human beings as beggars and other similar forms of forced </a:t>
            </a:r>
            <a:r>
              <a:rPr lang="en-IN" dirty="0" err="1"/>
              <a:t>labor</a:t>
            </a:r>
            <a:r>
              <a:rPr lang="en-IN" dirty="0"/>
              <a:t> and any contravention of these provisions shall be an offence punishable in accordance with law</a:t>
            </a:r>
            <a:r>
              <a:rPr lang="en-IN" dirty="0" smtClean="0"/>
              <a:t>.</a:t>
            </a:r>
          </a:p>
          <a:p>
            <a:endParaRPr lang="en-IN" dirty="0"/>
          </a:p>
        </p:txBody>
      </p:sp>
      <p:sp>
        <p:nvSpPr>
          <p:cNvPr id="4" name="Footer Placeholder 3"/>
          <p:cNvSpPr>
            <a:spLocks noGrp="1"/>
          </p:cNvSpPr>
          <p:nvPr>
            <p:ph type="ftr" sz="quarter" idx="11"/>
          </p:nvPr>
        </p:nvSpPr>
        <p:spPr/>
        <p:txBody>
          <a:bodyPr/>
          <a:lstStyle/>
          <a:p>
            <a:r>
              <a:rPr lang="en-US" dirty="0" smtClean="0"/>
              <a:t>The Constitution of India  </a:t>
            </a:r>
          </a:p>
          <a:p>
            <a:r>
              <a:rPr lang="en-US" dirty="0" smtClean="0"/>
              <a:t>NALSA v Union of India </a:t>
            </a:r>
            <a:endParaRPr lang="en-US" dirty="0"/>
          </a:p>
        </p:txBody>
      </p:sp>
    </p:spTree>
    <p:extLst>
      <p:ext uri="{BB962C8B-B14F-4D97-AF65-F5344CB8AC3E}">
        <p14:creationId xmlns:p14="http://schemas.microsoft.com/office/powerpoint/2010/main" val="1563081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a:t>The Constitution </a:t>
            </a:r>
            <a:r>
              <a:rPr lang="en-IN" dirty="0" smtClean="0"/>
              <a:t>provides all the fundamental rights and also guarantees political rights, educational and health benefits to the third gender. </a:t>
            </a:r>
            <a:r>
              <a:rPr lang="en-IN" dirty="0"/>
              <a:t>But the third </a:t>
            </a:r>
            <a:r>
              <a:rPr lang="en-IN" dirty="0" smtClean="0"/>
              <a:t>gender people continues </a:t>
            </a:r>
            <a:r>
              <a:rPr lang="en-IN" dirty="0"/>
              <a:t>to be ostracized. </a:t>
            </a:r>
            <a:r>
              <a:rPr lang="en-IN" dirty="0" smtClean="0"/>
              <a:t>The main </a:t>
            </a:r>
            <a:r>
              <a:rPr lang="en-IN" dirty="0"/>
              <a:t>question </a:t>
            </a:r>
            <a:r>
              <a:rPr lang="en-IN" sz="3600" dirty="0"/>
              <a:t>is whether </a:t>
            </a:r>
            <a:r>
              <a:rPr lang="en-IN" sz="3600" dirty="0" smtClean="0"/>
              <a:t>we can see equality in the real world?</a:t>
            </a:r>
          </a:p>
          <a:p>
            <a:endParaRPr lang="en-IN" sz="3200" dirty="0" smtClean="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60133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Problems faced by transgender people</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Discrimination- no access to public spaces, health </a:t>
            </a:r>
            <a:r>
              <a:rPr lang="en-IN" dirty="0" err="1" smtClean="0"/>
              <a:t>care,family</a:t>
            </a:r>
            <a:endParaRPr lang="en-IN" dirty="0" smtClean="0"/>
          </a:p>
          <a:p>
            <a:r>
              <a:rPr lang="en-IN" dirty="0" smtClean="0"/>
              <a:t> unemployment</a:t>
            </a:r>
          </a:p>
          <a:p>
            <a:r>
              <a:rPr lang="en-IN" dirty="0" smtClean="0"/>
              <a:t> </a:t>
            </a:r>
            <a:r>
              <a:rPr lang="en-IN" dirty="0"/>
              <a:t>lack of educational </a:t>
            </a:r>
            <a:r>
              <a:rPr lang="en-IN" dirty="0" smtClean="0"/>
              <a:t>facilities</a:t>
            </a:r>
          </a:p>
          <a:p>
            <a:r>
              <a:rPr lang="en-IN" dirty="0" smtClean="0"/>
              <a:t> homelessness- families do not accept them</a:t>
            </a:r>
          </a:p>
          <a:p>
            <a:r>
              <a:rPr lang="en-IN" dirty="0" smtClean="0"/>
              <a:t> </a:t>
            </a:r>
            <a:r>
              <a:rPr lang="en-IN" dirty="0"/>
              <a:t>lack of medical facilities: like HIV care and hygiene, depression, hormone pill abuse, tobacco and alcohol </a:t>
            </a:r>
            <a:r>
              <a:rPr lang="en-IN" dirty="0" smtClean="0"/>
              <a:t>abuse</a:t>
            </a:r>
          </a:p>
          <a:p>
            <a:r>
              <a:rPr lang="en-IN" dirty="0" smtClean="0"/>
              <a:t>problems </a:t>
            </a:r>
            <a:r>
              <a:rPr lang="en-IN" dirty="0"/>
              <a:t>related to marriage and adoption</a:t>
            </a:r>
            <a:r>
              <a:rPr lang="en-IN" dirty="0" smtClean="0"/>
              <a:t>.</a:t>
            </a:r>
          </a:p>
          <a:p>
            <a:r>
              <a:rPr lang="en-IN" dirty="0"/>
              <a:t/>
            </a:r>
            <a:br>
              <a:rPr lang="en-IN" dirty="0"/>
            </a:br>
            <a:r>
              <a:rPr lang="en-IN" dirty="0"/>
              <a:t>A 2007 </a:t>
            </a:r>
            <a:r>
              <a:rPr lang="en-IN" dirty="0" smtClean="0"/>
              <a:t>study showed </a:t>
            </a:r>
            <a:r>
              <a:rPr lang="en-IN" dirty="0"/>
              <a:t>the percentage of </a:t>
            </a:r>
            <a:r>
              <a:rPr lang="en-IN" dirty="0" err="1" smtClean="0"/>
              <a:t>Hijras</a:t>
            </a:r>
            <a:r>
              <a:rPr lang="en-IN" dirty="0" smtClean="0"/>
              <a:t> </a:t>
            </a:r>
            <a:r>
              <a:rPr lang="en-IN" dirty="0"/>
              <a:t>who reported: forced sex is 46%; physical abuse is 44%; verbal abuse is 56%; blackmail for money is 31%; and threat to life is 24%.</a:t>
            </a:r>
            <a:endParaRPr lang="en-IN" dirty="0"/>
          </a:p>
        </p:txBody>
      </p:sp>
      <p:sp>
        <p:nvSpPr>
          <p:cNvPr id="4" name="Footer Placeholder 3"/>
          <p:cNvSpPr>
            <a:spLocks noGrp="1"/>
          </p:cNvSpPr>
          <p:nvPr>
            <p:ph type="ftr" sz="quarter" idx="11"/>
          </p:nvPr>
        </p:nvSpPr>
        <p:spPr/>
        <p:txBody>
          <a:bodyPr/>
          <a:lstStyle/>
          <a:p>
            <a:r>
              <a:rPr lang="en-US" dirty="0"/>
              <a:t>http://www.undp.org/content/dam/india/docs/hijras_transgender_in_india_hiv_human_rights_and_social_exclusion.pdf</a:t>
            </a:r>
            <a:endParaRPr lang="en-US" dirty="0"/>
          </a:p>
        </p:txBody>
      </p:sp>
    </p:spTree>
    <p:extLst>
      <p:ext uri="{BB962C8B-B14F-4D97-AF65-F5344CB8AC3E}">
        <p14:creationId xmlns:p14="http://schemas.microsoft.com/office/powerpoint/2010/main" val="1717219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Supreme court judgement on transgender rights </a:t>
            </a:r>
            <a:endParaRPr lang="en-IN" dirty="0"/>
          </a:p>
        </p:txBody>
      </p:sp>
      <p:sp>
        <p:nvSpPr>
          <p:cNvPr id="3" name="Content Placeholder 2"/>
          <p:cNvSpPr>
            <a:spLocks noGrp="1"/>
          </p:cNvSpPr>
          <p:nvPr>
            <p:ph idx="1"/>
          </p:nvPr>
        </p:nvSpPr>
        <p:spPr/>
        <p:txBody>
          <a:bodyPr/>
          <a:lstStyle/>
          <a:p>
            <a:r>
              <a:rPr lang="en-IN" dirty="0"/>
              <a:t>Legal Recognition for Third </a:t>
            </a:r>
            <a:r>
              <a:rPr lang="en-IN" dirty="0" smtClean="0"/>
              <a:t>Gender</a:t>
            </a:r>
          </a:p>
          <a:p>
            <a:r>
              <a:rPr lang="en-IN" dirty="0"/>
              <a:t>Public Health and </a:t>
            </a:r>
            <a:r>
              <a:rPr lang="en-IN" dirty="0" smtClean="0"/>
              <a:t>Sanitation</a:t>
            </a:r>
          </a:p>
          <a:p>
            <a:r>
              <a:rPr lang="en-IN" dirty="0" smtClean="0"/>
              <a:t>Socio-Economic </a:t>
            </a:r>
            <a:r>
              <a:rPr lang="en-IN" dirty="0"/>
              <a:t>Rights </a:t>
            </a:r>
            <a:endParaRPr lang="en-IN" dirty="0" smtClean="0"/>
          </a:p>
          <a:p>
            <a:r>
              <a:rPr lang="en-IN" dirty="0"/>
              <a:t>Stigma and Public Awareness</a:t>
            </a:r>
            <a:endParaRPr lang="en-IN" dirty="0"/>
          </a:p>
        </p:txBody>
      </p:sp>
      <p:sp>
        <p:nvSpPr>
          <p:cNvPr id="4" name="Footer Placeholder 3"/>
          <p:cNvSpPr>
            <a:spLocks noGrp="1"/>
          </p:cNvSpPr>
          <p:nvPr>
            <p:ph type="ftr" sz="quarter" idx="11"/>
          </p:nvPr>
        </p:nvSpPr>
        <p:spPr/>
        <p:txBody>
          <a:bodyPr/>
          <a:lstStyle/>
          <a:p>
            <a:r>
              <a:rPr lang="en-US" dirty="0"/>
              <a:t>http://iasscore.in/national-details-74.html</a:t>
            </a:r>
            <a:endParaRPr lang="en-US" dirty="0"/>
          </a:p>
        </p:txBody>
      </p:sp>
    </p:spTree>
    <p:extLst>
      <p:ext uri="{BB962C8B-B14F-4D97-AF65-F5344CB8AC3E}">
        <p14:creationId xmlns:p14="http://schemas.microsoft.com/office/powerpoint/2010/main" val="2270615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Case – </a:t>
            </a:r>
            <a:r>
              <a:rPr lang="en-IN" dirty="0" err="1" smtClean="0"/>
              <a:t>preethika</a:t>
            </a:r>
            <a:r>
              <a:rPr lang="en-IN" dirty="0" smtClean="0"/>
              <a:t> </a:t>
            </a:r>
            <a:r>
              <a:rPr lang="en-IN" dirty="0" err="1" smtClean="0"/>
              <a:t>yashni</a:t>
            </a:r>
            <a:r>
              <a:rPr lang="en-IN" dirty="0" smtClean="0"/>
              <a:t> </a:t>
            </a:r>
            <a:br>
              <a:rPr lang="en-IN" dirty="0" smtClean="0"/>
            </a:br>
            <a:r>
              <a:rPr lang="en-IN" dirty="0"/>
              <a:t>Tamil Nadu Uniformed Services Recruitment Board </a:t>
            </a:r>
            <a:endParaRPr lang="en-IN"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60006" y="2603500"/>
            <a:ext cx="3416300" cy="3416300"/>
          </a:xfrm>
        </p:spPr>
      </p:pic>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201881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Reforms to improve the situation</a:t>
            </a:r>
            <a:endParaRPr lang="en-IN" dirty="0"/>
          </a:p>
        </p:txBody>
      </p:sp>
      <p:sp>
        <p:nvSpPr>
          <p:cNvPr id="3" name="Content Placeholder 2"/>
          <p:cNvSpPr>
            <a:spLocks noGrp="1"/>
          </p:cNvSpPr>
          <p:nvPr>
            <p:ph idx="1"/>
          </p:nvPr>
        </p:nvSpPr>
        <p:spPr/>
        <p:txBody>
          <a:bodyPr/>
          <a:lstStyle/>
          <a:p>
            <a:r>
              <a:rPr lang="en-IN" dirty="0" smtClean="0"/>
              <a:t>Legal measures</a:t>
            </a:r>
          </a:p>
          <a:p>
            <a:r>
              <a:rPr lang="en-IN" dirty="0" smtClean="0"/>
              <a:t>Police reforms</a:t>
            </a:r>
          </a:p>
          <a:p>
            <a:r>
              <a:rPr lang="en-IN" dirty="0" smtClean="0"/>
              <a:t>Social awareness </a:t>
            </a:r>
            <a:endParaRPr lang="en-IN" dirty="0"/>
          </a:p>
        </p:txBody>
      </p:sp>
      <p:sp>
        <p:nvSpPr>
          <p:cNvPr id="4" name="Footer Placeholder 3"/>
          <p:cNvSpPr>
            <a:spLocks noGrp="1"/>
          </p:cNvSpPr>
          <p:nvPr>
            <p:ph type="ftr" sz="quarter" idx="11"/>
          </p:nvPr>
        </p:nvSpPr>
        <p:spPr/>
        <p:txBody>
          <a:bodyPr/>
          <a:lstStyle/>
          <a:p>
            <a:r>
              <a:rPr lang="en-US" dirty="0"/>
              <a:t>http://iasscore.in/national-details-74.html</a:t>
            </a:r>
            <a:endParaRPr lang="en-US" dirty="0"/>
          </a:p>
        </p:txBody>
      </p:sp>
    </p:spTree>
    <p:extLst>
      <p:ext uri="{BB962C8B-B14F-4D97-AF65-F5344CB8AC3E}">
        <p14:creationId xmlns:p14="http://schemas.microsoft.com/office/powerpoint/2010/main" val="38876068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1285</TotalTime>
  <Words>486</Words>
  <Application>Microsoft Office PowerPoint</Application>
  <PresentationFormat>Widescreen</PresentationFormat>
  <Paragraphs>72</Paragraphs>
  <Slides>18</Slides>
  <Notes>1</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Century Gothic</vt:lpstr>
      <vt:lpstr>Wingdings 3</vt:lpstr>
      <vt:lpstr>Ion Boardroom</vt:lpstr>
      <vt:lpstr>Enforcement of transgender people’s rights in India </vt:lpstr>
      <vt:lpstr>Gender inequalities</vt:lpstr>
      <vt:lpstr>Supreme court of India in NALSA v Union of India </vt:lpstr>
      <vt:lpstr>Rights for Transgender people </vt:lpstr>
      <vt:lpstr>PowerPoint Presentation</vt:lpstr>
      <vt:lpstr>Problems faced by transgender people</vt:lpstr>
      <vt:lpstr>Supreme court judgement on transgender rights </vt:lpstr>
      <vt:lpstr>Case – preethika yashni  Tamil Nadu Uniformed Services Recruitment Board </vt:lpstr>
      <vt:lpstr>Reforms to improve the situation</vt:lpstr>
      <vt:lpstr>Awareness to the society – public image </vt:lpstr>
      <vt:lpstr>PowerPoint Presentation</vt:lpstr>
      <vt:lpstr>Social development theory </vt:lpstr>
      <vt:lpstr>PowerPoint Presentation</vt:lpstr>
      <vt:lpstr>PowerPoint Presentation</vt:lpstr>
      <vt:lpstr>Questions?</vt:lpstr>
      <vt:lpstr>references </vt:lpstr>
      <vt:lpstr>References </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vengamamba chintalapudi</dc:creator>
  <cp:lastModifiedBy>vengamamba chintalapudi</cp:lastModifiedBy>
  <cp:revision>22</cp:revision>
  <dcterms:created xsi:type="dcterms:W3CDTF">2016-07-19T20:49:36Z</dcterms:created>
  <dcterms:modified xsi:type="dcterms:W3CDTF">2016-07-20T18:15:31Z</dcterms:modified>
</cp:coreProperties>
</file>