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vml" ContentType="application/vnd.openxmlformats-officedocument.vmlDrawi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0" r:id="rId5"/>
    <p:sldId id="261" r:id="rId6"/>
    <p:sldId id="264" r:id="rId7"/>
    <p:sldId id="263" r:id="rId8"/>
    <p:sldId id="265" r:id="rId9"/>
    <p:sldId id="267" r:id="rId10"/>
    <p:sldId id="270" r:id="rId11"/>
    <p:sldId id="269" r:id="rId12"/>
    <p:sldId id="268" r:id="rId13"/>
    <p:sldId id="271" r:id="rId14"/>
    <p:sldId id="272" r:id="rId15"/>
    <p:sldId id="273" r:id="rId16"/>
    <p:sldId id="274" r:id="rId17"/>
    <p:sldId id="275" r:id="rId18"/>
    <p:sldId id="276" r:id="rId19"/>
    <p:sldId id="277" r:id="rId20"/>
    <p:sldId id="278" r:id="rId21"/>
    <p:sldId id="279" r:id="rId22"/>
    <p:sldId id="284" r:id="rId23"/>
    <p:sldId id="281" r:id="rId24"/>
    <p:sldId id="285" r:id="rId25"/>
    <p:sldId id="286"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1" d="100"/>
          <a:sy n="111" d="100"/>
        </p:scale>
        <p:origin x="-832"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F59FAB-A61F-5340-874D-5A32B4ACE94C}" type="datetimeFigureOut">
              <a:rPr lang="en-US" smtClean="0"/>
              <a:t>20/07/16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D4F112-F462-C145-87B0-865158972D95}" type="slidenum">
              <a:rPr lang="en-US" smtClean="0"/>
              <a:t>‹#›</a:t>
            </a:fld>
            <a:endParaRPr lang="en-US"/>
          </a:p>
        </p:txBody>
      </p:sp>
    </p:spTree>
    <p:extLst>
      <p:ext uri="{BB962C8B-B14F-4D97-AF65-F5344CB8AC3E}">
        <p14:creationId xmlns:p14="http://schemas.microsoft.com/office/powerpoint/2010/main" val="3260363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F59FAB-A61F-5340-874D-5A32B4ACE94C}" type="datetimeFigureOut">
              <a:rPr lang="en-US" smtClean="0"/>
              <a:t>20/07/16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D4F112-F462-C145-87B0-865158972D95}" type="slidenum">
              <a:rPr lang="en-US" smtClean="0"/>
              <a:t>‹#›</a:t>
            </a:fld>
            <a:endParaRPr lang="en-US"/>
          </a:p>
        </p:txBody>
      </p:sp>
    </p:spTree>
    <p:extLst>
      <p:ext uri="{BB962C8B-B14F-4D97-AF65-F5344CB8AC3E}">
        <p14:creationId xmlns:p14="http://schemas.microsoft.com/office/powerpoint/2010/main" val="1043027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F59FAB-A61F-5340-874D-5A32B4ACE94C}" type="datetimeFigureOut">
              <a:rPr lang="en-US" smtClean="0"/>
              <a:t>20/07/16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D4F112-F462-C145-87B0-865158972D95}" type="slidenum">
              <a:rPr lang="en-US" smtClean="0"/>
              <a:t>‹#›</a:t>
            </a:fld>
            <a:endParaRPr lang="en-US"/>
          </a:p>
        </p:txBody>
      </p:sp>
    </p:spTree>
    <p:extLst>
      <p:ext uri="{BB962C8B-B14F-4D97-AF65-F5344CB8AC3E}">
        <p14:creationId xmlns:p14="http://schemas.microsoft.com/office/powerpoint/2010/main" val="472424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2682F0CC-1064-AE4F-B8F4-C938DDBA311D}" type="slidenum">
              <a:rPr lang="en-US"/>
              <a:pPr/>
              <a:t>‹#›</a:t>
            </a:fld>
            <a:endParaRPr lang="en-US"/>
          </a:p>
        </p:txBody>
      </p:sp>
    </p:spTree>
    <p:extLst>
      <p:ext uri="{BB962C8B-B14F-4D97-AF65-F5344CB8AC3E}">
        <p14:creationId xmlns:p14="http://schemas.microsoft.com/office/powerpoint/2010/main" val="3013457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31913" y="125413"/>
            <a:ext cx="72834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31913" y="1600200"/>
            <a:ext cx="3565525"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49838" y="1600200"/>
            <a:ext cx="3565525"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fld id="{C73A040F-4B18-B645-9BEC-CCCD75FE9310}" type="slidenum">
              <a:rPr lang="en-GB"/>
              <a:pPr/>
              <a:t>‹#›</a:t>
            </a:fld>
            <a:endParaRPr lang="en-GB"/>
          </a:p>
        </p:txBody>
      </p:sp>
    </p:spTree>
    <p:extLst>
      <p:ext uri="{BB962C8B-B14F-4D97-AF65-F5344CB8AC3E}">
        <p14:creationId xmlns:p14="http://schemas.microsoft.com/office/powerpoint/2010/main" val="4013029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F59FAB-A61F-5340-874D-5A32B4ACE94C}" type="datetimeFigureOut">
              <a:rPr lang="en-US" smtClean="0"/>
              <a:t>20/07/16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D4F112-F462-C145-87B0-865158972D95}" type="slidenum">
              <a:rPr lang="en-US" smtClean="0"/>
              <a:t>‹#›</a:t>
            </a:fld>
            <a:endParaRPr lang="en-US"/>
          </a:p>
        </p:txBody>
      </p:sp>
    </p:spTree>
    <p:extLst>
      <p:ext uri="{BB962C8B-B14F-4D97-AF65-F5344CB8AC3E}">
        <p14:creationId xmlns:p14="http://schemas.microsoft.com/office/powerpoint/2010/main" val="2258133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F59FAB-A61F-5340-874D-5A32B4ACE94C}" type="datetimeFigureOut">
              <a:rPr lang="en-US" smtClean="0"/>
              <a:t>20/07/16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D4F112-F462-C145-87B0-865158972D95}" type="slidenum">
              <a:rPr lang="en-US" smtClean="0"/>
              <a:t>‹#›</a:t>
            </a:fld>
            <a:endParaRPr lang="en-US"/>
          </a:p>
        </p:txBody>
      </p:sp>
    </p:spTree>
    <p:extLst>
      <p:ext uri="{BB962C8B-B14F-4D97-AF65-F5344CB8AC3E}">
        <p14:creationId xmlns:p14="http://schemas.microsoft.com/office/powerpoint/2010/main" val="637197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F59FAB-A61F-5340-874D-5A32B4ACE94C}" type="datetimeFigureOut">
              <a:rPr lang="en-US" smtClean="0"/>
              <a:t>20/07/16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D4F112-F462-C145-87B0-865158972D95}" type="slidenum">
              <a:rPr lang="en-US" smtClean="0"/>
              <a:t>‹#›</a:t>
            </a:fld>
            <a:endParaRPr lang="en-US"/>
          </a:p>
        </p:txBody>
      </p:sp>
    </p:spTree>
    <p:extLst>
      <p:ext uri="{BB962C8B-B14F-4D97-AF65-F5344CB8AC3E}">
        <p14:creationId xmlns:p14="http://schemas.microsoft.com/office/powerpoint/2010/main" val="1572990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F59FAB-A61F-5340-874D-5A32B4ACE94C}" type="datetimeFigureOut">
              <a:rPr lang="en-US" smtClean="0"/>
              <a:t>20/07/16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D4F112-F462-C145-87B0-865158972D95}" type="slidenum">
              <a:rPr lang="en-US" smtClean="0"/>
              <a:t>‹#›</a:t>
            </a:fld>
            <a:endParaRPr lang="en-US"/>
          </a:p>
        </p:txBody>
      </p:sp>
    </p:spTree>
    <p:extLst>
      <p:ext uri="{BB962C8B-B14F-4D97-AF65-F5344CB8AC3E}">
        <p14:creationId xmlns:p14="http://schemas.microsoft.com/office/powerpoint/2010/main" val="1187090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F59FAB-A61F-5340-874D-5A32B4ACE94C}" type="datetimeFigureOut">
              <a:rPr lang="en-US" smtClean="0"/>
              <a:t>20/07/16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D4F112-F462-C145-87B0-865158972D95}" type="slidenum">
              <a:rPr lang="en-US" smtClean="0"/>
              <a:t>‹#›</a:t>
            </a:fld>
            <a:endParaRPr lang="en-US"/>
          </a:p>
        </p:txBody>
      </p:sp>
    </p:spTree>
    <p:extLst>
      <p:ext uri="{BB962C8B-B14F-4D97-AF65-F5344CB8AC3E}">
        <p14:creationId xmlns:p14="http://schemas.microsoft.com/office/powerpoint/2010/main" val="2187861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F59FAB-A61F-5340-874D-5A32B4ACE94C}" type="datetimeFigureOut">
              <a:rPr lang="en-US" smtClean="0"/>
              <a:t>20/07/16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D4F112-F462-C145-87B0-865158972D95}" type="slidenum">
              <a:rPr lang="en-US" smtClean="0"/>
              <a:t>‹#›</a:t>
            </a:fld>
            <a:endParaRPr lang="en-US"/>
          </a:p>
        </p:txBody>
      </p:sp>
    </p:spTree>
    <p:extLst>
      <p:ext uri="{BB962C8B-B14F-4D97-AF65-F5344CB8AC3E}">
        <p14:creationId xmlns:p14="http://schemas.microsoft.com/office/powerpoint/2010/main" val="3110012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F59FAB-A61F-5340-874D-5A32B4ACE94C}" type="datetimeFigureOut">
              <a:rPr lang="en-US" smtClean="0"/>
              <a:t>20/07/16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D4F112-F462-C145-87B0-865158972D95}" type="slidenum">
              <a:rPr lang="en-US" smtClean="0"/>
              <a:t>‹#›</a:t>
            </a:fld>
            <a:endParaRPr lang="en-US"/>
          </a:p>
        </p:txBody>
      </p:sp>
    </p:spTree>
    <p:extLst>
      <p:ext uri="{BB962C8B-B14F-4D97-AF65-F5344CB8AC3E}">
        <p14:creationId xmlns:p14="http://schemas.microsoft.com/office/powerpoint/2010/main" val="1769119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F59FAB-A61F-5340-874D-5A32B4ACE94C}" type="datetimeFigureOut">
              <a:rPr lang="en-US" smtClean="0"/>
              <a:t>20/07/16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D4F112-F462-C145-87B0-865158972D95}" type="slidenum">
              <a:rPr lang="en-US" smtClean="0"/>
              <a:t>‹#›</a:t>
            </a:fld>
            <a:endParaRPr lang="en-US"/>
          </a:p>
        </p:txBody>
      </p:sp>
    </p:spTree>
    <p:extLst>
      <p:ext uri="{BB962C8B-B14F-4D97-AF65-F5344CB8AC3E}">
        <p14:creationId xmlns:p14="http://schemas.microsoft.com/office/powerpoint/2010/main" val="205950834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F59FAB-A61F-5340-874D-5A32B4ACE94C}" type="datetimeFigureOut">
              <a:rPr lang="en-US" smtClean="0"/>
              <a:t>20/07/16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D4F112-F462-C145-87B0-865158972D95}" type="slidenum">
              <a:rPr lang="en-US" smtClean="0"/>
              <a:t>‹#›</a:t>
            </a:fld>
            <a:endParaRPr lang="en-US"/>
          </a:p>
        </p:txBody>
      </p:sp>
    </p:spTree>
    <p:extLst>
      <p:ext uri="{BB962C8B-B14F-4D97-AF65-F5344CB8AC3E}">
        <p14:creationId xmlns:p14="http://schemas.microsoft.com/office/powerpoint/2010/main" val="3789771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5"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3.png"/><Relationship Id="rId1" Type="http://schemas.openxmlformats.org/officeDocument/2006/relationships/vmlDrawing" Target="../drawings/vmlDrawing1.vml"/><Relationship Id="rId2"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latin typeface="Arial" charset="0"/>
                <a:cs typeface="Arial" charset="0"/>
              </a:rPr>
              <a:t>Technological Advancement of Warfare and IHL</a:t>
            </a:r>
            <a:r>
              <a:rPr lang="en-GB" dirty="0">
                <a:latin typeface="Arial" charset="0"/>
                <a:cs typeface="Arial" charset="0"/>
              </a:rPr>
              <a:t/>
            </a:r>
            <a:br>
              <a:rPr lang="en-GB" dirty="0">
                <a:latin typeface="Arial" charset="0"/>
                <a:cs typeface="Arial" charset="0"/>
              </a:rPr>
            </a:br>
            <a:r>
              <a:rPr lang="en-GB" dirty="0">
                <a:latin typeface="Arial" charset="0"/>
                <a:cs typeface="Arial" charset="0"/>
              </a:rPr>
              <a:t/>
            </a:r>
            <a:br>
              <a:rPr lang="en-GB" dirty="0">
                <a:latin typeface="Arial" charset="0"/>
                <a:cs typeface="Arial" charset="0"/>
              </a:rPr>
            </a:br>
            <a:r>
              <a:rPr lang="en-GB" dirty="0">
                <a:latin typeface="Arial" charset="0"/>
                <a:cs typeface="Arial" charset="0"/>
              </a:rPr>
              <a:t/>
            </a:r>
            <a:br>
              <a:rPr lang="en-GB" dirty="0">
                <a:latin typeface="Arial" charset="0"/>
                <a:cs typeface="Arial" charset="0"/>
              </a:rPr>
            </a:br>
            <a:r>
              <a:rPr lang="en-GB" dirty="0" smtClean="0">
                <a:latin typeface="Arial" charset="0"/>
                <a:cs typeface="Arial" charset="0"/>
              </a:rPr>
              <a:t>Vivek Raval</a:t>
            </a:r>
            <a:endParaRPr lang="en-US" dirty="0"/>
          </a:p>
        </p:txBody>
      </p:sp>
    </p:spTree>
    <p:extLst>
      <p:ext uri="{BB962C8B-B14F-4D97-AF65-F5344CB8AC3E}">
        <p14:creationId xmlns:p14="http://schemas.microsoft.com/office/powerpoint/2010/main" val="185109233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ChangeArrowheads="1"/>
          </p:cNvSpPr>
          <p:nvPr/>
        </p:nvSpPr>
        <p:spPr bwMode="auto">
          <a:xfrm>
            <a:off x="2514600" y="381000"/>
            <a:ext cx="44132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b="1" i="1"/>
              <a:t>BATTLEFIELD RECONNAISSANCE</a:t>
            </a:r>
            <a:endParaRPr lang="lt-LT" sz="2000" b="1" i="1"/>
          </a:p>
        </p:txBody>
      </p:sp>
      <p:sp>
        <p:nvSpPr>
          <p:cNvPr id="7171" name="Rectangle 6"/>
          <p:cNvSpPr>
            <a:spLocks noChangeArrowheads="1"/>
          </p:cNvSpPr>
          <p:nvPr/>
        </p:nvSpPr>
        <p:spPr bwMode="auto">
          <a:xfrm>
            <a:off x="838200" y="1676400"/>
            <a:ext cx="6248400"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just">
              <a:spcAft>
                <a:spcPct val="30000"/>
              </a:spcAft>
            </a:pPr>
            <a:r>
              <a:rPr lang="en-US" b="1"/>
              <a:t>The aim:</a:t>
            </a:r>
          </a:p>
          <a:p>
            <a:pPr lvl="1" algn="just">
              <a:spcAft>
                <a:spcPct val="30000"/>
              </a:spcAft>
              <a:buFont typeface="Wingdings" charset="0"/>
              <a:buChar char="Ø"/>
            </a:pPr>
            <a:r>
              <a:rPr lang="en-US"/>
              <a:t>   the exploration of the future battlefield;</a:t>
            </a:r>
          </a:p>
          <a:p>
            <a:pPr lvl="1" algn="just">
              <a:buFont typeface="Wingdings" charset="0"/>
              <a:buChar char="Ø"/>
            </a:pPr>
            <a:r>
              <a:rPr lang="en-US"/>
              <a:t>   receiving the information on the enemy's force  </a:t>
            </a:r>
          </a:p>
          <a:p>
            <a:pPr lvl="1" algn="just">
              <a:buFont typeface="Wingdings" charset="0"/>
              <a:buNone/>
            </a:pPr>
            <a:r>
              <a:rPr lang="en-US"/>
              <a:t>      structure, its location, and potential.</a:t>
            </a:r>
          </a:p>
          <a:p>
            <a:pPr algn="just"/>
            <a:endParaRPr lang="en-US"/>
          </a:p>
          <a:p>
            <a:pPr algn="just">
              <a:spcAft>
                <a:spcPct val="30000"/>
              </a:spcAft>
            </a:pPr>
            <a:r>
              <a:rPr lang="en-US" b="1"/>
              <a:t>Means:</a:t>
            </a:r>
          </a:p>
          <a:p>
            <a:pPr lvl="1" algn="just">
              <a:spcAft>
                <a:spcPct val="30000"/>
              </a:spcAft>
              <a:buFont typeface="Wingdings" charset="0"/>
              <a:buChar char="Ø"/>
            </a:pPr>
            <a:r>
              <a:rPr lang="en-US"/>
              <a:t>   unmanned air vehicles;</a:t>
            </a:r>
          </a:p>
          <a:p>
            <a:pPr lvl="1" algn="just">
              <a:spcAft>
                <a:spcPct val="30000"/>
              </a:spcAft>
              <a:buFont typeface="Wingdings" charset="0"/>
              <a:buChar char="Ø"/>
            </a:pPr>
            <a:r>
              <a:rPr lang="en-US"/>
              <a:t>   radars;</a:t>
            </a:r>
          </a:p>
          <a:p>
            <a:pPr lvl="1" algn="just">
              <a:spcAft>
                <a:spcPct val="30000"/>
              </a:spcAft>
              <a:buFont typeface="Wingdings" charset="0"/>
              <a:buChar char="Ø"/>
            </a:pPr>
            <a:r>
              <a:rPr lang="en-US"/>
              <a:t>   sonars;</a:t>
            </a:r>
          </a:p>
          <a:p>
            <a:pPr lvl="1" algn="just">
              <a:spcAft>
                <a:spcPct val="30000"/>
              </a:spcAft>
              <a:buFont typeface="Wingdings" charset="0"/>
              <a:buChar char="Ø"/>
            </a:pPr>
            <a:r>
              <a:rPr lang="en-US"/>
              <a:t>   space satellites.</a:t>
            </a:r>
          </a:p>
        </p:txBody>
      </p:sp>
      <p:pic>
        <p:nvPicPr>
          <p:cNvPr id="7172" name="Picture 7" descr="imagesCA45FFW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1219200"/>
            <a:ext cx="22383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8" descr="032513_satell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733800"/>
            <a:ext cx="3581400" cy="287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8529908"/>
      </p:ext>
    </p:extLst>
  </p:cSld>
  <p:clrMapOvr>
    <a:masterClrMapping/>
  </p:clrMapOvr>
  <p:transition xmlns:p14="http://schemas.microsoft.com/office/powerpoint/2010/main">
    <p:comb/>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3048000" y="381000"/>
            <a:ext cx="25415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b="1" i="1"/>
              <a:t>MILITARY ROBOTS</a:t>
            </a:r>
            <a:endParaRPr lang="lt-LT" sz="2000" b="1" i="1"/>
          </a:p>
        </p:txBody>
      </p:sp>
      <p:sp>
        <p:nvSpPr>
          <p:cNvPr id="11267" name="Rectangle 6"/>
          <p:cNvSpPr>
            <a:spLocks noChangeArrowheads="1"/>
          </p:cNvSpPr>
          <p:nvPr/>
        </p:nvSpPr>
        <p:spPr bwMode="auto">
          <a:xfrm>
            <a:off x="609600" y="1155700"/>
            <a:ext cx="525780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just"/>
            <a:r>
              <a:rPr lang="en-US"/>
              <a:t>Robots play a constantly increasing role in warfare – they are unmanned aerial reconnaissance and combat vehicles, demining robots, (e.g. “SPIKER”, “RASP”), universal military robots capable of substituting soldiers (“Warrior 700”), robots making corridors in mine fields etc. Nevertheless, the ethical issues on the applications of robots in warfare and the problems of the latters’ consistency with Geneva conventions appear already.</a:t>
            </a:r>
            <a:r>
              <a:rPr lang="lt-LT"/>
              <a:t> </a:t>
            </a:r>
          </a:p>
        </p:txBody>
      </p:sp>
      <p:pic>
        <p:nvPicPr>
          <p:cNvPr id="11268" name="Picture 7" descr="flyb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141788"/>
            <a:ext cx="1905000" cy="11922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269" name="Picture 8" descr="imagesCAY20W3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4140200"/>
            <a:ext cx="3124200" cy="2260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270" name="Picture 10" descr="537CB759-930C-F8D0-3829AD1FE36E6DA5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962400"/>
            <a:ext cx="2438400" cy="2438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271" name="Picture 11" descr="QinetiQ-TALON-IV-military-robo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1295400"/>
            <a:ext cx="2438400" cy="2152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900081"/>
      </p:ext>
    </p:extLst>
  </p:cSld>
  <p:clrMapOvr>
    <a:masterClrMapping/>
  </p:clrMapOvr>
  <p:transition xmlns:p14="http://schemas.microsoft.com/office/powerpoint/2010/main">
    <p:comb/>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2514600" y="304800"/>
            <a:ext cx="421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b="1" i="1"/>
              <a:t>FUTURE ARMAMENT PROJECTS</a:t>
            </a:r>
            <a:endParaRPr lang="lt-LT" sz="2000" b="1" i="1"/>
          </a:p>
        </p:txBody>
      </p:sp>
      <p:sp>
        <p:nvSpPr>
          <p:cNvPr id="14339" name="Rectangle 6"/>
          <p:cNvSpPr>
            <a:spLocks noChangeArrowheads="1"/>
          </p:cNvSpPr>
          <p:nvPr/>
        </p:nvSpPr>
        <p:spPr bwMode="auto">
          <a:xfrm>
            <a:off x="762000" y="5257800"/>
            <a:ext cx="80010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just"/>
            <a:r>
              <a:rPr lang="en-US"/>
              <a:t>This was only a few examples of futuristic projects. Some of them will be implemented and others probably not, but in general their ideas are actual not only for warfare. We would like to believe that such technologies will never be used according to their direct destination, but will be applied by mankind for peaceful purposes.</a:t>
            </a:r>
            <a:r>
              <a:rPr lang="lt-LT"/>
              <a:t> </a:t>
            </a:r>
          </a:p>
        </p:txBody>
      </p:sp>
      <p:sp>
        <p:nvSpPr>
          <p:cNvPr id="14340" name="Rectangle 7"/>
          <p:cNvSpPr>
            <a:spLocks noChangeArrowheads="1"/>
          </p:cNvSpPr>
          <p:nvPr/>
        </p:nvSpPr>
        <p:spPr bwMode="auto">
          <a:xfrm>
            <a:off x="838200" y="889000"/>
            <a:ext cx="4191000" cy="242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marL="285750" indent="-285750" algn="just">
              <a:spcAft>
                <a:spcPct val="30000"/>
              </a:spcAft>
              <a:buFont typeface="Arial"/>
              <a:buChar char="•"/>
            </a:pPr>
            <a:r>
              <a:rPr lang="en-US" b="1" dirty="0"/>
              <a:t>Futuristic armament projects:</a:t>
            </a:r>
          </a:p>
          <a:p>
            <a:pPr marL="742950" lvl="1" indent="-285750" algn="just">
              <a:spcAft>
                <a:spcPct val="30000"/>
              </a:spcAft>
              <a:buFont typeface="Arial"/>
              <a:buChar char="•"/>
            </a:pPr>
            <a:r>
              <a:rPr lang="en-US" dirty="0"/>
              <a:t>  “God rods”;</a:t>
            </a:r>
          </a:p>
          <a:p>
            <a:pPr marL="742950" lvl="1" indent="-285750" algn="just">
              <a:spcAft>
                <a:spcPct val="30000"/>
              </a:spcAft>
              <a:buFont typeface="Arial"/>
              <a:buChar char="•"/>
            </a:pPr>
            <a:r>
              <a:rPr lang="en-US" dirty="0"/>
              <a:t>  “Metal storm”;</a:t>
            </a:r>
          </a:p>
          <a:p>
            <a:pPr marL="742950" lvl="1" indent="-285750" algn="just">
              <a:spcAft>
                <a:spcPct val="30000"/>
              </a:spcAft>
              <a:buFont typeface="Arial"/>
              <a:buChar char="•"/>
            </a:pPr>
            <a:r>
              <a:rPr lang="en-US" dirty="0"/>
              <a:t>  Powerful electromagnetic guns;</a:t>
            </a:r>
          </a:p>
          <a:p>
            <a:pPr marL="742950" lvl="1" indent="-285750" algn="just">
              <a:spcAft>
                <a:spcPct val="30000"/>
              </a:spcAft>
              <a:buFont typeface="Arial"/>
              <a:buChar char="•"/>
            </a:pPr>
            <a:r>
              <a:rPr lang="en-US" dirty="0"/>
              <a:t>  High power chemical laser;</a:t>
            </a:r>
            <a:r>
              <a:rPr lang="lt-LT" dirty="0"/>
              <a:t> </a:t>
            </a:r>
            <a:endParaRPr lang="en-US" dirty="0"/>
          </a:p>
          <a:p>
            <a:pPr marL="742950" lvl="1" indent="-285750" algn="just">
              <a:buFont typeface="Arial"/>
              <a:buChar char="•"/>
            </a:pPr>
            <a:r>
              <a:rPr lang="en-US" dirty="0"/>
              <a:t>  Cavitation torpedo.</a:t>
            </a:r>
          </a:p>
          <a:p>
            <a:pPr marL="742950" lvl="1" indent="-285750" algn="just">
              <a:buFont typeface="Arial"/>
              <a:buChar char="•"/>
            </a:pPr>
            <a:endParaRPr lang="en-US" dirty="0"/>
          </a:p>
        </p:txBody>
      </p:sp>
      <p:pic>
        <p:nvPicPr>
          <p:cNvPr id="14341" name="Picture 9" descr="supercavity-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641725"/>
            <a:ext cx="246380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10" descr="NS056-Gods-Ro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990600"/>
            <a:ext cx="2438400" cy="1739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343" name="Picture 11" descr="nl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895600"/>
            <a:ext cx="2438400" cy="17827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344" name="Picture 12" descr="01-invisible_l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200400"/>
            <a:ext cx="1828800" cy="1962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986991"/>
      </p:ext>
    </p:extLst>
  </p:cSld>
  <p:clrMapOvr>
    <a:masterClrMapping/>
  </p:clrMapOvr>
  <p:transition xmlns:p14="http://schemas.microsoft.com/office/powerpoint/2010/main">
    <p:comb/>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403350" y="304800"/>
            <a:ext cx="7435850" cy="2116138"/>
          </a:xfrm>
        </p:spPr>
        <p:txBody>
          <a:bodyPr/>
          <a:lstStyle/>
          <a:p>
            <a:pPr algn="ctr" eaLnBrk="1" hangingPunct="1"/>
            <a:r>
              <a:rPr lang="fr-CH" sz="4400">
                <a:solidFill>
                  <a:srgbClr val="FFCC00"/>
                </a:solidFill>
                <a:latin typeface="Verdana" charset="0"/>
                <a:cs typeface="Arial" charset="0"/>
              </a:rPr>
              <a:t>A classification of systems</a:t>
            </a:r>
            <a:r>
              <a:rPr lang="fr-CH" sz="5000" b="1">
                <a:solidFill>
                  <a:srgbClr val="FF3300"/>
                </a:solidFill>
                <a:latin typeface="Verdana" charset="0"/>
                <a:cs typeface="Arial" charset="0"/>
              </a:rPr>
              <a:t> </a:t>
            </a:r>
            <a:endParaRPr lang="fr-CH" sz="5000" b="1">
              <a:solidFill>
                <a:srgbClr val="FFCC00"/>
              </a:solidFill>
              <a:latin typeface="Verdana" charset="0"/>
              <a:cs typeface="Arial" charset="0"/>
            </a:endParaRPr>
          </a:p>
        </p:txBody>
      </p:sp>
      <p:sp>
        <p:nvSpPr>
          <p:cNvPr id="7171" name="Rectangle 3"/>
          <p:cNvSpPr>
            <a:spLocks noGrp="1" noChangeArrowheads="1"/>
          </p:cNvSpPr>
          <p:nvPr>
            <p:ph idx="1"/>
          </p:nvPr>
        </p:nvSpPr>
        <p:spPr>
          <a:xfrm>
            <a:off x="2995613" y="2997200"/>
            <a:ext cx="4960937" cy="3311525"/>
          </a:xfrm>
        </p:spPr>
        <p:txBody>
          <a:bodyPr>
            <a:normAutofit/>
          </a:bodyPr>
          <a:lstStyle/>
          <a:p>
            <a:r>
              <a:rPr lang="fr-CH" sz="4000" dirty="0">
                <a:latin typeface="Verdana" charset="0"/>
                <a:cs typeface="Arial" charset="0"/>
              </a:rPr>
              <a:t>Controlled</a:t>
            </a:r>
          </a:p>
          <a:p>
            <a:r>
              <a:rPr lang="fr-CH" sz="4000" dirty="0">
                <a:latin typeface="Verdana" charset="0"/>
                <a:cs typeface="Arial" charset="0"/>
              </a:rPr>
              <a:t>Supervised</a:t>
            </a:r>
          </a:p>
          <a:p>
            <a:r>
              <a:rPr lang="fr-CH" sz="4000" dirty="0">
                <a:latin typeface="Verdana" charset="0"/>
                <a:cs typeface="Arial" charset="0"/>
              </a:rPr>
              <a:t>Automated</a:t>
            </a:r>
          </a:p>
          <a:p>
            <a:r>
              <a:rPr lang="fr-CH" sz="4000" dirty="0">
                <a:latin typeface="Verdana" charset="0"/>
                <a:cs typeface="Arial" charset="0"/>
              </a:rPr>
              <a:t>Autonomous</a:t>
            </a:r>
          </a:p>
        </p:txBody>
      </p:sp>
    </p:spTree>
    <p:extLst>
      <p:ext uri="{BB962C8B-B14F-4D97-AF65-F5344CB8AC3E}">
        <p14:creationId xmlns:p14="http://schemas.microsoft.com/office/powerpoint/2010/main" val="258302842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eaLnBrk="1" hangingPunct="1"/>
            <a:r>
              <a:rPr lang="fr-CH" sz="4400">
                <a:solidFill>
                  <a:srgbClr val="FFCC00"/>
                </a:solidFill>
                <a:latin typeface="Arial" charset="0"/>
                <a:cs typeface="Arial" charset="0"/>
              </a:rPr>
              <a:t>Controlled</a:t>
            </a:r>
          </a:p>
        </p:txBody>
      </p:sp>
      <p:sp>
        <p:nvSpPr>
          <p:cNvPr id="8195" name="Rectangle 3"/>
          <p:cNvSpPr>
            <a:spLocks noGrp="1" noChangeArrowheads="1"/>
          </p:cNvSpPr>
          <p:nvPr>
            <p:ph type="body" sz="half" idx="1"/>
          </p:nvPr>
        </p:nvSpPr>
        <p:spPr>
          <a:xfrm>
            <a:off x="1403350" y="1600200"/>
            <a:ext cx="7127875" cy="2044700"/>
          </a:xfrm>
        </p:spPr>
        <p:txBody>
          <a:bodyPr>
            <a:normAutofit/>
          </a:bodyPr>
          <a:lstStyle/>
          <a:p>
            <a:pPr eaLnBrk="1" hangingPunct="1">
              <a:buFont typeface="Wingdings" charset="0"/>
              <a:buChar char="§"/>
            </a:pPr>
            <a:r>
              <a:rPr lang="en-GB" sz="3200">
                <a:latin typeface="Arial" charset="0"/>
                <a:cs typeface="Arial" charset="0"/>
              </a:rPr>
              <a:t>A system that requires activation, direction and manipulation by a person ("man in the loop").  </a:t>
            </a:r>
          </a:p>
          <a:p>
            <a:pPr eaLnBrk="1" hangingPunct="1">
              <a:buFontTx/>
              <a:buNone/>
            </a:pPr>
            <a:endParaRPr lang="fr-CH" sz="3200">
              <a:latin typeface="Arial" charset="0"/>
              <a:cs typeface="Arial" charset="0"/>
            </a:endParaRPr>
          </a:p>
        </p:txBody>
      </p:sp>
      <p:graphicFrame>
        <p:nvGraphicFramePr>
          <p:cNvPr id="8196" name="Object 4"/>
          <p:cNvGraphicFramePr>
            <a:graphicFrameLocks noGrp="1" noChangeAspect="1"/>
          </p:cNvGraphicFramePr>
          <p:nvPr>
            <p:ph sz="half" idx="2"/>
          </p:nvPr>
        </p:nvGraphicFramePr>
        <p:xfrm>
          <a:off x="3132138" y="4038600"/>
          <a:ext cx="3565525" cy="1982788"/>
        </p:xfrm>
        <a:graphic>
          <a:graphicData uri="http://schemas.openxmlformats.org/presentationml/2006/ole">
            <mc:AlternateContent xmlns:mc="http://schemas.openxmlformats.org/markup-compatibility/2006">
              <mc:Choice xmlns:v="urn:schemas-microsoft-com:vml" Requires="v">
                <p:oleObj spid="_x0000_s13317" name="Photo Editor Photo" r:id="rId3" imgW="6287378" imgH="3495238" progId="MSPhotoEd.3">
                  <p:embed/>
                </p:oleObj>
              </mc:Choice>
              <mc:Fallback>
                <p:oleObj name="Photo Editor Photo" r:id="rId3" imgW="6287378" imgH="3495238"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138" y="4038600"/>
                        <a:ext cx="3565525" cy="198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51604069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algn="ctr" eaLnBrk="1" hangingPunct="1"/>
            <a:r>
              <a:rPr lang="fr-CH" sz="4400">
                <a:solidFill>
                  <a:srgbClr val="FFCC00"/>
                </a:solidFill>
                <a:latin typeface="Arial" charset="0"/>
                <a:cs typeface="Arial" charset="0"/>
              </a:rPr>
              <a:t>Supervised</a:t>
            </a:r>
          </a:p>
        </p:txBody>
      </p:sp>
      <p:sp>
        <p:nvSpPr>
          <p:cNvPr id="10243" name="Rectangle 3"/>
          <p:cNvSpPr>
            <a:spLocks noGrp="1" noChangeArrowheads="1"/>
          </p:cNvSpPr>
          <p:nvPr>
            <p:ph idx="1"/>
          </p:nvPr>
        </p:nvSpPr>
        <p:spPr>
          <a:xfrm>
            <a:off x="1331913" y="1846263"/>
            <a:ext cx="7283450" cy="4319587"/>
          </a:xfrm>
        </p:spPr>
        <p:txBody>
          <a:bodyPr>
            <a:normAutofit fontScale="92500" lnSpcReduction="10000"/>
          </a:bodyPr>
          <a:lstStyle/>
          <a:p>
            <a:pPr eaLnBrk="1" hangingPunct="1">
              <a:lnSpc>
                <a:spcPct val="90000"/>
              </a:lnSpc>
              <a:buFont typeface="Wingdings" charset="0"/>
              <a:buChar char="§"/>
            </a:pPr>
            <a:r>
              <a:rPr lang="en-GB">
                <a:latin typeface="Arial" charset="0"/>
                <a:cs typeface="Arial" charset="0"/>
              </a:rPr>
              <a:t>A system is essentially an automated weapon or that has some degree of self-function but this function is permanently supervised by a human operator.  </a:t>
            </a:r>
          </a:p>
          <a:p>
            <a:pPr eaLnBrk="1" hangingPunct="1">
              <a:lnSpc>
                <a:spcPct val="90000"/>
              </a:lnSpc>
              <a:buFont typeface="Wingdings" charset="0"/>
              <a:buChar char="§"/>
            </a:pPr>
            <a:endParaRPr lang="en-GB">
              <a:latin typeface="Arial" charset="0"/>
              <a:cs typeface="Arial" charset="0"/>
            </a:endParaRPr>
          </a:p>
          <a:p>
            <a:pPr eaLnBrk="1" hangingPunct="1">
              <a:lnSpc>
                <a:spcPct val="90000"/>
              </a:lnSpc>
              <a:buFont typeface="Wingdings" charset="0"/>
              <a:buChar char="§"/>
            </a:pPr>
            <a:r>
              <a:rPr lang="en-GB">
                <a:latin typeface="Arial" charset="0"/>
                <a:cs typeface="Arial" charset="0"/>
              </a:rPr>
              <a:t>Operator supervises, does not initiate every function but may, at any time, block or take over the automated function of the system.  ("man in the loop").</a:t>
            </a:r>
            <a:r>
              <a:rPr lang="en-GB" sz="3200">
                <a:latin typeface="Arial" charset="0"/>
                <a:cs typeface="Arial" charset="0"/>
              </a:rPr>
              <a:t> </a:t>
            </a:r>
            <a:endParaRPr lang="fr-CH" sz="3200">
              <a:latin typeface="Arial" charset="0"/>
              <a:cs typeface="Arial" charset="0"/>
            </a:endParaRPr>
          </a:p>
        </p:txBody>
      </p:sp>
    </p:spTree>
    <p:extLst>
      <p:ext uri="{BB962C8B-B14F-4D97-AF65-F5344CB8AC3E}">
        <p14:creationId xmlns:p14="http://schemas.microsoft.com/office/powerpoint/2010/main" val="283282624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pPr algn="ctr" eaLnBrk="1" hangingPunct="1"/>
            <a:r>
              <a:rPr lang="fr-CH" sz="4400">
                <a:solidFill>
                  <a:srgbClr val="FFCC00"/>
                </a:solidFill>
                <a:latin typeface="Arial" charset="0"/>
                <a:cs typeface="Arial" charset="0"/>
              </a:rPr>
              <a:t>Automated</a:t>
            </a:r>
          </a:p>
        </p:txBody>
      </p:sp>
      <p:sp>
        <p:nvSpPr>
          <p:cNvPr id="12291" name="Rectangle 3"/>
          <p:cNvSpPr>
            <a:spLocks noGrp="1" noChangeArrowheads="1"/>
          </p:cNvSpPr>
          <p:nvPr>
            <p:ph idx="1"/>
          </p:nvPr>
        </p:nvSpPr>
        <p:spPr>
          <a:xfrm>
            <a:off x="1331913" y="1600200"/>
            <a:ext cx="7283450" cy="4492625"/>
          </a:xfrm>
        </p:spPr>
        <p:txBody>
          <a:bodyPr/>
          <a:lstStyle/>
          <a:p>
            <a:pPr eaLnBrk="1" hangingPunct="1">
              <a:buFont typeface="Wingdings" charset="0"/>
              <a:buChar char="§"/>
            </a:pPr>
            <a:r>
              <a:rPr lang="en-GB" sz="2400">
                <a:latin typeface="Arial" charset="0"/>
                <a:cs typeface="Arial" charset="0"/>
              </a:rPr>
              <a:t>A system functions in an independent manner and does not require the intervention of a human operative for activation, direction, manipulation, nor for any other function. </a:t>
            </a:r>
          </a:p>
          <a:p>
            <a:pPr eaLnBrk="1" hangingPunct="1">
              <a:buFont typeface="Wingdings" charset="0"/>
              <a:buChar char="§"/>
            </a:pPr>
            <a:endParaRPr lang="en-GB" sz="2400">
              <a:latin typeface="Arial" charset="0"/>
              <a:cs typeface="Arial" charset="0"/>
            </a:endParaRPr>
          </a:p>
          <a:p>
            <a:pPr eaLnBrk="1" hangingPunct="1">
              <a:buFont typeface="Wingdings" charset="0"/>
              <a:buChar char="§"/>
            </a:pPr>
            <a:r>
              <a:rPr lang="en-GB" sz="2400">
                <a:latin typeface="Arial" charset="0"/>
                <a:cs typeface="Arial" charset="0"/>
              </a:rPr>
              <a:t>System is pre-programmed in a specific manner and cannot adapt its function outside those  parameters. </a:t>
            </a:r>
          </a:p>
          <a:p>
            <a:pPr eaLnBrk="1" hangingPunct="1">
              <a:buFont typeface="Wingdings" charset="0"/>
              <a:buChar char="§"/>
            </a:pPr>
            <a:endParaRPr lang="en-GB" sz="2400">
              <a:latin typeface="Arial" charset="0"/>
              <a:cs typeface="Arial" charset="0"/>
            </a:endParaRPr>
          </a:p>
          <a:p>
            <a:pPr eaLnBrk="1" hangingPunct="1">
              <a:buFont typeface="Wingdings" charset="0"/>
              <a:buChar char="§"/>
            </a:pPr>
            <a:r>
              <a:rPr lang="en-GB" sz="2400">
                <a:latin typeface="Arial" charset="0"/>
                <a:cs typeface="Arial" charset="0"/>
              </a:rPr>
              <a:t>"Fire-and-forget" or "target-and-forget systems.</a:t>
            </a:r>
            <a:r>
              <a:rPr lang="en-GB">
                <a:latin typeface="Arial" charset="0"/>
                <a:cs typeface="Arial" charset="0"/>
              </a:rPr>
              <a:t> </a:t>
            </a:r>
            <a:endParaRPr lang="fr-CH">
              <a:latin typeface="Arial" charset="0"/>
              <a:cs typeface="Arial" charset="0"/>
            </a:endParaRPr>
          </a:p>
        </p:txBody>
      </p:sp>
    </p:spTree>
    <p:extLst>
      <p:ext uri="{BB962C8B-B14F-4D97-AF65-F5344CB8AC3E}">
        <p14:creationId xmlns:p14="http://schemas.microsoft.com/office/powerpoint/2010/main" val="349063960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algn="ctr" eaLnBrk="1" hangingPunct="1"/>
            <a:r>
              <a:rPr lang="fr-CH" sz="4400">
                <a:solidFill>
                  <a:srgbClr val="FFCC00"/>
                </a:solidFill>
                <a:latin typeface="Arial" charset="0"/>
                <a:cs typeface="Arial" charset="0"/>
              </a:rPr>
              <a:t>Autonomous</a:t>
            </a:r>
          </a:p>
        </p:txBody>
      </p:sp>
      <p:sp>
        <p:nvSpPr>
          <p:cNvPr id="15363" name="Rectangle 3"/>
          <p:cNvSpPr>
            <a:spLocks noGrp="1" noChangeArrowheads="1"/>
          </p:cNvSpPr>
          <p:nvPr>
            <p:ph idx="1"/>
          </p:nvPr>
        </p:nvSpPr>
        <p:spPr>
          <a:xfrm>
            <a:off x="1331913" y="1557338"/>
            <a:ext cx="7283450" cy="3816350"/>
          </a:xfrm>
        </p:spPr>
        <p:txBody>
          <a:bodyPr/>
          <a:lstStyle/>
          <a:p>
            <a:pPr eaLnBrk="1" hangingPunct="1">
              <a:buFont typeface="Wingdings" charset="0"/>
              <a:buChar char="§"/>
            </a:pPr>
            <a:r>
              <a:rPr lang="en-GB">
                <a:latin typeface="Arial" charset="0"/>
                <a:cs typeface="Arial" charset="0"/>
              </a:rPr>
              <a:t>An automated weapon that can adapt its function to changing circumstances. </a:t>
            </a:r>
          </a:p>
          <a:p>
            <a:pPr eaLnBrk="1" hangingPunct="1">
              <a:buFont typeface="Wingdings" charset="0"/>
              <a:buChar char="§"/>
            </a:pPr>
            <a:endParaRPr lang="en-GB">
              <a:latin typeface="Arial" charset="0"/>
              <a:cs typeface="Arial" charset="0"/>
            </a:endParaRPr>
          </a:p>
          <a:p>
            <a:pPr eaLnBrk="1" hangingPunct="1">
              <a:buFont typeface="Wingdings" charset="0"/>
              <a:buChar char="§"/>
            </a:pPr>
            <a:r>
              <a:rPr lang="en-GB">
                <a:latin typeface="Arial" charset="0"/>
                <a:cs typeface="Arial" charset="0"/>
              </a:rPr>
              <a:t>This is the world of artificial intelligence.  </a:t>
            </a:r>
            <a:endParaRPr lang="fr-CH">
              <a:latin typeface="Arial" charset="0"/>
              <a:cs typeface="Arial" charset="0"/>
            </a:endParaRPr>
          </a:p>
        </p:txBody>
      </p:sp>
    </p:spTree>
    <p:extLst>
      <p:ext uri="{BB962C8B-B14F-4D97-AF65-F5344CB8AC3E}">
        <p14:creationId xmlns:p14="http://schemas.microsoft.com/office/powerpoint/2010/main" val="292264858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763713" y="836613"/>
            <a:ext cx="7075487" cy="5329237"/>
          </a:xfrm>
        </p:spPr>
        <p:txBody>
          <a:bodyPr/>
          <a:lstStyle/>
          <a:p>
            <a:pPr eaLnBrk="1" hangingPunct="1"/>
            <a:r>
              <a:rPr lang="en-GB">
                <a:solidFill>
                  <a:schemeClr val="tx1"/>
                </a:solidFill>
                <a:latin typeface="Arial" charset="0"/>
                <a:cs typeface="Arial" charset="0"/>
              </a:rPr>
              <a:t>IHL does </a:t>
            </a:r>
            <a:r>
              <a:rPr lang="en-GB" b="1">
                <a:solidFill>
                  <a:srgbClr val="FFCC00"/>
                </a:solidFill>
                <a:latin typeface="Arial" charset="0"/>
                <a:cs typeface="Arial" charset="0"/>
              </a:rPr>
              <a:t>NOT</a:t>
            </a:r>
            <a:r>
              <a:rPr lang="en-GB" b="1">
                <a:solidFill>
                  <a:srgbClr val="FF3300"/>
                </a:solidFill>
                <a:latin typeface="Arial" charset="0"/>
                <a:cs typeface="Arial" charset="0"/>
              </a:rPr>
              <a:t> </a:t>
            </a:r>
            <a:r>
              <a:rPr lang="en-GB">
                <a:solidFill>
                  <a:schemeClr val="tx1"/>
                </a:solidFill>
                <a:latin typeface="Arial" charset="0"/>
                <a:cs typeface="Arial" charset="0"/>
              </a:rPr>
              <a:t>prohibit technological developments for war fighting </a:t>
            </a:r>
            <a:r>
              <a:rPr lang="en-GB" b="1">
                <a:solidFill>
                  <a:srgbClr val="FFCC00"/>
                </a:solidFill>
                <a:latin typeface="Arial" charset="0"/>
                <a:cs typeface="Arial" charset="0"/>
              </a:rPr>
              <a:t>BUT</a:t>
            </a:r>
            <a:r>
              <a:rPr lang="en-GB" b="1">
                <a:solidFill>
                  <a:schemeClr val="tx1"/>
                </a:solidFill>
                <a:latin typeface="Arial" charset="0"/>
                <a:cs typeface="Arial" charset="0"/>
              </a:rPr>
              <a:t> </a:t>
            </a:r>
            <a:r>
              <a:rPr lang="en-GB">
                <a:solidFill>
                  <a:schemeClr val="tx1"/>
                </a:solidFill>
                <a:latin typeface="Arial" charset="0"/>
                <a:cs typeface="Arial" charset="0"/>
              </a:rPr>
              <a:t>these developments </a:t>
            </a:r>
            <a:r>
              <a:rPr lang="en-GB" b="1">
                <a:solidFill>
                  <a:srgbClr val="FFCC00"/>
                </a:solidFill>
                <a:latin typeface="Arial" charset="0"/>
                <a:cs typeface="Arial" charset="0"/>
              </a:rPr>
              <a:t>MUST</a:t>
            </a:r>
            <a:r>
              <a:rPr lang="en-GB">
                <a:solidFill>
                  <a:schemeClr val="tx1"/>
                </a:solidFill>
                <a:latin typeface="Arial" charset="0"/>
                <a:cs typeface="Arial" charset="0"/>
              </a:rPr>
              <a:t> be measured and assessed against existing legal norms.</a:t>
            </a:r>
          </a:p>
        </p:txBody>
      </p:sp>
    </p:spTree>
    <p:extLst>
      <p:ext uri="{BB962C8B-B14F-4D97-AF65-F5344CB8AC3E}">
        <p14:creationId xmlns:p14="http://schemas.microsoft.com/office/powerpoint/2010/main" val="183930844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pPr algn="ctr" eaLnBrk="1" hangingPunct="1"/>
            <a:r>
              <a:rPr lang="en-GB" sz="4400">
                <a:solidFill>
                  <a:srgbClr val="FFCC00"/>
                </a:solidFill>
                <a:latin typeface="Arial" charset="0"/>
                <a:cs typeface="Arial" charset="0"/>
              </a:rPr>
              <a:t>Rule of Distinction</a:t>
            </a:r>
          </a:p>
        </p:txBody>
      </p:sp>
      <p:sp>
        <p:nvSpPr>
          <p:cNvPr id="21507" name="Rectangle 3"/>
          <p:cNvSpPr>
            <a:spLocks noGrp="1" noChangeArrowheads="1"/>
          </p:cNvSpPr>
          <p:nvPr>
            <p:ph idx="1"/>
          </p:nvPr>
        </p:nvSpPr>
        <p:spPr/>
        <p:txBody>
          <a:bodyPr/>
          <a:lstStyle/>
          <a:p>
            <a:pPr eaLnBrk="1" hangingPunct="1">
              <a:buFontTx/>
              <a:buNone/>
            </a:pPr>
            <a:endParaRPr lang="en-GB">
              <a:solidFill>
                <a:srgbClr val="FF3300"/>
              </a:solidFill>
              <a:latin typeface="Arial" charset="0"/>
              <a:cs typeface="Arial" charset="0"/>
            </a:endParaRPr>
          </a:p>
          <a:p>
            <a:pPr eaLnBrk="1" hangingPunct="1">
              <a:buFontTx/>
              <a:buNone/>
            </a:pPr>
            <a:r>
              <a:rPr lang="en-GB" sz="3600">
                <a:latin typeface="Arial" charset="0"/>
                <a:cs typeface="Arial" charset="0"/>
              </a:rPr>
              <a:t>Obligation to </a:t>
            </a:r>
            <a:r>
              <a:rPr lang="en-GB" sz="3600" u="sng">
                <a:solidFill>
                  <a:srgbClr val="FFCC00"/>
                </a:solidFill>
                <a:latin typeface="Arial" charset="0"/>
                <a:cs typeface="Arial" charset="0"/>
              </a:rPr>
              <a:t>distinguish at all times</a:t>
            </a:r>
            <a:r>
              <a:rPr lang="en-GB" sz="3600">
                <a:solidFill>
                  <a:srgbClr val="FFCC00"/>
                </a:solidFill>
                <a:latin typeface="Arial" charset="0"/>
                <a:cs typeface="Arial" charset="0"/>
              </a:rPr>
              <a:t>:</a:t>
            </a:r>
          </a:p>
          <a:p>
            <a:pPr eaLnBrk="1" hangingPunct="1">
              <a:buFont typeface="Wingdings" charset="0"/>
              <a:buChar char="§"/>
            </a:pPr>
            <a:r>
              <a:rPr lang="en-GB" sz="3600">
                <a:solidFill>
                  <a:srgbClr val="FFFFFF"/>
                </a:solidFill>
                <a:latin typeface="Arial" charset="0"/>
                <a:cs typeface="Arial" charset="0"/>
              </a:rPr>
              <a:t>civilians</a:t>
            </a:r>
            <a:r>
              <a:rPr lang="en-GB" sz="3600">
                <a:latin typeface="Arial" charset="0"/>
                <a:cs typeface="Arial" charset="0"/>
              </a:rPr>
              <a:t> and other protected persons from combatants</a:t>
            </a:r>
          </a:p>
          <a:p>
            <a:pPr eaLnBrk="1" hangingPunct="1">
              <a:buFont typeface="Wingdings" charset="0"/>
              <a:buChar char="§"/>
            </a:pPr>
            <a:r>
              <a:rPr lang="en-GB" sz="3600">
                <a:latin typeface="Arial" charset="0"/>
                <a:cs typeface="Arial" charset="0"/>
              </a:rPr>
              <a:t>civilian objects from military objectives</a:t>
            </a:r>
            <a:endParaRPr lang="fr-CH" sz="3600">
              <a:latin typeface="Arial" charset="0"/>
              <a:cs typeface="Arial" charset="0"/>
            </a:endParaRPr>
          </a:p>
        </p:txBody>
      </p:sp>
    </p:spTree>
    <p:extLst>
      <p:ext uri="{BB962C8B-B14F-4D97-AF65-F5344CB8AC3E}">
        <p14:creationId xmlns:p14="http://schemas.microsoft.com/office/powerpoint/2010/main" val="388265527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Introducing the 21</a:t>
            </a:r>
            <a:r>
              <a:rPr lang="en-US" baseline="30000" dirty="0" smtClean="0"/>
              <a:t>st</a:t>
            </a:r>
            <a:r>
              <a:rPr lang="en-US" dirty="0" smtClean="0"/>
              <a:t> Century</a:t>
            </a:r>
            <a:endParaRPr lang="en-US" dirty="0"/>
          </a:p>
        </p:txBody>
      </p:sp>
      <p:sp>
        <p:nvSpPr>
          <p:cNvPr id="3" name="Content Placeholder 2"/>
          <p:cNvSpPr>
            <a:spLocks noGrp="1"/>
          </p:cNvSpPr>
          <p:nvPr>
            <p:ph idx="1"/>
          </p:nvPr>
        </p:nvSpPr>
        <p:spPr/>
        <p:txBody>
          <a:bodyPr>
            <a:normAutofit fontScale="85000" lnSpcReduction="20000"/>
          </a:bodyPr>
          <a:lstStyle/>
          <a:p>
            <a:pPr>
              <a:lnSpc>
                <a:spcPct val="80000"/>
              </a:lnSpc>
              <a:buFontTx/>
              <a:buNone/>
            </a:pPr>
            <a:r>
              <a:rPr lang="et-EE" dirty="0" smtClean="0"/>
              <a:t>To begin with...what kind of world do we live in?</a:t>
            </a:r>
          </a:p>
          <a:p>
            <a:pPr>
              <a:lnSpc>
                <a:spcPct val="80000"/>
              </a:lnSpc>
              <a:buFontTx/>
              <a:buNone/>
            </a:pPr>
            <a:endParaRPr lang="et-EE" dirty="0" smtClean="0"/>
          </a:p>
          <a:p>
            <a:pPr>
              <a:lnSpc>
                <a:spcPct val="80000"/>
              </a:lnSpc>
            </a:pPr>
            <a:r>
              <a:rPr lang="et-EE" dirty="0" smtClean="0"/>
              <a:t>February 2003 – three hackers disrupted the US logistics planning for the US operations in the Persian Gulf </a:t>
            </a:r>
          </a:p>
          <a:p>
            <a:pPr>
              <a:lnSpc>
                <a:spcPct val="80000"/>
              </a:lnSpc>
            </a:pPr>
            <a:r>
              <a:rPr lang="et-EE" dirty="0" smtClean="0">
                <a:solidFill>
                  <a:srgbClr val="FF0000"/>
                </a:solidFill>
              </a:rPr>
              <a:t>Internet is used by 1.7-2 billion people</a:t>
            </a:r>
          </a:p>
          <a:p>
            <a:pPr>
              <a:lnSpc>
                <a:spcPct val="80000"/>
              </a:lnSpc>
            </a:pPr>
            <a:r>
              <a:rPr lang="et-EE" dirty="0" smtClean="0"/>
              <a:t>50% of world population lives in the cities</a:t>
            </a:r>
          </a:p>
          <a:p>
            <a:pPr>
              <a:lnSpc>
                <a:spcPct val="80000"/>
              </a:lnSpc>
            </a:pPr>
            <a:r>
              <a:rPr lang="et-EE" dirty="0" smtClean="0"/>
              <a:t>Globalisation is on the rise – over 550 million people relocated across borders annually, over 6 million people fly daily</a:t>
            </a:r>
          </a:p>
          <a:p>
            <a:pPr>
              <a:lnSpc>
                <a:spcPct val="80000"/>
              </a:lnSpc>
            </a:pPr>
            <a:r>
              <a:rPr lang="et-EE" dirty="0" smtClean="0"/>
              <a:t>India+China = 35% and the US+EU = 60% of the world economy (</a:t>
            </a:r>
            <a:r>
              <a:rPr lang="et-EE" dirty="0" smtClean="0">
                <a:solidFill>
                  <a:srgbClr val="FF0000"/>
                </a:solidFill>
              </a:rPr>
              <a:t>there are 192 United Nations’ member states!</a:t>
            </a:r>
            <a:r>
              <a:rPr lang="et-EE" dirty="0" smtClean="0"/>
              <a:t>); of the 100 largest ‘economies’ in the world only 47 are states, the rest are multinational corporations</a:t>
            </a:r>
          </a:p>
          <a:p>
            <a:endParaRPr lang="en-US" dirty="0"/>
          </a:p>
        </p:txBody>
      </p:sp>
    </p:spTree>
    <p:extLst>
      <p:ext uri="{BB962C8B-B14F-4D97-AF65-F5344CB8AC3E}">
        <p14:creationId xmlns:p14="http://schemas.microsoft.com/office/powerpoint/2010/main" val="194406438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3"/>
          <p:cNvSpPr>
            <a:spLocks noChangeArrowheads="1"/>
          </p:cNvSpPr>
          <p:nvPr/>
        </p:nvSpPr>
        <p:spPr bwMode="auto">
          <a:xfrm>
            <a:off x="1331913" y="341313"/>
            <a:ext cx="7283450" cy="150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r>
              <a:rPr lang="en-GB" b="0">
                <a:solidFill>
                  <a:srgbClr val="FFCC00"/>
                </a:solidFill>
              </a:rPr>
              <a:t>Indiscriminate attacks are prohibited</a:t>
            </a:r>
          </a:p>
        </p:txBody>
      </p:sp>
      <p:sp>
        <p:nvSpPr>
          <p:cNvPr id="22531" name="Rectangle 4"/>
          <p:cNvSpPr>
            <a:spLocks noChangeArrowheads="1"/>
          </p:cNvSpPr>
          <p:nvPr/>
        </p:nvSpPr>
        <p:spPr bwMode="auto">
          <a:xfrm>
            <a:off x="1331913" y="2276475"/>
            <a:ext cx="7283450"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gn="l">
              <a:spcBef>
                <a:spcPct val="20000"/>
              </a:spcBef>
              <a:buFont typeface="Wingdings" charset="0"/>
              <a:buChar char="§"/>
            </a:pPr>
            <a:r>
              <a:rPr lang="en-GB" sz="3600" b="0">
                <a:solidFill>
                  <a:srgbClr val="FFFFFF"/>
                </a:solidFill>
              </a:rPr>
              <a:t>attacks not directed at a specific military objective</a:t>
            </a:r>
          </a:p>
          <a:p>
            <a:pPr marL="342900" indent="-342900" algn="l">
              <a:spcBef>
                <a:spcPct val="20000"/>
              </a:spcBef>
              <a:buFont typeface="Wingdings" charset="0"/>
              <a:buNone/>
            </a:pPr>
            <a:endParaRPr lang="en-GB" sz="1200" b="0"/>
          </a:p>
          <a:p>
            <a:pPr marL="342900" indent="-342900" algn="l">
              <a:spcBef>
                <a:spcPct val="20000"/>
              </a:spcBef>
              <a:buFont typeface="Wingdings" charset="0"/>
              <a:buChar char="§"/>
            </a:pPr>
            <a:r>
              <a:rPr lang="en-GB" sz="3600" b="0">
                <a:solidFill>
                  <a:srgbClr val="FFFFFF"/>
                </a:solidFill>
              </a:rPr>
              <a:t>means and methods of warfare that cannot be directed at a a specific military objective </a:t>
            </a:r>
            <a:endParaRPr lang="fr-CH" sz="3600" b="0"/>
          </a:p>
        </p:txBody>
      </p:sp>
    </p:spTree>
    <p:extLst>
      <p:ext uri="{BB962C8B-B14F-4D97-AF65-F5344CB8AC3E}">
        <p14:creationId xmlns:p14="http://schemas.microsoft.com/office/powerpoint/2010/main" val="330268037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403350" y="476250"/>
            <a:ext cx="72009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r>
              <a:rPr lang="en-GB" b="0">
                <a:solidFill>
                  <a:srgbClr val="FFCC00"/>
                </a:solidFill>
              </a:rPr>
              <a:t>Proportionality in attack</a:t>
            </a:r>
          </a:p>
        </p:txBody>
      </p:sp>
      <p:sp>
        <p:nvSpPr>
          <p:cNvPr id="23555" name="Rectangle 3"/>
          <p:cNvSpPr>
            <a:spLocks noChangeArrowheads="1"/>
          </p:cNvSpPr>
          <p:nvPr/>
        </p:nvSpPr>
        <p:spPr bwMode="auto">
          <a:xfrm>
            <a:off x="1403350" y="2057400"/>
            <a:ext cx="7561263"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r>
              <a:rPr lang="en-GB" sz="3600" b="0"/>
              <a:t>It is prohibited to launch an attack which may be expected to cause</a:t>
            </a:r>
          </a:p>
          <a:p>
            <a:pPr algn="l"/>
            <a:r>
              <a:rPr lang="en-GB" sz="3600" b="0"/>
              <a:t>incidental loss to civilian life, injury to civilians, damage to civilian objects </a:t>
            </a:r>
            <a:r>
              <a:rPr lang="en-GB" sz="3600" b="0" u="sng"/>
              <a:t>which would be excessive</a:t>
            </a:r>
            <a:r>
              <a:rPr lang="en-GB" sz="3600" b="0"/>
              <a:t> to the military advantage anticipated.</a:t>
            </a:r>
          </a:p>
        </p:txBody>
      </p:sp>
    </p:spTree>
    <p:extLst>
      <p:ext uri="{BB962C8B-B14F-4D97-AF65-F5344CB8AC3E}">
        <p14:creationId xmlns:p14="http://schemas.microsoft.com/office/powerpoint/2010/main" val="160447685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339850" y="620713"/>
            <a:ext cx="7696200" cy="1439862"/>
          </a:xfrm>
        </p:spPr>
        <p:txBody>
          <a:bodyPr/>
          <a:lstStyle/>
          <a:p>
            <a:pPr algn="ctr" eaLnBrk="1" hangingPunct="1"/>
            <a:r>
              <a:rPr lang="fr-CH" sz="4400">
                <a:solidFill>
                  <a:srgbClr val="FFCC00"/>
                </a:solidFill>
                <a:latin typeface="Arial" charset="0"/>
                <a:cs typeface="Arial" charset="0"/>
              </a:rPr>
              <a:t>Propositions …</a:t>
            </a:r>
          </a:p>
        </p:txBody>
      </p:sp>
      <p:sp>
        <p:nvSpPr>
          <p:cNvPr id="28675" name="Rectangle 3"/>
          <p:cNvSpPr>
            <a:spLocks noGrp="1" noChangeArrowheads="1"/>
          </p:cNvSpPr>
          <p:nvPr>
            <p:ph idx="1"/>
          </p:nvPr>
        </p:nvSpPr>
        <p:spPr>
          <a:xfrm>
            <a:off x="1331913" y="2349500"/>
            <a:ext cx="7283450" cy="3417888"/>
          </a:xfrm>
        </p:spPr>
        <p:txBody>
          <a:bodyPr/>
          <a:lstStyle/>
          <a:p>
            <a:pPr eaLnBrk="1" hangingPunct="1">
              <a:buFont typeface="Wingdings" charset="0"/>
              <a:buChar char="§"/>
            </a:pPr>
            <a:r>
              <a:rPr lang="en-GB" sz="3000">
                <a:latin typeface="Arial" charset="0"/>
                <a:cs typeface="Arial" charset="0"/>
              </a:rPr>
              <a:t>Current IHL covers controlled systems</a:t>
            </a:r>
          </a:p>
          <a:p>
            <a:pPr eaLnBrk="1" hangingPunct="1">
              <a:buFont typeface="Wingdings" charset="0"/>
              <a:buChar char="§"/>
            </a:pPr>
            <a:r>
              <a:rPr lang="en-GB" sz="3000">
                <a:latin typeface="Arial" charset="0"/>
                <a:cs typeface="Arial" charset="0"/>
              </a:rPr>
              <a:t>Current law covers supervised systems</a:t>
            </a:r>
          </a:p>
          <a:p>
            <a:pPr eaLnBrk="1" hangingPunct="1">
              <a:buFont typeface="Wingdings" charset="0"/>
              <a:buChar char="§"/>
            </a:pPr>
            <a:r>
              <a:rPr lang="en-GB" sz="3000">
                <a:latin typeface="Arial" charset="0"/>
                <a:cs typeface="Arial" charset="0"/>
              </a:rPr>
              <a:t>Current law should cover automatic systems</a:t>
            </a:r>
          </a:p>
          <a:p>
            <a:pPr eaLnBrk="1" hangingPunct="1">
              <a:buFont typeface="Wingdings" charset="0"/>
              <a:buChar char="§"/>
            </a:pPr>
            <a:r>
              <a:rPr lang="en-GB" sz="3000">
                <a:latin typeface="Arial" charset="0"/>
                <a:cs typeface="Arial" charset="0"/>
              </a:rPr>
              <a:t>Current law may not be enough for autonomous systems</a:t>
            </a:r>
          </a:p>
        </p:txBody>
      </p:sp>
    </p:spTree>
    <p:extLst>
      <p:ext uri="{BB962C8B-B14F-4D97-AF65-F5344CB8AC3E}">
        <p14:creationId xmlns:p14="http://schemas.microsoft.com/office/powerpoint/2010/main" val="264773928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692275" y="125413"/>
            <a:ext cx="6923088" cy="1143000"/>
          </a:xfrm>
        </p:spPr>
        <p:txBody>
          <a:bodyPr>
            <a:normAutofit/>
          </a:bodyPr>
          <a:lstStyle/>
          <a:p>
            <a:pPr algn="ctr" eaLnBrk="1" hangingPunct="1"/>
            <a:r>
              <a:rPr lang="en-GB" sz="4400">
                <a:solidFill>
                  <a:srgbClr val="FFCC00"/>
                </a:solidFill>
                <a:latin typeface="Arial" charset="0"/>
                <a:cs typeface="Arial" charset="0"/>
              </a:rPr>
              <a:t>Issues and concerns</a:t>
            </a:r>
          </a:p>
        </p:txBody>
      </p:sp>
      <p:sp>
        <p:nvSpPr>
          <p:cNvPr id="25603" name="Rectangle 3"/>
          <p:cNvSpPr>
            <a:spLocks noGrp="1" noChangeArrowheads="1"/>
          </p:cNvSpPr>
          <p:nvPr>
            <p:ph idx="1"/>
          </p:nvPr>
        </p:nvSpPr>
        <p:spPr>
          <a:xfrm>
            <a:off x="1619250" y="1557338"/>
            <a:ext cx="7219950" cy="4751387"/>
          </a:xfrm>
        </p:spPr>
        <p:txBody>
          <a:bodyPr/>
          <a:lstStyle/>
          <a:p>
            <a:pPr eaLnBrk="1" hangingPunct="1">
              <a:lnSpc>
                <a:spcPct val="90000"/>
              </a:lnSpc>
              <a:buFont typeface="Wingdings" charset="0"/>
              <a:buChar char="§"/>
            </a:pPr>
            <a:r>
              <a:rPr lang="en-GB" sz="2900" dirty="0">
                <a:latin typeface="Arial" charset="0"/>
                <a:cs typeface="Arial" charset="0"/>
              </a:rPr>
              <a:t>Autonomy: the absence of a "man in the loop" and related issues of target identification</a:t>
            </a:r>
          </a:p>
          <a:p>
            <a:pPr eaLnBrk="1" hangingPunct="1">
              <a:lnSpc>
                <a:spcPct val="90000"/>
              </a:lnSpc>
              <a:buFont typeface="Wingdings" charset="0"/>
              <a:buNone/>
            </a:pPr>
            <a:endParaRPr lang="en-GB" sz="2900" dirty="0">
              <a:latin typeface="Arial" charset="0"/>
              <a:cs typeface="Arial" charset="0"/>
            </a:endParaRPr>
          </a:p>
          <a:p>
            <a:pPr eaLnBrk="1" hangingPunct="1">
              <a:lnSpc>
                <a:spcPct val="90000"/>
              </a:lnSpc>
              <a:buFont typeface="Wingdings" charset="0"/>
              <a:buChar char="§"/>
            </a:pPr>
            <a:r>
              <a:rPr lang="en-GB" sz="2900" dirty="0">
                <a:latin typeface="Arial" charset="0"/>
                <a:cs typeface="Arial" charset="0"/>
              </a:rPr>
              <a:t>Application of IHL rules distinction, proportionality and precautions. Is it feasible to program IHL compliance?</a:t>
            </a:r>
          </a:p>
          <a:p>
            <a:pPr eaLnBrk="1" hangingPunct="1">
              <a:lnSpc>
                <a:spcPct val="90000"/>
              </a:lnSpc>
              <a:buFont typeface="Wingdings" charset="0"/>
              <a:buNone/>
            </a:pPr>
            <a:endParaRPr lang="en-GB" sz="2900" dirty="0">
              <a:latin typeface="Arial" charset="0"/>
              <a:cs typeface="Arial" charset="0"/>
            </a:endParaRPr>
          </a:p>
          <a:p>
            <a:pPr eaLnBrk="1" hangingPunct="1">
              <a:lnSpc>
                <a:spcPct val="90000"/>
              </a:lnSpc>
              <a:buFont typeface="Wingdings" charset="0"/>
              <a:buChar char="§"/>
            </a:pPr>
            <a:r>
              <a:rPr lang="en-GB" sz="2900" dirty="0">
                <a:latin typeface="Arial" charset="0"/>
                <a:cs typeface="Arial" charset="0"/>
              </a:rPr>
              <a:t>Where would liability/responsibility lie for failure or violations? </a:t>
            </a:r>
          </a:p>
        </p:txBody>
      </p:sp>
    </p:spTree>
    <p:extLst>
      <p:ext uri="{BB962C8B-B14F-4D97-AF65-F5344CB8AC3E}">
        <p14:creationId xmlns:p14="http://schemas.microsoft.com/office/powerpoint/2010/main" val="106438250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3"/>
          <p:cNvSpPr>
            <a:spLocks noChangeArrowheads="1"/>
          </p:cNvSpPr>
          <p:nvPr/>
        </p:nvSpPr>
        <p:spPr bwMode="auto">
          <a:xfrm>
            <a:off x="1331913" y="620713"/>
            <a:ext cx="7283450"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buFont typeface="Wingdings" charset="0"/>
              <a:buNone/>
            </a:pPr>
            <a:r>
              <a:rPr lang="en-GB" sz="3000" b="0">
                <a:solidFill>
                  <a:srgbClr val="FFCC00"/>
                </a:solidFill>
              </a:rPr>
              <a:t>Other issues</a:t>
            </a:r>
          </a:p>
          <a:p>
            <a:pPr marL="342900" indent="-342900" algn="l">
              <a:spcBef>
                <a:spcPct val="20000"/>
              </a:spcBef>
              <a:buFont typeface="Wingdings" charset="0"/>
              <a:buNone/>
            </a:pPr>
            <a:endParaRPr lang="en-GB" sz="3000" b="0">
              <a:solidFill>
                <a:srgbClr val="FFCC00"/>
              </a:solidFill>
            </a:endParaRPr>
          </a:p>
          <a:p>
            <a:pPr marL="342900" indent="-342900" algn="l">
              <a:spcBef>
                <a:spcPct val="20000"/>
              </a:spcBef>
              <a:buFont typeface="Wingdings" charset="0"/>
              <a:buNone/>
            </a:pPr>
            <a:r>
              <a:rPr lang="en-GB" sz="3000" b="0"/>
              <a:t>Cyber warfare</a:t>
            </a:r>
          </a:p>
          <a:p>
            <a:pPr marL="342900" indent="-342900" algn="l">
              <a:spcBef>
                <a:spcPct val="20000"/>
              </a:spcBef>
              <a:buFont typeface="Wingdings" charset="0"/>
              <a:buNone/>
            </a:pPr>
            <a:r>
              <a:rPr lang="en-GB" sz="3000" b="0"/>
              <a:t>Deleted uranium</a:t>
            </a:r>
          </a:p>
          <a:p>
            <a:pPr marL="342900" indent="-342900" algn="l">
              <a:spcBef>
                <a:spcPct val="20000"/>
              </a:spcBef>
              <a:buFont typeface="Wingdings" charset="0"/>
              <a:buNone/>
            </a:pPr>
            <a:r>
              <a:rPr lang="en-GB" sz="3000" b="0"/>
              <a:t>Incapacitating chemical agents</a:t>
            </a:r>
          </a:p>
          <a:p>
            <a:pPr marL="342900" indent="-342900" algn="l">
              <a:spcBef>
                <a:spcPct val="20000"/>
              </a:spcBef>
              <a:buFont typeface="Wingdings" charset="0"/>
              <a:buNone/>
            </a:pPr>
            <a:r>
              <a:rPr lang="en-GB" sz="3000" b="0"/>
              <a:t>The weaponization of biotechnology</a:t>
            </a:r>
          </a:p>
          <a:p>
            <a:pPr marL="342900" indent="-342900" algn="l">
              <a:spcBef>
                <a:spcPct val="20000"/>
              </a:spcBef>
              <a:buFont typeface="Wingdings" charset="0"/>
              <a:buNone/>
            </a:pPr>
            <a:endParaRPr lang="en-GB" sz="3000" b="0"/>
          </a:p>
        </p:txBody>
      </p:sp>
    </p:spTree>
    <p:extLst>
      <p:ext uri="{BB962C8B-B14F-4D97-AF65-F5344CB8AC3E}">
        <p14:creationId xmlns:p14="http://schemas.microsoft.com/office/powerpoint/2010/main" val="96549486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285" y="2677441"/>
            <a:ext cx="8229600" cy="1143000"/>
          </a:xfrm>
        </p:spPr>
        <p:txBody>
          <a:bodyPr/>
          <a:lstStyle/>
          <a:p>
            <a:r>
              <a:rPr lang="en-US" dirty="0" smtClean="0"/>
              <a:t>Thank You</a:t>
            </a:r>
            <a:endParaRPr lang="en-US" dirty="0"/>
          </a:p>
        </p:txBody>
      </p:sp>
    </p:spTree>
    <p:extLst>
      <p:ext uri="{BB962C8B-B14F-4D97-AF65-F5344CB8AC3E}">
        <p14:creationId xmlns:p14="http://schemas.microsoft.com/office/powerpoint/2010/main" val="3682499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pPr>
              <a:lnSpc>
                <a:spcPct val="80000"/>
              </a:lnSpc>
            </a:pPr>
            <a:r>
              <a:rPr lang="et-EE" dirty="0" smtClean="0"/>
              <a:t>The world is rapidly becoming a ‘</a:t>
            </a:r>
            <a:r>
              <a:rPr lang="et-EE" u="sng" dirty="0" smtClean="0"/>
              <a:t>global village</a:t>
            </a:r>
            <a:r>
              <a:rPr lang="et-EE" dirty="0" smtClean="0"/>
              <a:t>’ connected at various levels by new technologies, integrating economy and societies</a:t>
            </a:r>
          </a:p>
          <a:p>
            <a:pPr>
              <a:lnSpc>
                <a:spcPct val="80000"/>
              </a:lnSpc>
              <a:buFontTx/>
              <a:buNone/>
            </a:pPr>
            <a:endParaRPr lang="et-EE" dirty="0" smtClean="0"/>
          </a:p>
          <a:p>
            <a:pPr>
              <a:lnSpc>
                <a:spcPct val="80000"/>
              </a:lnSpc>
            </a:pPr>
            <a:r>
              <a:rPr lang="et-EE" dirty="0" smtClean="0"/>
              <a:t>Does it mean that we solve our conflicts differently? Have we become more peaceful, do we fight differently?</a:t>
            </a:r>
          </a:p>
          <a:p>
            <a:pPr>
              <a:lnSpc>
                <a:spcPct val="80000"/>
              </a:lnSpc>
            </a:pPr>
            <a:endParaRPr lang="et-EE" dirty="0" smtClean="0"/>
          </a:p>
          <a:p>
            <a:pPr>
              <a:lnSpc>
                <a:spcPct val="80000"/>
              </a:lnSpc>
            </a:pPr>
            <a:r>
              <a:rPr lang="et-EE" dirty="0" smtClean="0">
                <a:solidFill>
                  <a:srgbClr val="FF0000"/>
                </a:solidFill>
              </a:rPr>
              <a:t>Are we witnessing changing conflicts in a changing world? Has information warfare gained a special role in these conflicts or has it become a way of fighting a conflict in its own right? </a:t>
            </a:r>
            <a:endParaRPr lang="en-US" dirty="0" smtClean="0">
              <a:solidFill>
                <a:srgbClr val="FF0000"/>
              </a:solidFill>
            </a:endParaRPr>
          </a:p>
          <a:p>
            <a:endParaRPr lang="en-US" dirty="0"/>
          </a:p>
        </p:txBody>
      </p:sp>
    </p:spTree>
    <p:extLst>
      <p:ext uri="{BB962C8B-B14F-4D97-AF65-F5344CB8AC3E}">
        <p14:creationId xmlns:p14="http://schemas.microsoft.com/office/powerpoint/2010/main" val="402223500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t-EE" dirty="0" smtClean="0"/>
              <a:t>Conflicts 1946-2006</a:t>
            </a:r>
            <a:endParaRPr lang="en-US" dirty="0"/>
          </a:p>
        </p:txBody>
      </p:sp>
      <p:pic>
        <p:nvPicPr>
          <p:cNvPr id="922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412875"/>
            <a:ext cx="8642350" cy="496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9223" name="Text Box 7"/>
          <p:cNvSpPr txBox="1">
            <a:spLocks noChangeArrowheads="1"/>
          </p:cNvSpPr>
          <p:nvPr/>
        </p:nvSpPr>
        <p:spPr bwMode="auto">
          <a:xfrm>
            <a:off x="574675" y="6237288"/>
            <a:ext cx="8569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t-EE" b="1">
                <a:latin typeface="Tahoma" charset="0"/>
              </a:rPr>
              <a:t>Source: Human Security Brief 2007, Vancouver: Simon Fraser University</a:t>
            </a:r>
            <a:endParaRPr lang="en-US" b="1">
              <a:latin typeface="Tahoma" charset="0"/>
            </a:endParaRPr>
          </a:p>
        </p:txBody>
      </p:sp>
    </p:spTree>
    <p:extLst>
      <p:ext uri="{BB962C8B-B14F-4D97-AF65-F5344CB8AC3E}">
        <p14:creationId xmlns:p14="http://schemas.microsoft.com/office/powerpoint/2010/main" val="333189762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r>
              <a:rPr lang="et-EE" dirty="0" smtClean="0"/>
              <a:t>Civilian Deaths: Interstate Conflict</a:t>
            </a:r>
            <a:endParaRPr lang="en-US" dirty="0"/>
          </a:p>
        </p:txBody>
      </p:sp>
      <p:pic>
        <p:nvPicPr>
          <p:cNvPr id="1126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484313"/>
            <a:ext cx="8496300" cy="439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1270" name="Text Box 6"/>
          <p:cNvSpPr txBox="1">
            <a:spLocks noChangeArrowheads="1"/>
          </p:cNvSpPr>
          <p:nvPr/>
        </p:nvSpPr>
        <p:spPr bwMode="auto">
          <a:xfrm>
            <a:off x="574675" y="5876925"/>
            <a:ext cx="85693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t-EE" b="1">
                <a:latin typeface="Tahoma" charset="0"/>
              </a:rPr>
              <a:t>Source: Human Security Brief 2007, Vancouver: Simon Fraser University</a:t>
            </a:r>
            <a:endParaRPr lang="en-US" b="1">
              <a:latin typeface="Tahoma" charset="0"/>
            </a:endParaRPr>
          </a:p>
        </p:txBody>
      </p:sp>
    </p:spTree>
    <p:extLst>
      <p:ext uri="{BB962C8B-B14F-4D97-AF65-F5344CB8AC3E}">
        <p14:creationId xmlns:p14="http://schemas.microsoft.com/office/powerpoint/2010/main" val="3514090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23" name="Rectangle 119"/>
          <p:cNvSpPr>
            <a:spLocks noGrp="1" noChangeArrowheads="1"/>
          </p:cNvSpPr>
          <p:nvPr>
            <p:ph type="title"/>
          </p:nvPr>
        </p:nvSpPr>
        <p:spPr/>
        <p:txBody>
          <a:bodyPr>
            <a:normAutofit fontScale="90000"/>
          </a:bodyPr>
          <a:lstStyle/>
          <a:p>
            <a:r>
              <a:rPr lang="et-EE" sz="4000"/>
              <a:t>Introduction:changes in warfare and in constitutional order</a:t>
            </a:r>
            <a:endParaRPr lang="en-US" sz="4000"/>
          </a:p>
        </p:txBody>
      </p:sp>
      <p:graphicFrame>
        <p:nvGraphicFramePr>
          <p:cNvPr id="21688" name="Group 184"/>
          <p:cNvGraphicFramePr>
            <a:graphicFrameLocks noGrp="1"/>
          </p:cNvGraphicFramePr>
          <p:nvPr>
            <p:ph idx="1"/>
          </p:nvPr>
        </p:nvGraphicFramePr>
        <p:xfrm>
          <a:off x="179388" y="1412875"/>
          <a:ext cx="8785225" cy="4760976"/>
        </p:xfrm>
        <a:graphic>
          <a:graphicData uri="http://schemas.openxmlformats.org/drawingml/2006/table">
            <a:tbl>
              <a:tblPr/>
              <a:tblGrid>
                <a:gridCol w="1649412"/>
                <a:gridCol w="1371600"/>
                <a:gridCol w="1443038"/>
                <a:gridCol w="1441450"/>
                <a:gridCol w="1439862"/>
                <a:gridCol w="1439863"/>
              </a:tblGrid>
              <a:tr h="965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Arial" charset="0"/>
                          <a:ea typeface="ＭＳ Ｐゴシック" charset="0"/>
                          <a:cs typeface="Times New Roman" charset="0"/>
                        </a:rPr>
                        <a:t>Innovations</a:t>
                      </a:r>
                      <a:endParaRPr kumimoji="0" lang="en-GB" sz="1600" b="1" i="0" u="none" strike="noStrike" cap="none" normalizeH="0" baseline="0">
                        <a:ln>
                          <a:noFill/>
                        </a:ln>
                        <a:solidFill>
                          <a:schemeClr val="tx1"/>
                        </a:solidFill>
                        <a:effectLst/>
                        <a:latin typeface="Arial" charset="0"/>
                        <a:ea typeface="ＭＳ Ｐゴシック"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a:ln>
                          <a:noFill/>
                        </a:ln>
                        <a:solidFill>
                          <a:schemeClr val="tx1"/>
                        </a:solidFill>
                        <a:effectLst/>
                        <a:latin typeface="Arial"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Arial" charset="0"/>
                          <a:ea typeface="ＭＳ Ｐゴシック" charset="0"/>
                          <a:cs typeface="Times New Roman" charset="0"/>
                        </a:rPr>
                        <a:t>Princely state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Arial" charset="0"/>
                          <a:ea typeface="ＭＳ Ｐゴシック" charset="0"/>
                          <a:cs typeface="Times New Roman" charset="0"/>
                        </a:rPr>
                        <a:t>1494-1572</a:t>
                      </a:r>
                      <a:endParaRPr kumimoji="0" lang="en-GB" sz="1600" b="1" i="0" u="none" strike="noStrike" cap="none" normalizeH="0" baseline="0">
                        <a:ln>
                          <a:noFill/>
                        </a:ln>
                        <a:solidFill>
                          <a:schemeClr val="tx1"/>
                        </a:solidFill>
                        <a:effectLst/>
                        <a:latin typeface="Arial" charset="0"/>
                        <a:ea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Arial" charset="0"/>
                          <a:ea typeface="ＭＳ Ｐゴシック" charset="0"/>
                          <a:cs typeface="Times New Roman" charset="0"/>
                        </a:rPr>
                        <a:t>Kingly state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6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Arial" charset="0"/>
                          <a:ea typeface="ＭＳ Ｐゴシック" charset="0"/>
                          <a:cs typeface="Times New Roman" charset="0"/>
                        </a:rPr>
                        <a:t>1567-1651</a:t>
                      </a:r>
                      <a:endParaRPr kumimoji="0" lang="en-GB" sz="1600" b="1" i="0" u="none" strike="noStrike" cap="none" normalizeH="0" baseline="0">
                        <a:ln>
                          <a:noFill/>
                        </a:ln>
                        <a:solidFill>
                          <a:schemeClr val="tx1"/>
                        </a:solidFill>
                        <a:effectLst/>
                        <a:latin typeface="Arial" charset="0"/>
                        <a:ea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Arial" charset="0"/>
                          <a:ea typeface="ＭＳ Ｐゴシック" charset="0"/>
                          <a:cs typeface="Times New Roman" charset="0"/>
                        </a:rPr>
                        <a:t>Territorial state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Arial" charset="0"/>
                          <a:ea typeface="ＭＳ Ｐゴシック" charset="0"/>
                          <a:cs typeface="Times New Roman" charset="0"/>
                        </a:rPr>
                        <a:t>1649-1789</a:t>
                      </a:r>
                      <a:endParaRPr kumimoji="0" lang="en-GB" sz="1600" b="1" i="0" u="none" strike="noStrike" cap="none" normalizeH="0" baseline="0">
                        <a:ln>
                          <a:noFill/>
                        </a:ln>
                        <a:solidFill>
                          <a:schemeClr val="tx1"/>
                        </a:solidFill>
                        <a:effectLst/>
                        <a:latin typeface="Arial" charset="0"/>
                        <a:ea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Arial" charset="0"/>
                          <a:ea typeface="ＭＳ Ｐゴシック" charset="0"/>
                          <a:cs typeface="Times New Roman" charset="0"/>
                        </a:rPr>
                        <a:t>State-nation</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6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Arial" charset="0"/>
                          <a:ea typeface="ＭＳ Ｐゴシック" charset="0"/>
                          <a:cs typeface="Times New Roman" charset="0"/>
                        </a:rPr>
                        <a:t>1776-1870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Arial" charset="0"/>
                          <a:ea typeface="ＭＳ Ｐゴシック" charset="0"/>
                          <a:cs typeface="Times New Roman" charset="0"/>
                        </a:rPr>
                        <a:t>Nation-state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6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Arial" charset="0"/>
                          <a:ea typeface="ＭＳ Ｐゴシック" charset="0"/>
                          <a:cs typeface="Times New Roman" charset="0"/>
                        </a:rPr>
                        <a:t>1861-1991</a:t>
                      </a:r>
                      <a:endParaRPr kumimoji="0" lang="en-GB" sz="1600" b="1" i="0" u="none" strike="noStrike" cap="none" normalizeH="0" baseline="0">
                        <a:ln>
                          <a:noFill/>
                        </a:ln>
                        <a:solidFill>
                          <a:schemeClr val="tx1"/>
                        </a:solidFill>
                        <a:effectLst/>
                        <a:latin typeface="Arial" charset="0"/>
                        <a:ea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6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a:ln>
                            <a:noFill/>
                          </a:ln>
                          <a:solidFill>
                            <a:schemeClr val="tx1"/>
                          </a:solidFill>
                          <a:effectLst/>
                          <a:latin typeface="Arial" charset="0"/>
                          <a:ea typeface="ＭＳ Ｐゴシック" charset="0"/>
                          <a:cs typeface="Times New Roman" charset="0"/>
                        </a:rPr>
                        <a:t>Constitutional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charset="0"/>
                          <a:ea typeface="ＭＳ Ｐゴシック" charset="0"/>
                          <a:cs typeface="Times New Roman" charset="0"/>
                        </a:rPr>
                        <a:t>-Consistent finance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charset="0"/>
                          <a:ea typeface="ＭＳ Ｐゴシック" charset="0"/>
                          <a:cs typeface="Times New Roman" charset="0"/>
                        </a:rPr>
                        <a:t>-Permanent government</a:t>
                      </a:r>
                      <a:endParaRPr kumimoji="0" lang="en-GB" sz="1600" b="0" i="0" u="none" strike="noStrike" cap="none" normalizeH="0" baseline="0">
                        <a:ln>
                          <a:noFill/>
                        </a:ln>
                        <a:solidFill>
                          <a:schemeClr val="tx1"/>
                        </a:solidFill>
                        <a:effectLst/>
                        <a:latin typeface="Arial" charset="0"/>
                        <a:ea typeface="ＭＳ Ｐゴシック"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charset="0"/>
                          <a:ea typeface="ＭＳ Ｐゴシック" charset="0"/>
                          <a:cs typeface="Times New Roman" charset="0"/>
                        </a:rPr>
                        <a:t>-Absolutism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600" b="0"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charset="0"/>
                          <a:ea typeface="ＭＳ Ｐゴシック" charset="0"/>
                          <a:cs typeface="Times New Roman" charset="0"/>
                        </a:rPr>
                        <a:t>-Sectarianism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charset="0"/>
                          <a:ea typeface="ＭＳ Ｐゴシック" charset="0"/>
                          <a:cs typeface="Times New Roman" charset="0"/>
                        </a:rPr>
                        <a:t>-Trade control</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charset="0"/>
                          <a:ea typeface="ＭＳ Ｐゴシック" charset="0"/>
                          <a:cs typeface="Times New Roman" charset="0"/>
                        </a:rPr>
                        <a:t>-Aristocratic leadership</a:t>
                      </a:r>
                      <a:endParaRPr kumimoji="0" lang="en-GB" sz="1600" b="0" i="0" u="none" strike="noStrike" cap="none" normalizeH="0" baseline="0">
                        <a:ln>
                          <a:noFill/>
                        </a:ln>
                        <a:solidFill>
                          <a:schemeClr val="tx1"/>
                        </a:solidFill>
                        <a:effectLst/>
                        <a:latin typeface="Arial" charset="0"/>
                        <a:ea typeface="ＭＳ Ｐゴシック"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charset="0"/>
                          <a:ea typeface="ＭＳ Ｐゴシック" charset="0"/>
                          <a:cs typeface="Times New Roman" charset="0"/>
                        </a:rPr>
                        <a:t>-Nationalism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600" b="0"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charset="0"/>
                          <a:ea typeface="ＭＳ Ｐゴシック" charset="0"/>
                          <a:cs typeface="Times New Roman" charset="0"/>
                        </a:rPr>
                        <a:t>-Imperialism</a:t>
                      </a:r>
                      <a:endParaRPr kumimoji="0" lang="en-GB" sz="1600" b="0" i="0" u="none" strike="noStrike" cap="none" normalizeH="0" baseline="0">
                        <a:ln>
                          <a:noFill/>
                        </a:ln>
                        <a:solidFill>
                          <a:schemeClr val="tx1"/>
                        </a:solidFill>
                        <a:effectLst/>
                        <a:latin typeface="Arial" charset="0"/>
                        <a:ea typeface="ＭＳ Ｐゴシック"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charset="0"/>
                          <a:ea typeface="ＭＳ Ｐゴシック" charset="0"/>
                          <a:cs typeface="Times New Roman" charset="0"/>
                        </a:rPr>
                        <a:t>-Nationalism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600" b="0"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charset="0"/>
                          <a:ea typeface="ＭＳ Ｐゴシック" charset="0"/>
                          <a:cs typeface="Times New Roman" charset="0"/>
                        </a:rPr>
                        <a:t>-Ideology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84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t-EE" sz="1600" b="1" i="0" u="none" strike="noStrike" cap="none" normalizeH="0" baseline="0">
                          <a:ln>
                            <a:noFill/>
                          </a:ln>
                          <a:solidFill>
                            <a:schemeClr val="tx1"/>
                          </a:solidFill>
                          <a:effectLst/>
                          <a:latin typeface="Arial" charset="0"/>
                          <a:ea typeface="ＭＳ Ｐゴシック" charset="0"/>
                          <a:cs typeface="Times New Roman" charset="0"/>
                        </a:rPr>
                        <a:t>Warfare</a:t>
                      </a:r>
                      <a:endParaRPr kumimoji="0" lang="en-GB" sz="1600" b="1" i="0" u="none" strike="noStrike" cap="none" normalizeH="0" baseline="0">
                        <a:ln>
                          <a:noFill/>
                        </a:ln>
                        <a:solidFill>
                          <a:schemeClr val="tx1"/>
                        </a:solidFill>
                        <a:effectLst/>
                        <a:latin typeface="Arial" charset="0"/>
                        <a:ea typeface="ＭＳ Ｐゴシック"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a:ln>
                          <a:noFill/>
                        </a:ln>
                        <a:solidFill>
                          <a:schemeClr val="tx1"/>
                        </a:solidFill>
                        <a:effectLst/>
                        <a:latin typeface="Arial"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charset="0"/>
                          <a:ea typeface="ＭＳ Ｐゴシック" charset="0"/>
                          <a:cs typeface="Times New Roman" charset="0"/>
                        </a:rPr>
                        <a:t>-Use of mercenaries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600" b="0"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charset="0"/>
                          <a:ea typeface="ＭＳ Ｐゴシック" charset="0"/>
                          <a:cs typeface="Times New Roman" charset="0"/>
                        </a:rPr>
                        <a:t>-Mobile artillery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600" b="0"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charset="0"/>
                          <a:ea typeface="ＭＳ Ｐゴシック" charset="0"/>
                          <a:cs typeface="Times New Roman" charset="0"/>
                        </a:rPr>
                        <a:t>-Fortification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charset="0"/>
                          <a:ea typeface="ＭＳ Ｐゴシック" charset="0"/>
                          <a:cs typeface="Times New Roman" charset="0"/>
                        </a:rPr>
                        <a:t>-More firearms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600" b="0"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charset="0"/>
                          <a:ea typeface="ＭＳ Ｐゴシック" charset="0"/>
                          <a:cs typeface="Times New Roman" charset="0"/>
                        </a:rPr>
                        <a:t>-Siege warfare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600" b="0"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charset="0"/>
                          <a:ea typeface="ＭＳ Ｐゴシック" charset="0"/>
                          <a:cs typeface="Times New Roman" charset="0"/>
                        </a:rPr>
                        <a:t>-Standing armies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charset="0"/>
                          <a:ea typeface="ＭＳ Ｐゴシック" charset="0"/>
                          <a:cs typeface="Times New Roman" charset="0"/>
                        </a:rPr>
                        <a:t>-Professional armies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600" b="0"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charset="0"/>
                          <a:ea typeface="ＭＳ Ｐゴシック" charset="0"/>
                          <a:cs typeface="Times New Roman" charset="0"/>
                        </a:rPr>
                        <a:t>-Limited wars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charset="0"/>
                          <a:ea typeface="ＭＳ Ｐゴシック" charset="0"/>
                          <a:cs typeface="Times New Roman" charset="0"/>
                        </a:rPr>
                        <a:t>-Mass conscription and mass armies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600" b="0"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charset="0"/>
                          <a:ea typeface="ＭＳ Ｐゴシック" charset="0"/>
                          <a:cs typeface="Times New Roman" charset="0"/>
                        </a:rPr>
                        <a:t>-Decisive battles</a:t>
                      </a:r>
                      <a:endParaRPr kumimoji="0" lang="en-GB" sz="1600" b="0" i="0" u="none" strike="noStrike" cap="none" normalizeH="0" baseline="0">
                        <a:ln>
                          <a:noFill/>
                        </a:ln>
                        <a:solidFill>
                          <a:schemeClr val="tx1"/>
                        </a:solidFill>
                        <a:effectLst/>
                        <a:latin typeface="Arial" charset="0"/>
                        <a:ea typeface="ＭＳ Ｐゴシック"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charset="0"/>
                          <a:ea typeface="ＭＳ Ｐゴシック" charset="0"/>
                          <a:cs typeface="Times New Roman" charset="0"/>
                        </a:rPr>
                        <a:t>-Nuclear weapons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600" b="0"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charset="0"/>
                          <a:ea typeface="ＭＳ Ｐゴシック" charset="0"/>
                          <a:cs typeface="Times New Roman" charset="0"/>
                        </a:rPr>
                        <a:t>-Rapid computation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600" b="0"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charset="0"/>
                          <a:ea typeface="ＭＳ Ｐゴシック" charset="0"/>
                          <a:cs typeface="Times New Roman" charset="0"/>
                        </a:rPr>
                        <a:t>-International communica-tions</a:t>
                      </a:r>
                      <a:endParaRPr kumimoji="0" lang="en-GB" sz="16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689" name="Text Box 185"/>
          <p:cNvSpPr txBox="1">
            <a:spLocks noChangeArrowheads="1"/>
          </p:cNvSpPr>
          <p:nvPr/>
        </p:nvSpPr>
        <p:spPr bwMode="auto">
          <a:xfrm>
            <a:off x="323850" y="6276975"/>
            <a:ext cx="85693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t-EE" b="1"/>
              <a:t>Source: Bobbitt, P. (2002) “The Shield of Achilles”, London: Penguin Books, pp.346-347</a:t>
            </a:r>
            <a:endParaRPr lang="en-US" b="1"/>
          </a:p>
        </p:txBody>
      </p:sp>
    </p:spTree>
    <p:extLst>
      <p:ext uri="{BB962C8B-B14F-4D97-AF65-F5344CB8AC3E}">
        <p14:creationId xmlns:p14="http://schemas.microsoft.com/office/powerpoint/2010/main" val="220182315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t-EE" dirty="0"/>
              <a:t>Introduction:basic terms</a:t>
            </a:r>
            <a:endParaRPr lang="en-US" dirty="0"/>
          </a:p>
        </p:txBody>
      </p:sp>
      <p:sp>
        <p:nvSpPr>
          <p:cNvPr id="28675" name="Rectangle 3"/>
          <p:cNvSpPr>
            <a:spLocks noGrp="1" noChangeArrowheads="1"/>
          </p:cNvSpPr>
          <p:nvPr>
            <p:ph type="body" idx="1"/>
          </p:nvPr>
        </p:nvSpPr>
        <p:spPr/>
        <p:txBody>
          <a:bodyPr/>
          <a:lstStyle/>
          <a:p>
            <a:pPr>
              <a:buFontTx/>
              <a:buNone/>
            </a:pPr>
            <a:r>
              <a:rPr lang="et-EE" sz="2800" dirty="0">
                <a:solidFill>
                  <a:srgbClr val="FF0000"/>
                </a:solidFill>
              </a:rPr>
              <a:t>Information warfare/operations</a:t>
            </a:r>
            <a:r>
              <a:rPr lang="et-EE" sz="2800" dirty="0"/>
              <a:t> </a:t>
            </a:r>
            <a:r>
              <a:rPr lang="et-EE" sz="2800" dirty="0">
                <a:solidFill>
                  <a:srgbClr val="FF0000"/>
                </a:solidFill>
              </a:rPr>
              <a:t>(IW/IO)</a:t>
            </a:r>
            <a:r>
              <a:rPr lang="et-EE" sz="2800" dirty="0"/>
              <a:t> is...</a:t>
            </a:r>
          </a:p>
          <a:p>
            <a:pPr>
              <a:buFontTx/>
              <a:buNone/>
            </a:pPr>
            <a:r>
              <a:rPr lang="et-EE" sz="2800" dirty="0"/>
              <a:t>...t</a:t>
            </a:r>
            <a:r>
              <a:rPr lang="en-US" sz="2800" dirty="0"/>
              <a:t>he integrated employment of </a:t>
            </a:r>
            <a:r>
              <a:rPr lang="et-EE" sz="2800" dirty="0"/>
              <a:t>(1) </a:t>
            </a:r>
            <a:r>
              <a:rPr lang="en-US" sz="2800" dirty="0"/>
              <a:t>the core capabilities of electronic warfare, </a:t>
            </a:r>
            <a:r>
              <a:rPr lang="et-EE" sz="2800" dirty="0"/>
              <a:t>(2) </a:t>
            </a:r>
            <a:r>
              <a:rPr lang="en-US" sz="2800" dirty="0"/>
              <a:t>computer network operations, </a:t>
            </a:r>
            <a:r>
              <a:rPr lang="et-EE" sz="2800" dirty="0"/>
              <a:t>(3) </a:t>
            </a:r>
            <a:r>
              <a:rPr lang="en-US" sz="2800" dirty="0"/>
              <a:t>psychological operations, </a:t>
            </a:r>
            <a:r>
              <a:rPr lang="et-EE" sz="2800" dirty="0"/>
              <a:t>(4) </a:t>
            </a:r>
            <a:r>
              <a:rPr lang="en-US" sz="2800" dirty="0"/>
              <a:t>military deception, and </a:t>
            </a:r>
            <a:r>
              <a:rPr lang="et-EE" sz="2800" dirty="0"/>
              <a:t>(5) </a:t>
            </a:r>
            <a:r>
              <a:rPr lang="en-US" sz="2800" dirty="0"/>
              <a:t>operations security, in concert with specified supporting and related capabilities, to influence, disrupt, corrupt or usurp adversarial human and automated </a:t>
            </a:r>
            <a:r>
              <a:rPr lang="en-US" sz="2800" dirty="0">
                <a:solidFill>
                  <a:srgbClr val="FF0000"/>
                </a:solidFill>
              </a:rPr>
              <a:t>decision</a:t>
            </a:r>
            <a:r>
              <a:rPr lang="et-EE" sz="2800" dirty="0">
                <a:solidFill>
                  <a:srgbClr val="FF0000"/>
                </a:solidFill>
              </a:rPr>
              <a:t>-</a:t>
            </a:r>
            <a:r>
              <a:rPr lang="en-US" sz="2800" dirty="0">
                <a:solidFill>
                  <a:srgbClr val="FF0000"/>
                </a:solidFill>
              </a:rPr>
              <a:t>making</a:t>
            </a:r>
            <a:r>
              <a:rPr lang="en-US" sz="2800" dirty="0"/>
              <a:t> while protecting our own</a:t>
            </a:r>
            <a:endParaRPr lang="et-EE" sz="2800" dirty="0"/>
          </a:p>
          <a:p>
            <a:pPr>
              <a:buFontTx/>
              <a:buNone/>
            </a:pPr>
            <a:endParaRPr lang="en-US" sz="2800" dirty="0"/>
          </a:p>
        </p:txBody>
      </p:sp>
    </p:spTree>
    <p:extLst>
      <p:ext uri="{BB962C8B-B14F-4D97-AF65-F5344CB8AC3E}">
        <p14:creationId xmlns:p14="http://schemas.microsoft.com/office/powerpoint/2010/main" val="31639753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r>
              <a:rPr lang="en-US" dirty="0" smtClean="0"/>
              <a:t/>
            </a:r>
            <a:br>
              <a:rPr lang="en-US" dirty="0" smtClean="0"/>
            </a:br>
            <a:endParaRPr lang="en-US" dirty="0"/>
          </a:p>
        </p:txBody>
      </p:sp>
      <p:sp>
        <p:nvSpPr>
          <p:cNvPr id="26627" name="Rectangle 3"/>
          <p:cNvSpPr>
            <a:spLocks noGrp="1" noChangeArrowheads="1"/>
          </p:cNvSpPr>
          <p:nvPr>
            <p:ph type="body" idx="1"/>
          </p:nvPr>
        </p:nvSpPr>
        <p:spPr/>
        <p:txBody>
          <a:bodyPr/>
          <a:lstStyle/>
          <a:p>
            <a:pPr>
              <a:lnSpc>
                <a:spcPct val="80000"/>
              </a:lnSpc>
            </a:pPr>
            <a:r>
              <a:rPr lang="et-EE" sz="2800" dirty="0"/>
              <a:t>The evolution of information society seems to be transforming war into a communication campaign of violent and destructive messages</a:t>
            </a:r>
          </a:p>
          <a:p>
            <a:pPr>
              <a:lnSpc>
                <a:spcPct val="80000"/>
              </a:lnSpc>
            </a:pPr>
            <a:r>
              <a:rPr lang="et-EE" sz="2800" dirty="0"/>
              <a:t>Information society (i.e. growing access to technologies that could be used for destructive purposes as well as growing vulnerability of society) enables smaller groups to challenge states</a:t>
            </a:r>
          </a:p>
          <a:p>
            <a:pPr>
              <a:lnSpc>
                <a:spcPct val="80000"/>
              </a:lnSpc>
            </a:pPr>
            <a:r>
              <a:rPr lang="et-EE" sz="2800" dirty="0"/>
              <a:t>Does it all mean fading of nation-state and emerging of a new constitutional order (market state – P.Bobbitt) remains to be seen and will be discussed during the course</a:t>
            </a:r>
            <a:endParaRPr lang="en-US" sz="2800" dirty="0"/>
          </a:p>
        </p:txBody>
      </p:sp>
    </p:spTree>
    <p:extLst>
      <p:ext uri="{BB962C8B-B14F-4D97-AF65-F5344CB8AC3E}">
        <p14:creationId xmlns:p14="http://schemas.microsoft.com/office/powerpoint/2010/main" val="163763803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2760663" y="584200"/>
            <a:ext cx="3487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b="1"/>
              <a:t>MILITARY TECHNOLOGIES</a:t>
            </a:r>
            <a:endParaRPr lang="lt-LT" sz="2000" b="1"/>
          </a:p>
        </p:txBody>
      </p:sp>
      <p:sp>
        <p:nvSpPr>
          <p:cNvPr id="6147" name="Rectangle 24"/>
          <p:cNvSpPr>
            <a:spLocks noChangeArrowheads="1"/>
          </p:cNvSpPr>
          <p:nvPr/>
        </p:nvSpPr>
        <p:spPr bwMode="auto">
          <a:xfrm>
            <a:off x="914400" y="1600200"/>
            <a:ext cx="2133600" cy="457200"/>
          </a:xfrm>
          <a:prstGeom prst="rect">
            <a:avLst/>
          </a:prstGeom>
          <a:solidFill>
            <a:schemeClr val="accent1">
              <a:alpha val="36862"/>
            </a:scheme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48" name="Rectangle 25"/>
          <p:cNvSpPr>
            <a:spLocks noChangeArrowheads="1"/>
          </p:cNvSpPr>
          <p:nvPr/>
        </p:nvSpPr>
        <p:spPr bwMode="auto">
          <a:xfrm>
            <a:off x="914400" y="2133600"/>
            <a:ext cx="2133600" cy="457200"/>
          </a:xfrm>
          <a:prstGeom prst="rect">
            <a:avLst/>
          </a:prstGeom>
          <a:solidFill>
            <a:schemeClr val="accent1">
              <a:alpha val="36862"/>
            </a:scheme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49" name="Rectangle 26"/>
          <p:cNvSpPr>
            <a:spLocks noChangeArrowheads="1"/>
          </p:cNvSpPr>
          <p:nvPr/>
        </p:nvSpPr>
        <p:spPr bwMode="auto">
          <a:xfrm>
            <a:off x="914400" y="2667000"/>
            <a:ext cx="2133600" cy="457200"/>
          </a:xfrm>
          <a:prstGeom prst="rect">
            <a:avLst/>
          </a:prstGeom>
          <a:solidFill>
            <a:schemeClr val="accent1">
              <a:alpha val="36862"/>
            </a:scheme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50" name="Rectangle 27"/>
          <p:cNvSpPr>
            <a:spLocks noChangeArrowheads="1"/>
          </p:cNvSpPr>
          <p:nvPr/>
        </p:nvSpPr>
        <p:spPr bwMode="auto">
          <a:xfrm>
            <a:off x="914400" y="3200400"/>
            <a:ext cx="2133600" cy="457200"/>
          </a:xfrm>
          <a:prstGeom prst="rect">
            <a:avLst/>
          </a:prstGeom>
          <a:solidFill>
            <a:schemeClr val="accent1">
              <a:alpha val="36862"/>
            </a:scheme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51" name="Rectangle 28"/>
          <p:cNvSpPr>
            <a:spLocks noChangeArrowheads="1"/>
          </p:cNvSpPr>
          <p:nvPr/>
        </p:nvSpPr>
        <p:spPr bwMode="auto">
          <a:xfrm>
            <a:off x="914400" y="3733800"/>
            <a:ext cx="2133600" cy="457200"/>
          </a:xfrm>
          <a:prstGeom prst="rect">
            <a:avLst/>
          </a:prstGeom>
          <a:solidFill>
            <a:schemeClr val="accent1">
              <a:alpha val="36862"/>
            </a:scheme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52" name="Rectangle 29"/>
          <p:cNvSpPr>
            <a:spLocks noChangeArrowheads="1"/>
          </p:cNvSpPr>
          <p:nvPr/>
        </p:nvSpPr>
        <p:spPr bwMode="auto">
          <a:xfrm>
            <a:off x="914400" y="4267200"/>
            <a:ext cx="2133600" cy="457200"/>
          </a:xfrm>
          <a:prstGeom prst="rect">
            <a:avLst/>
          </a:prstGeom>
          <a:solidFill>
            <a:schemeClr val="accent1">
              <a:alpha val="36862"/>
            </a:scheme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53" name="Rectangle 30"/>
          <p:cNvSpPr>
            <a:spLocks noChangeArrowheads="1"/>
          </p:cNvSpPr>
          <p:nvPr/>
        </p:nvSpPr>
        <p:spPr bwMode="auto">
          <a:xfrm>
            <a:off x="914400" y="4800600"/>
            <a:ext cx="2133600" cy="457200"/>
          </a:xfrm>
          <a:prstGeom prst="rect">
            <a:avLst/>
          </a:prstGeom>
          <a:solidFill>
            <a:schemeClr val="accent1">
              <a:alpha val="36862"/>
            </a:scheme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54" name="Rectangle 31"/>
          <p:cNvSpPr>
            <a:spLocks noChangeArrowheads="1"/>
          </p:cNvSpPr>
          <p:nvPr/>
        </p:nvSpPr>
        <p:spPr bwMode="auto">
          <a:xfrm>
            <a:off x="914400" y="5334000"/>
            <a:ext cx="2133600" cy="457200"/>
          </a:xfrm>
          <a:prstGeom prst="rect">
            <a:avLst/>
          </a:prstGeom>
          <a:solidFill>
            <a:schemeClr val="accent1">
              <a:alpha val="36862"/>
            </a:scheme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55" name="Rectangle 32"/>
          <p:cNvSpPr>
            <a:spLocks noChangeArrowheads="1"/>
          </p:cNvSpPr>
          <p:nvPr/>
        </p:nvSpPr>
        <p:spPr bwMode="auto">
          <a:xfrm>
            <a:off x="914400" y="5867400"/>
            <a:ext cx="2133600" cy="457200"/>
          </a:xfrm>
          <a:prstGeom prst="rect">
            <a:avLst/>
          </a:prstGeom>
          <a:solidFill>
            <a:schemeClr val="accent1">
              <a:alpha val="36862"/>
            </a:scheme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56" name="Text Box 15"/>
          <p:cNvSpPr txBox="1">
            <a:spLocks noChangeArrowheads="1"/>
          </p:cNvSpPr>
          <p:nvPr/>
        </p:nvSpPr>
        <p:spPr bwMode="auto">
          <a:xfrm>
            <a:off x="838200" y="1590675"/>
            <a:ext cx="2286000" cy="464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Aft>
                <a:spcPct val="140000"/>
              </a:spcAft>
            </a:pPr>
            <a:r>
              <a:rPr lang="en-US" altLang="ja-JP" sz="1200" dirty="0">
                <a:cs typeface="ＭＳ Ｐゴシック" charset="0"/>
              </a:rPr>
              <a:t>Intelligence and counter-intelligence security methods</a:t>
            </a:r>
          </a:p>
          <a:p>
            <a:pPr algn="ctr" eaLnBrk="1" hangingPunct="1">
              <a:spcAft>
                <a:spcPct val="190000"/>
              </a:spcAft>
            </a:pPr>
            <a:r>
              <a:rPr lang="en-US" altLang="ja-JP" sz="1200" dirty="0">
                <a:cs typeface="ＭＳ Ｐゴシック" charset="0"/>
              </a:rPr>
              <a:t>Psychotropic weapons</a:t>
            </a:r>
          </a:p>
          <a:p>
            <a:pPr algn="ctr" eaLnBrk="1" hangingPunct="1">
              <a:spcAft>
                <a:spcPct val="160000"/>
              </a:spcAft>
            </a:pPr>
            <a:r>
              <a:rPr lang="en-US" altLang="ja-JP" sz="1200" dirty="0">
                <a:cs typeface="ＭＳ Ｐゴシック" charset="0"/>
              </a:rPr>
              <a:t>Firearms</a:t>
            </a:r>
          </a:p>
          <a:p>
            <a:pPr algn="ctr" eaLnBrk="1" hangingPunct="1">
              <a:spcAft>
                <a:spcPct val="140000"/>
              </a:spcAft>
            </a:pPr>
            <a:r>
              <a:rPr lang="en-US" altLang="ja-JP" sz="1200" dirty="0">
                <a:cs typeface="ＭＳ Ｐゴシック" charset="0"/>
              </a:rPr>
              <a:t>Electromagnetic pulse weapons</a:t>
            </a:r>
          </a:p>
          <a:p>
            <a:pPr algn="ctr" eaLnBrk="1" hangingPunct="1">
              <a:spcAft>
                <a:spcPct val="170000"/>
              </a:spcAft>
            </a:pPr>
            <a:r>
              <a:rPr lang="en-US" altLang="ja-JP" sz="1200" dirty="0">
                <a:cs typeface="ＭＳ Ｐゴシック" charset="0"/>
              </a:rPr>
              <a:t>Tectonic weapon</a:t>
            </a:r>
          </a:p>
          <a:p>
            <a:pPr algn="ctr" eaLnBrk="1" hangingPunct="1">
              <a:spcAft>
                <a:spcPct val="190000"/>
              </a:spcAft>
            </a:pPr>
            <a:r>
              <a:rPr lang="en-US" altLang="ja-JP" sz="1200" dirty="0">
                <a:cs typeface="ＭＳ Ｐゴシック" charset="0"/>
              </a:rPr>
              <a:t>Military medicine</a:t>
            </a:r>
          </a:p>
          <a:p>
            <a:pPr algn="ctr" eaLnBrk="1" hangingPunct="1">
              <a:spcAft>
                <a:spcPct val="160000"/>
              </a:spcAft>
            </a:pPr>
            <a:r>
              <a:rPr lang="en-US" altLang="ja-JP" sz="1200" dirty="0">
                <a:cs typeface="ＭＳ Ｐゴシック" charset="0"/>
              </a:rPr>
              <a:t>Anti radar materials</a:t>
            </a:r>
          </a:p>
          <a:p>
            <a:pPr algn="ctr" eaLnBrk="1" hangingPunct="1">
              <a:spcAft>
                <a:spcPct val="140000"/>
              </a:spcAft>
            </a:pPr>
            <a:r>
              <a:rPr lang="en-US" altLang="ja-JP" sz="1200" dirty="0">
                <a:cs typeface="ＭＳ Ｐゴシック" charset="0"/>
              </a:rPr>
              <a:t>Military positioning and navigation systems</a:t>
            </a:r>
          </a:p>
          <a:p>
            <a:pPr algn="ctr" eaLnBrk="1" hangingPunct="1">
              <a:spcAft>
                <a:spcPct val="160000"/>
              </a:spcAft>
            </a:pPr>
            <a:r>
              <a:rPr lang="en-US" altLang="ja-JP" sz="1200" dirty="0">
                <a:cs typeface="ＭＳ Ｐゴシック" charset="0"/>
              </a:rPr>
              <a:t>Reactive materials in warfare</a:t>
            </a:r>
            <a:endParaRPr lang="lt-LT" sz="1200" dirty="0"/>
          </a:p>
        </p:txBody>
      </p:sp>
      <p:sp>
        <p:nvSpPr>
          <p:cNvPr id="6157" name="Rectangle 33"/>
          <p:cNvSpPr>
            <a:spLocks noChangeArrowheads="1"/>
          </p:cNvSpPr>
          <p:nvPr/>
        </p:nvSpPr>
        <p:spPr bwMode="auto">
          <a:xfrm>
            <a:off x="3429000" y="1600200"/>
            <a:ext cx="2133600" cy="457200"/>
          </a:xfrm>
          <a:prstGeom prst="rect">
            <a:avLst/>
          </a:prstGeom>
          <a:solidFill>
            <a:schemeClr val="accent1">
              <a:alpha val="36862"/>
            </a:scheme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58" name="Rectangle 34"/>
          <p:cNvSpPr>
            <a:spLocks noChangeArrowheads="1"/>
          </p:cNvSpPr>
          <p:nvPr/>
        </p:nvSpPr>
        <p:spPr bwMode="auto">
          <a:xfrm>
            <a:off x="3429000" y="2133600"/>
            <a:ext cx="2133600" cy="457200"/>
          </a:xfrm>
          <a:prstGeom prst="rect">
            <a:avLst/>
          </a:prstGeom>
          <a:solidFill>
            <a:schemeClr val="accent1">
              <a:alpha val="36862"/>
            </a:scheme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59" name="Rectangle 35"/>
          <p:cNvSpPr>
            <a:spLocks noChangeArrowheads="1"/>
          </p:cNvSpPr>
          <p:nvPr/>
        </p:nvSpPr>
        <p:spPr bwMode="auto">
          <a:xfrm>
            <a:off x="3429000" y="2667000"/>
            <a:ext cx="2133600" cy="457200"/>
          </a:xfrm>
          <a:prstGeom prst="rect">
            <a:avLst/>
          </a:prstGeom>
          <a:solidFill>
            <a:schemeClr val="accent1">
              <a:alpha val="36862"/>
            </a:scheme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60" name="Rectangle 36"/>
          <p:cNvSpPr>
            <a:spLocks noChangeArrowheads="1"/>
          </p:cNvSpPr>
          <p:nvPr/>
        </p:nvSpPr>
        <p:spPr bwMode="auto">
          <a:xfrm>
            <a:off x="3429000" y="3200400"/>
            <a:ext cx="2133600" cy="457200"/>
          </a:xfrm>
          <a:prstGeom prst="rect">
            <a:avLst/>
          </a:prstGeom>
          <a:solidFill>
            <a:schemeClr val="accent1">
              <a:alpha val="36862"/>
            </a:scheme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61" name="Rectangle 37"/>
          <p:cNvSpPr>
            <a:spLocks noChangeArrowheads="1"/>
          </p:cNvSpPr>
          <p:nvPr/>
        </p:nvSpPr>
        <p:spPr bwMode="auto">
          <a:xfrm>
            <a:off x="3429000" y="3733800"/>
            <a:ext cx="2133600" cy="457200"/>
          </a:xfrm>
          <a:prstGeom prst="rect">
            <a:avLst/>
          </a:prstGeom>
          <a:solidFill>
            <a:schemeClr val="accent1">
              <a:alpha val="36862"/>
            </a:scheme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62" name="Rectangle 38"/>
          <p:cNvSpPr>
            <a:spLocks noChangeArrowheads="1"/>
          </p:cNvSpPr>
          <p:nvPr/>
        </p:nvSpPr>
        <p:spPr bwMode="auto">
          <a:xfrm>
            <a:off x="3429000" y="4267200"/>
            <a:ext cx="2133600" cy="457200"/>
          </a:xfrm>
          <a:prstGeom prst="rect">
            <a:avLst/>
          </a:prstGeom>
          <a:solidFill>
            <a:schemeClr val="accent1">
              <a:alpha val="36862"/>
            </a:scheme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63" name="Rectangle 39"/>
          <p:cNvSpPr>
            <a:spLocks noChangeArrowheads="1"/>
          </p:cNvSpPr>
          <p:nvPr/>
        </p:nvSpPr>
        <p:spPr bwMode="auto">
          <a:xfrm>
            <a:off x="3429000" y="4800600"/>
            <a:ext cx="2133600" cy="457200"/>
          </a:xfrm>
          <a:prstGeom prst="rect">
            <a:avLst/>
          </a:prstGeom>
          <a:solidFill>
            <a:schemeClr val="accent1">
              <a:alpha val="36862"/>
            </a:scheme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64" name="Rectangle 40"/>
          <p:cNvSpPr>
            <a:spLocks noChangeArrowheads="1"/>
          </p:cNvSpPr>
          <p:nvPr/>
        </p:nvSpPr>
        <p:spPr bwMode="auto">
          <a:xfrm>
            <a:off x="3429000" y="5334000"/>
            <a:ext cx="2133600" cy="457200"/>
          </a:xfrm>
          <a:prstGeom prst="rect">
            <a:avLst/>
          </a:prstGeom>
          <a:solidFill>
            <a:schemeClr val="accent1">
              <a:alpha val="36862"/>
            </a:scheme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65" name="Rectangle 41"/>
          <p:cNvSpPr>
            <a:spLocks noChangeArrowheads="1"/>
          </p:cNvSpPr>
          <p:nvPr/>
        </p:nvSpPr>
        <p:spPr bwMode="auto">
          <a:xfrm>
            <a:off x="3429000" y="5867400"/>
            <a:ext cx="2133600" cy="457200"/>
          </a:xfrm>
          <a:prstGeom prst="rect">
            <a:avLst/>
          </a:prstGeom>
          <a:solidFill>
            <a:schemeClr val="accent1">
              <a:alpha val="36862"/>
            </a:scheme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66" name="Text Box 42"/>
          <p:cNvSpPr txBox="1">
            <a:spLocks noChangeArrowheads="1"/>
          </p:cNvSpPr>
          <p:nvPr/>
        </p:nvSpPr>
        <p:spPr bwMode="auto">
          <a:xfrm>
            <a:off x="3352800" y="1676400"/>
            <a:ext cx="2286000" cy="455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Aft>
                <a:spcPct val="190000"/>
              </a:spcAft>
            </a:pPr>
            <a:r>
              <a:rPr lang="en-US" altLang="ja-JP" sz="1200" dirty="0">
                <a:cs typeface="ＭＳ Ｐゴシック" charset="0"/>
              </a:rPr>
              <a:t>Enemy detection systems</a:t>
            </a:r>
          </a:p>
          <a:p>
            <a:pPr algn="ctr" eaLnBrk="1" hangingPunct="1">
              <a:spcAft>
                <a:spcPct val="190000"/>
              </a:spcAft>
            </a:pPr>
            <a:r>
              <a:rPr lang="en-US" altLang="ja-JP" sz="1200" dirty="0">
                <a:cs typeface="ＭＳ Ｐゴシック" charset="0"/>
              </a:rPr>
              <a:t>Anti-missile shield</a:t>
            </a:r>
          </a:p>
          <a:p>
            <a:pPr algn="ctr" eaLnBrk="1" hangingPunct="1">
              <a:spcAft>
                <a:spcPct val="150000"/>
              </a:spcAft>
            </a:pPr>
            <a:r>
              <a:rPr lang="en-US" altLang="ja-JP" sz="1200" dirty="0">
                <a:cs typeface="ＭＳ Ｐゴシック" charset="0"/>
              </a:rPr>
              <a:t>Soldier equipage</a:t>
            </a:r>
          </a:p>
          <a:p>
            <a:pPr algn="ctr" eaLnBrk="1" hangingPunct="1">
              <a:spcAft>
                <a:spcPct val="130000"/>
              </a:spcAft>
            </a:pPr>
            <a:r>
              <a:rPr lang="en-US" altLang="ja-JP" sz="1200" dirty="0">
                <a:cs typeface="ＭＳ Ｐゴシック" charset="0"/>
              </a:rPr>
              <a:t>Mines and demining technologies</a:t>
            </a:r>
          </a:p>
          <a:p>
            <a:pPr algn="ctr" eaLnBrk="1" hangingPunct="1">
              <a:spcAft>
                <a:spcPct val="150000"/>
              </a:spcAft>
            </a:pPr>
            <a:r>
              <a:rPr lang="en-US" altLang="ja-JP" sz="1200" dirty="0">
                <a:cs typeface="ＭＳ Ｐゴシック" charset="0"/>
              </a:rPr>
              <a:t>Laser weapons</a:t>
            </a:r>
          </a:p>
          <a:p>
            <a:pPr algn="ctr" eaLnBrk="1" hangingPunct="1">
              <a:spcAft>
                <a:spcPct val="150000"/>
              </a:spcAft>
            </a:pPr>
            <a:r>
              <a:rPr lang="en-US" altLang="ja-JP" sz="1200" dirty="0">
                <a:cs typeface="ＭＳ Ｐゴシック" charset="0"/>
              </a:rPr>
              <a:t>Cybernetic technologies in an army</a:t>
            </a:r>
          </a:p>
          <a:p>
            <a:pPr algn="ctr" eaLnBrk="1" hangingPunct="1">
              <a:spcAft>
                <a:spcPct val="190000"/>
              </a:spcAft>
            </a:pPr>
            <a:r>
              <a:rPr lang="en-US" altLang="ja-JP" sz="1200" dirty="0">
                <a:cs typeface="ＭＳ Ｐゴシック" charset="0"/>
              </a:rPr>
              <a:t>Future weapons</a:t>
            </a:r>
          </a:p>
          <a:p>
            <a:pPr algn="ctr" eaLnBrk="1" hangingPunct="1">
              <a:spcAft>
                <a:spcPct val="190000"/>
              </a:spcAft>
            </a:pPr>
            <a:r>
              <a:rPr lang="en-US" altLang="ja-JP" sz="1200" dirty="0">
                <a:cs typeface="ＭＳ Ｐゴシック" charset="0"/>
              </a:rPr>
              <a:t>Military electronics</a:t>
            </a:r>
            <a:r>
              <a:rPr lang="lt-LT" altLang="ja-JP" sz="1200" dirty="0"/>
              <a:t> </a:t>
            </a:r>
            <a:endParaRPr lang="en-US" altLang="ja-JP" sz="1200" dirty="0">
              <a:cs typeface="ＭＳ Ｐゴシック" charset="0"/>
            </a:endParaRPr>
          </a:p>
          <a:p>
            <a:pPr algn="ctr" eaLnBrk="1" hangingPunct="1">
              <a:spcAft>
                <a:spcPct val="160000"/>
              </a:spcAft>
            </a:pPr>
            <a:r>
              <a:rPr lang="en-US" altLang="ja-JP" sz="1200" dirty="0">
                <a:cs typeface="ＭＳ Ｐゴシック" charset="0"/>
              </a:rPr>
              <a:t>Military training facilities</a:t>
            </a:r>
            <a:endParaRPr lang="lt-LT" sz="1200" dirty="0"/>
          </a:p>
        </p:txBody>
      </p:sp>
      <p:sp>
        <p:nvSpPr>
          <p:cNvPr id="6167" name="Rectangle 43"/>
          <p:cNvSpPr>
            <a:spLocks noChangeArrowheads="1"/>
          </p:cNvSpPr>
          <p:nvPr/>
        </p:nvSpPr>
        <p:spPr bwMode="auto">
          <a:xfrm>
            <a:off x="5943600" y="1600200"/>
            <a:ext cx="2133600" cy="457200"/>
          </a:xfrm>
          <a:prstGeom prst="rect">
            <a:avLst/>
          </a:prstGeom>
          <a:solidFill>
            <a:schemeClr val="accent1">
              <a:alpha val="36862"/>
            </a:scheme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68" name="Rectangle 44"/>
          <p:cNvSpPr>
            <a:spLocks noChangeArrowheads="1"/>
          </p:cNvSpPr>
          <p:nvPr/>
        </p:nvSpPr>
        <p:spPr bwMode="auto">
          <a:xfrm>
            <a:off x="5943600" y="2133600"/>
            <a:ext cx="2133600" cy="457200"/>
          </a:xfrm>
          <a:prstGeom prst="rect">
            <a:avLst/>
          </a:prstGeom>
          <a:solidFill>
            <a:schemeClr val="accent1">
              <a:alpha val="36862"/>
            </a:scheme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69" name="Rectangle 45"/>
          <p:cNvSpPr>
            <a:spLocks noChangeArrowheads="1"/>
          </p:cNvSpPr>
          <p:nvPr/>
        </p:nvSpPr>
        <p:spPr bwMode="auto">
          <a:xfrm>
            <a:off x="5943600" y="2667000"/>
            <a:ext cx="2133600" cy="457200"/>
          </a:xfrm>
          <a:prstGeom prst="rect">
            <a:avLst/>
          </a:prstGeom>
          <a:solidFill>
            <a:schemeClr val="accent1">
              <a:alpha val="36862"/>
            </a:scheme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70" name="Rectangle 46"/>
          <p:cNvSpPr>
            <a:spLocks noChangeArrowheads="1"/>
          </p:cNvSpPr>
          <p:nvPr/>
        </p:nvSpPr>
        <p:spPr bwMode="auto">
          <a:xfrm>
            <a:off x="5943600" y="3200400"/>
            <a:ext cx="2133600" cy="457200"/>
          </a:xfrm>
          <a:prstGeom prst="rect">
            <a:avLst/>
          </a:prstGeom>
          <a:solidFill>
            <a:schemeClr val="accent1">
              <a:alpha val="36862"/>
            </a:scheme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71" name="Rectangle 47"/>
          <p:cNvSpPr>
            <a:spLocks noChangeArrowheads="1"/>
          </p:cNvSpPr>
          <p:nvPr/>
        </p:nvSpPr>
        <p:spPr bwMode="auto">
          <a:xfrm>
            <a:off x="5943600" y="3733800"/>
            <a:ext cx="2133600" cy="457200"/>
          </a:xfrm>
          <a:prstGeom prst="rect">
            <a:avLst/>
          </a:prstGeom>
          <a:solidFill>
            <a:schemeClr val="accent1">
              <a:alpha val="36862"/>
            </a:scheme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72" name="Rectangle 48"/>
          <p:cNvSpPr>
            <a:spLocks noChangeArrowheads="1"/>
          </p:cNvSpPr>
          <p:nvPr/>
        </p:nvSpPr>
        <p:spPr bwMode="auto">
          <a:xfrm>
            <a:off x="5943600" y="4267200"/>
            <a:ext cx="2133600" cy="457200"/>
          </a:xfrm>
          <a:prstGeom prst="rect">
            <a:avLst/>
          </a:prstGeom>
          <a:solidFill>
            <a:schemeClr val="accent1">
              <a:alpha val="36862"/>
            </a:scheme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73" name="Rectangle 49"/>
          <p:cNvSpPr>
            <a:spLocks noChangeArrowheads="1"/>
          </p:cNvSpPr>
          <p:nvPr/>
        </p:nvSpPr>
        <p:spPr bwMode="auto">
          <a:xfrm>
            <a:off x="5943600" y="4800600"/>
            <a:ext cx="2133600" cy="457200"/>
          </a:xfrm>
          <a:prstGeom prst="rect">
            <a:avLst/>
          </a:prstGeom>
          <a:solidFill>
            <a:schemeClr val="accent1">
              <a:alpha val="36862"/>
            </a:scheme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74" name="Rectangle 50"/>
          <p:cNvSpPr>
            <a:spLocks noChangeArrowheads="1"/>
          </p:cNvSpPr>
          <p:nvPr/>
        </p:nvSpPr>
        <p:spPr bwMode="auto">
          <a:xfrm>
            <a:off x="5943600" y="5334000"/>
            <a:ext cx="2133600" cy="457200"/>
          </a:xfrm>
          <a:prstGeom prst="rect">
            <a:avLst/>
          </a:prstGeom>
          <a:solidFill>
            <a:schemeClr val="accent1">
              <a:alpha val="36862"/>
            </a:scheme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75" name="Rectangle 51"/>
          <p:cNvSpPr>
            <a:spLocks noChangeArrowheads="1"/>
          </p:cNvSpPr>
          <p:nvPr/>
        </p:nvSpPr>
        <p:spPr bwMode="auto">
          <a:xfrm>
            <a:off x="5943600" y="5867400"/>
            <a:ext cx="2133600" cy="457200"/>
          </a:xfrm>
          <a:prstGeom prst="rect">
            <a:avLst/>
          </a:prstGeom>
          <a:solidFill>
            <a:schemeClr val="accent1">
              <a:alpha val="36862"/>
            </a:scheme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76" name="Text Box 52"/>
          <p:cNvSpPr txBox="1">
            <a:spLocks noChangeArrowheads="1"/>
          </p:cNvSpPr>
          <p:nvPr/>
        </p:nvSpPr>
        <p:spPr bwMode="auto">
          <a:xfrm>
            <a:off x="5867400" y="1590675"/>
            <a:ext cx="2286000" cy="478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Aft>
                <a:spcPct val="140000"/>
              </a:spcAft>
            </a:pPr>
            <a:r>
              <a:rPr lang="en-US" altLang="ja-JP" sz="1200">
                <a:cs typeface="ＭＳ Ｐゴシック" charset="0"/>
              </a:rPr>
              <a:t>State border protection systems</a:t>
            </a:r>
          </a:p>
          <a:p>
            <a:pPr algn="ctr" eaLnBrk="1" hangingPunct="1">
              <a:spcAft>
                <a:spcPct val="190000"/>
              </a:spcAft>
            </a:pPr>
            <a:r>
              <a:rPr lang="en-US" altLang="ja-JP" sz="1200">
                <a:cs typeface="ＭＳ Ｐゴシック" charset="0"/>
              </a:rPr>
              <a:t>Non-lethal weapons</a:t>
            </a:r>
          </a:p>
          <a:p>
            <a:pPr algn="ctr" eaLnBrk="1" hangingPunct="1">
              <a:spcAft>
                <a:spcPct val="190000"/>
              </a:spcAft>
            </a:pPr>
            <a:r>
              <a:rPr lang="en-US" altLang="ja-JP" sz="1200">
                <a:cs typeface="ＭＳ Ｐゴシック" charset="0"/>
              </a:rPr>
              <a:t>Space weaponry technologies</a:t>
            </a:r>
          </a:p>
          <a:p>
            <a:pPr algn="ctr" eaLnBrk="1" hangingPunct="1">
              <a:spcAft>
                <a:spcPct val="190000"/>
              </a:spcAft>
            </a:pPr>
            <a:r>
              <a:rPr lang="en-US" altLang="ja-JP" sz="1200">
                <a:cs typeface="ＭＳ Ｐゴシック" charset="0"/>
              </a:rPr>
              <a:t>Amours and their technologies</a:t>
            </a:r>
          </a:p>
          <a:p>
            <a:pPr algn="ctr" eaLnBrk="1" hangingPunct="1">
              <a:spcAft>
                <a:spcPct val="150000"/>
              </a:spcAft>
            </a:pPr>
            <a:r>
              <a:rPr lang="en-US" altLang="ja-JP" sz="1200">
                <a:cs typeface="ＭＳ Ｐゴシック" charset="0"/>
              </a:rPr>
              <a:t>Plasma weapons</a:t>
            </a:r>
          </a:p>
          <a:p>
            <a:pPr algn="ctr" eaLnBrk="1" hangingPunct="1">
              <a:spcAft>
                <a:spcPct val="140000"/>
              </a:spcAft>
            </a:pPr>
            <a:r>
              <a:rPr lang="en-US" altLang="ja-JP" sz="1200">
                <a:cs typeface="ＭＳ Ｐゴシック" charset="0"/>
              </a:rPr>
              <a:t>Communications and infor-mation encryption in warfare</a:t>
            </a:r>
          </a:p>
          <a:p>
            <a:pPr algn="ctr" eaLnBrk="1" hangingPunct="1">
              <a:spcAft>
                <a:spcPct val="140000"/>
              </a:spcAft>
            </a:pPr>
            <a:r>
              <a:rPr lang="en-US" altLang="ja-JP" sz="1200">
                <a:cs typeface="ＭＳ Ｐゴシック" charset="0"/>
              </a:rPr>
              <a:t>Energy sources in an army</a:t>
            </a:r>
          </a:p>
          <a:p>
            <a:pPr algn="ctr" eaLnBrk="1" hangingPunct="1">
              <a:spcAft>
                <a:spcPct val="100000"/>
              </a:spcAft>
            </a:pPr>
            <a:r>
              <a:rPr lang="en-US" altLang="ja-JP" sz="1200">
                <a:cs typeface="ＭＳ Ｐゴシック" charset="0"/>
              </a:rPr>
              <a:t>Military positioning and navigation systems</a:t>
            </a:r>
          </a:p>
          <a:p>
            <a:pPr algn="ctr" eaLnBrk="1" hangingPunct="1">
              <a:spcAft>
                <a:spcPct val="160000"/>
              </a:spcAft>
            </a:pPr>
            <a:r>
              <a:rPr lang="en-US" altLang="ja-JP" sz="1200">
                <a:cs typeface="ＭＳ Ｐゴシック" charset="0"/>
              </a:rPr>
              <a:t>Weapon manufactu</a:t>
            </a:r>
            <a:r>
              <a:rPr lang="lt-LT" altLang="ja-JP" sz="1200">
                <a:cs typeface="ＭＳ Ｐゴシック" charset="0"/>
              </a:rPr>
              <a:t>ring</a:t>
            </a:r>
            <a:r>
              <a:rPr lang="en-US" altLang="ja-JP" sz="1200">
                <a:cs typeface="ＭＳ Ｐゴシック" charset="0"/>
              </a:rPr>
              <a:t> technologies</a:t>
            </a:r>
            <a:endParaRPr lang="lt-LT" sz="1200"/>
          </a:p>
        </p:txBody>
      </p:sp>
    </p:spTree>
    <p:extLst>
      <p:ext uri="{BB962C8B-B14F-4D97-AF65-F5344CB8AC3E}">
        <p14:creationId xmlns:p14="http://schemas.microsoft.com/office/powerpoint/2010/main" val="1439198992"/>
      </p:ext>
    </p:extLst>
  </p:cSld>
  <p:clrMapOvr>
    <a:masterClrMapping/>
  </p:clrMapOvr>
  <p:transition xmlns:p14="http://schemas.microsoft.com/office/powerpoint/2010/main">
    <p:comb/>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979</TotalTime>
  <Words>1245</Words>
  <Application>Microsoft Macintosh PowerPoint</Application>
  <PresentationFormat>On-screen Show (4:3)</PresentationFormat>
  <Paragraphs>178</Paragraphs>
  <Slides>25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Office Theme</vt:lpstr>
      <vt:lpstr>Photo Editor Photo</vt:lpstr>
      <vt:lpstr>Technological Advancement of Warfare and IHL   Vivek Raval</vt:lpstr>
      <vt:lpstr>Introducing the 21st Century</vt:lpstr>
      <vt:lpstr>PowerPoint Presentation</vt:lpstr>
      <vt:lpstr>Conflicts 1946-2006</vt:lpstr>
      <vt:lpstr>Civilian Deaths: Interstate Conflict</vt:lpstr>
      <vt:lpstr>Introduction:changes in warfare and in constitutional order</vt:lpstr>
      <vt:lpstr>Introduction:basic terms</vt:lpstr>
      <vt:lpstr> </vt:lpstr>
      <vt:lpstr>PowerPoint Presentation</vt:lpstr>
      <vt:lpstr>PowerPoint Presentation</vt:lpstr>
      <vt:lpstr>PowerPoint Presentation</vt:lpstr>
      <vt:lpstr>PowerPoint Presentation</vt:lpstr>
      <vt:lpstr>A classification of systems </vt:lpstr>
      <vt:lpstr>Controlled</vt:lpstr>
      <vt:lpstr>Supervised</vt:lpstr>
      <vt:lpstr>Automated</vt:lpstr>
      <vt:lpstr>Autonomous</vt:lpstr>
      <vt:lpstr>IHL does NOT prohibit technological developments for war fighting BUT these developments MUST be measured and assessed against existing legal norms.</vt:lpstr>
      <vt:lpstr>Rule of Distinction</vt:lpstr>
      <vt:lpstr>PowerPoint Presentation</vt:lpstr>
      <vt:lpstr>PowerPoint Presentation</vt:lpstr>
      <vt:lpstr>Propositions …</vt:lpstr>
      <vt:lpstr>Issues and concerns</vt:lpstr>
      <vt:lpstr>PowerPoint Presentation</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vivek raval</dc:creator>
  <cp:lastModifiedBy>vivek raval</cp:lastModifiedBy>
  <cp:revision>7</cp:revision>
  <dcterms:created xsi:type="dcterms:W3CDTF">2016-07-20T02:07:37Z</dcterms:created>
  <dcterms:modified xsi:type="dcterms:W3CDTF">2016-07-20T18:28:13Z</dcterms:modified>
</cp:coreProperties>
</file>