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0" r:id="rId7"/>
    <p:sldId id="267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C865B9-A6B4-744D-B33D-17AFA71B56B0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624838-B471-7B48-B6FA-21890A8D67C0}">
      <dgm:prSet phldrT="[Text]"/>
      <dgm:spPr/>
      <dgm:t>
        <a:bodyPr/>
        <a:lstStyle/>
        <a:p>
          <a:r>
            <a:rPr lang="en-US" dirty="0" smtClean="0"/>
            <a:t>RELIGION</a:t>
          </a:r>
          <a:endParaRPr lang="en-US" dirty="0"/>
        </a:p>
      </dgm:t>
    </dgm:pt>
    <dgm:pt modelId="{61F917F4-CCCC-184A-9E4D-81A16964E73C}" type="parTrans" cxnId="{369515B7-8D4F-D44D-9DAA-D9DE0B70307D}">
      <dgm:prSet/>
      <dgm:spPr/>
      <dgm:t>
        <a:bodyPr/>
        <a:lstStyle/>
        <a:p>
          <a:endParaRPr lang="en-US"/>
        </a:p>
      </dgm:t>
    </dgm:pt>
    <dgm:pt modelId="{395C61E5-8E79-204E-B25C-84AD54943407}" type="sibTrans" cxnId="{369515B7-8D4F-D44D-9DAA-D9DE0B70307D}">
      <dgm:prSet/>
      <dgm:spPr/>
      <dgm:t>
        <a:bodyPr/>
        <a:lstStyle/>
        <a:p>
          <a:endParaRPr lang="en-US"/>
        </a:p>
      </dgm:t>
    </dgm:pt>
    <dgm:pt modelId="{3C81204B-75B9-FB49-AF64-20398E1A4762}">
      <dgm:prSet phldrT="[Text]"/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D96CD221-1121-0C46-944F-5ABF854BD370}" type="parTrans" cxnId="{A50212F5-27F6-2F41-93B4-F1EE7EBA1112}">
      <dgm:prSet/>
      <dgm:spPr/>
      <dgm:t>
        <a:bodyPr/>
        <a:lstStyle/>
        <a:p>
          <a:endParaRPr lang="en-US"/>
        </a:p>
      </dgm:t>
    </dgm:pt>
    <dgm:pt modelId="{E2CF9AB1-2724-CC4B-B5E8-B0FF885AB991}" type="sibTrans" cxnId="{A50212F5-27F6-2F41-93B4-F1EE7EBA1112}">
      <dgm:prSet/>
      <dgm:spPr/>
      <dgm:t>
        <a:bodyPr/>
        <a:lstStyle/>
        <a:p>
          <a:endParaRPr lang="en-US"/>
        </a:p>
      </dgm:t>
    </dgm:pt>
    <dgm:pt modelId="{BB3E3E6A-62B7-D54C-AD1B-6CF69E04EAFC}">
      <dgm:prSet phldrT="[Text]"/>
      <dgm:spPr/>
      <dgm:t>
        <a:bodyPr/>
        <a:lstStyle/>
        <a:p>
          <a:r>
            <a:rPr lang="en-US" dirty="0" smtClean="0"/>
            <a:t>POVERTY</a:t>
          </a:r>
          <a:endParaRPr lang="en-US" dirty="0"/>
        </a:p>
      </dgm:t>
    </dgm:pt>
    <dgm:pt modelId="{29DCADB2-2429-7048-96F2-9903D2D93705}" type="parTrans" cxnId="{8ECE673E-2F07-EA4B-B6C7-A2A65021283C}">
      <dgm:prSet/>
      <dgm:spPr/>
      <dgm:t>
        <a:bodyPr/>
        <a:lstStyle/>
        <a:p>
          <a:endParaRPr lang="en-US"/>
        </a:p>
      </dgm:t>
    </dgm:pt>
    <dgm:pt modelId="{91481CD6-4AAB-CF4C-841A-A4C1A52746CA}" type="sibTrans" cxnId="{8ECE673E-2F07-EA4B-B6C7-A2A65021283C}">
      <dgm:prSet/>
      <dgm:spPr/>
      <dgm:t>
        <a:bodyPr/>
        <a:lstStyle/>
        <a:p>
          <a:endParaRPr lang="en-US"/>
        </a:p>
      </dgm:t>
    </dgm:pt>
    <dgm:pt modelId="{F2C1A58F-CC18-D747-A02A-FDEDE026AAB6}" type="pres">
      <dgm:prSet presAssocID="{D8C865B9-A6B4-744D-B33D-17AFA71B56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2363D0-A1C9-2042-BB25-36A185A8A3E8}" type="pres">
      <dgm:prSet presAssocID="{08624838-B471-7B48-B6FA-21890A8D67C0}" presName="parentLin" presStyleCnt="0"/>
      <dgm:spPr/>
    </dgm:pt>
    <dgm:pt modelId="{21694FD4-2241-A54B-8075-44B723DF42B1}" type="pres">
      <dgm:prSet presAssocID="{08624838-B471-7B48-B6FA-21890A8D67C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E5BBB3A-686F-5E4B-9C95-19018C57203A}" type="pres">
      <dgm:prSet presAssocID="{08624838-B471-7B48-B6FA-21890A8D67C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AFEE0-A753-AD45-8D3E-0F5AD5AB7BD6}" type="pres">
      <dgm:prSet presAssocID="{08624838-B471-7B48-B6FA-21890A8D67C0}" presName="negativeSpace" presStyleCnt="0"/>
      <dgm:spPr/>
    </dgm:pt>
    <dgm:pt modelId="{2061AB77-42BC-304B-BCFC-7C6771FA2CAA}" type="pres">
      <dgm:prSet presAssocID="{08624838-B471-7B48-B6FA-21890A8D67C0}" presName="childText" presStyleLbl="conFgAcc1" presStyleIdx="0" presStyleCnt="3">
        <dgm:presLayoutVars>
          <dgm:bulletEnabled val="1"/>
        </dgm:presLayoutVars>
      </dgm:prSet>
      <dgm:spPr/>
    </dgm:pt>
    <dgm:pt modelId="{ED19AE64-CF94-774E-B2C3-8B2F169F0F5D}" type="pres">
      <dgm:prSet presAssocID="{395C61E5-8E79-204E-B25C-84AD54943407}" presName="spaceBetweenRectangles" presStyleCnt="0"/>
      <dgm:spPr/>
    </dgm:pt>
    <dgm:pt modelId="{031907BD-9FC3-E443-B30F-36A1076AE574}" type="pres">
      <dgm:prSet presAssocID="{3C81204B-75B9-FB49-AF64-20398E1A4762}" presName="parentLin" presStyleCnt="0"/>
      <dgm:spPr/>
    </dgm:pt>
    <dgm:pt modelId="{A48A4391-A4C8-5A40-8485-631043248293}" type="pres">
      <dgm:prSet presAssocID="{3C81204B-75B9-FB49-AF64-20398E1A476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8608FB3-55D0-C745-AD48-F4519B2296AF}" type="pres">
      <dgm:prSet presAssocID="{3C81204B-75B9-FB49-AF64-20398E1A476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C5BCA-F686-3F4B-82CB-A07857B9DAC9}" type="pres">
      <dgm:prSet presAssocID="{3C81204B-75B9-FB49-AF64-20398E1A4762}" presName="negativeSpace" presStyleCnt="0"/>
      <dgm:spPr/>
    </dgm:pt>
    <dgm:pt modelId="{39DBD714-498A-E848-B180-31F4D9F43894}" type="pres">
      <dgm:prSet presAssocID="{3C81204B-75B9-FB49-AF64-20398E1A4762}" presName="childText" presStyleLbl="conFgAcc1" presStyleIdx="1" presStyleCnt="3">
        <dgm:presLayoutVars>
          <dgm:bulletEnabled val="1"/>
        </dgm:presLayoutVars>
      </dgm:prSet>
      <dgm:spPr/>
    </dgm:pt>
    <dgm:pt modelId="{0123F429-B087-1740-AD7D-0623C76BC28B}" type="pres">
      <dgm:prSet presAssocID="{E2CF9AB1-2724-CC4B-B5E8-B0FF885AB991}" presName="spaceBetweenRectangles" presStyleCnt="0"/>
      <dgm:spPr/>
    </dgm:pt>
    <dgm:pt modelId="{C1EA1669-1A72-8149-A93C-8C11B3A7A91C}" type="pres">
      <dgm:prSet presAssocID="{BB3E3E6A-62B7-D54C-AD1B-6CF69E04EAFC}" presName="parentLin" presStyleCnt="0"/>
      <dgm:spPr/>
    </dgm:pt>
    <dgm:pt modelId="{9DADB8A9-80A8-C743-A21A-A102F8257FDF}" type="pres">
      <dgm:prSet presAssocID="{BB3E3E6A-62B7-D54C-AD1B-6CF69E04EAF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BF10723-0B2C-AB4B-AA14-4AF02655680E}" type="pres">
      <dgm:prSet presAssocID="{BB3E3E6A-62B7-D54C-AD1B-6CF69E04EA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A93C1-7531-1C4F-BFCD-B73F5FC1C6B8}" type="pres">
      <dgm:prSet presAssocID="{BB3E3E6A-62B7-D54C-AD1B-6CF69E04EAFC}" presName="negativeSpace" presStyleCnt="0"/>
      <dgm:spPr/>
    </dgm:pt>
    <dgm:pt modelId="{5E03B141-21CB-244A-82B3-33C2C0FC7B4C}" type="pres">
      <dgm:prSet presAssocID="{BB3E3E6A-62B7-D54C-AD1B-6CF69E04EAF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69515B7-8D4F-D44D-9DAA-D9DE0B70307D}" srcId="{D8C865B9-A6B4-744D-B33D-17AFA71B56B0}" destId="{08624838-B471-7B48-B6FA-21890A8D67C0}" srcOrd="0" destOrd="0" parTransId="{61F917F4-CCCC-184A-9E4D-81A16964E73C}" sibTransId="{395C61E5-8E79-204E-B25C-84AD54943407}"/>
    <dgm:cxn modelId="{32526ED9-9F47-E644-833D-8288E8A530FB}" type="presOf" srcId="{08624838-B471-7B48-B6FA-21890A8D67C0}" destId="{1E5BBB3A-686F-5E4B-9C95-19018C57203A}" srcOrd="1" destOrd="0" presId="urn:microsoft.com/office/officeart/2005/8/layout/list1"/>
    <dgm:cxn modelId="{C0D8E0E4-8424-8D46-A467-6A5E8B5CEBFA}" type="presOf" srcId="{BB3E3E6A-62B7-D54C-AD1B-6CF69E04EAFC}" destId="{9DADB8A9-80A8-C743-A21A-A102F8257FDF}" srcOrd="0" destOrd="0" presId="urn:microsoft.com/office/officeart/2005/8/layout/list1"/>
    <dgm:cxn modelId="{BB615706-85A8-A943-9684-2D2745A33FAD}" type="presOf" srcId="{D8C865B9-A6B4-744D-B33D-17AFA71B56B0}" destId="{F2C1A58F-CC18-D747-A02A-FDEDE026AAB6}" srcOrd="0" destOrd="0" presId="urn:microsoft.com/office/officeart/2005/8/layout/list1"/>
    <dgm:cxn modelId="{A50212F5-27F6-2F41-93B4-F1EE7EBA1112}" srcId="{D8C865B9-A6B4-744D-B33D-17AFA71B56B0}" destId="{3C81204B-75B9-FB49-AF64-20398E1A4762}" srcOrd="1" destOrd="0" parTransId="{D96CD221-1121-0C46-944F-5ABF854BD370}" sibTransId="{E2CF9AB1-2724-CC4B-B5E8-B0FF885AB991}"/>
    <dgm:cxn modelId="{8ECE673E-2F07-EA4B-B6C7-A2A65021283C}" srcId="{D8C865B9-A6B4-744D-B33D-17AFA71B56B0}" destId="{BB3E3E6A-62B7-D54C-AD1B-6CF69E04EAFC}" srcOrd="2" destOrd="0" parTransId="{29DCADB2-2429-7048-96F2-9903D2D93705}" sibTransId="{91481CD6-4AAB-CF4C-841A-A4C1A52746CA}"/>
    <dgm:cxn modelId="{661845BB-7B21-C94C-84DB-3BEF6FD04C9A}" type="presOf" srcId="{BB3E3E6A-62B7-D54C-AD1B-6CF69E04EAFC}" destId="{2BF10723-0B2C-AB4B-AA14-4AF02655680E}" srcOrd="1" destOrd="0" presId="urn:microsoft.com/office/officeart/2005/8/layout/list1"/>
    <dgm:cxn modelId="{00324836-22EA-D848-8D78-3D77D3F8810C}" type="presOf" srcId="{08624838-B471-7B48-B6FA-21890A8D67C0}" destId="{21694FD4-2241-A54B-8075-44B723DF42B1}" srcOrd="0" destOrd="0" presId="urn:microsoft.com/office/officeart/2005/8/layout/list1"/>
    <dgm:cxn modelId="{44611A41-8D03-B84E-9C2A-ECEBCA023658}" type="presOf" srcId="{3C81204B-75B9-FB49-AF64-20398E1A4762}" destId="{A48A4391-A4C8-5A40-8485-631043248293}" srcOrd="0" destOrd="0" presId="urn:microsoft.com/office/officeart/2005/8/layout/list1"/>
    <dgm:cxn modelId="{388E0205-474D-E344-9DF0-67AC3E904FAA}" type="presOf" srcId="{3C81204B-75B9-FB49-AF64-20398E1A4762}" destId="{E8608FB3-55D0-C745-AD48-F4519B2296AF}" srcOrd="1" destOrd="0" presId="urn:microsoft.com/office/officeart/2005/8/layout/list1"/>
    <dgm:cxn modelId="{0A47B0A5-699A-2947-BAA5-22738BCF5148}" type="presParOf" srcId="{F2C1A58F-CC18-D747-A02A-FDEDE026AAB6}" destId="{652363D0-A1C9-2042-BB25-36A185A8A3E8}" srcOrd="0" destOrd="0" presId="urn:microsoft.com/office/officeart/2005/8/layout/list1"/>
    <dgm:cxn modelId="{B1B6DA18-E91D-724D-A238-67C649932B5A}" type="presParOf" srcId="{652363D0-A1C9-2042-BB25-36A185A8A3E8}" destId="{21694FD4-2241-A54B-8075-44B723DF42B1}" srcOrd="0" destOrd="0" presId="urn:microsoft.com/office/officeart/2005/8/layout/list1"/>
    <dgm:cxn modelId="{DF9F588F-37D1-6448-9ABB-F68F8AC6CA88}" type="presParOf" srcId="{652363D0-A1C9-2042-BB25-36A185A8A3E8}" destId="{1E5BBB3A-686F-5E4B-9C95-19018C57203A}" srcOrd="1" destOrd="0" presId="urn:microsoft.com/office/officeart/2005/8/layout/list1"/>
    <dgm:cxn modelId="{B6EDAB89-CF36-7944-A1AF-170F3C623099}" type="presParOf" srcId="{F2C1A58F-CC18-D747-A02A-FDEDE026AAB6}" destId="{F42AFEE0-A753-AD45-8D3E-0F5AD5AB7BD6}" srcOrd="1" destOrd="0" presId="urn:microsoft.com/office/officeart/2005/8/layout/list1"/>
    <dgm:cxn modelId="{16AAB226-6CBC-B840-A70D-B1846A66BBD4}" type="presParOf" srcId="{F2C1A58F-CC18-D747-A02A-FDEDE026AAB6}" destId="{2061AB77-42BC-304B-BCFC-7C6771FA2CAA}" srcOrd="2" destOrd="0" presId="urn:microsoft.com/office/officeart/2005/8/layout/list1"/>
    <dgm:cxn modelId="{8E90F633-F85A-2248-86C2-9F0517D65B1B}" type="presParOf" srcId="{F2C1A58F-CC18-D747-A02A-FDEDE026AAB6}" destId="{ED19AE64-CF94-774E-B2C3-8B2F169F0F5D}" srcOrd="3" destOrd="0" presId="urn:microsoft.com/office/officeart/2005/8/layout/list1"/>
    <dgm:cxn modelId="{ACA97519-0560-9149-8623-15A73B650E8C}" type="presParOf" srcId="{F2C1A58F-CC18-D747-A02A-FDEDE026AAB6}" destId="{031907BD-9FC3-E443-B30F-36A1076AE574}" srcOrd="4" destOrd="0" presId="urn:microsoft.com/office/officeart/2005/8/layout/list1"/>
    <dgm:cxn modelId="{F83F5575-8EB6-F142-BD2A-3A8CDAA8769E}" type="presParOf" srcId="{031907BD-9FC3-E443-B30F-36A1076AE574}" destId="{A48A4391-A4C8-5A40-8485-631043248293}" srcOrd="0" destOrd="0" presId="urn:microsoft.com/office/officeart/2005/8/layout/list1"/>
    <dgm:cxn modelId="{96ADC420-4F18-8C48-A1B6-5277E743C5E0}" type="presParOf" srcId="{031907BD-9FC3-E443-B30F-36A1076AE574}" destId="{E8608FB3-55D0-C745-AD48-F4519B2296AF}" srcOrd="1" destOrd="0" presId="urn:microsoft.com/office/officeart/2005/8/layout/list1"/>
    <dgm:cxn modelId="{975FF854-D409-A24F-8A64-16333D2D2BE3}" type="presParOf" srcId="{F2C1A58F-CC18-D747-A02A-FDEDE026AAB6}" destId="{DA4C5BCA-F686-3F4B-82CB-A07857B9DAC9}" srcOrd="5" destOrd="0" presId="urn:microsoft.com/office/officeart/2005/8/layout/list1"/>
    <dgm:cxn modelId="{0CBBF21E-15B5-D947-9D17-3160304B6CD3}" type="presParOf" srcId="{F2C1A58F-CC18-D747-A02A-FDEDE026AAB6}" destId="{39DBD714-498A-E848-B180-31F4D9F43894}" srcOrd="6" destOrd="0" presId="urn:microsoft.com/office/officeart/2005/8/layout/list1"/>
    <dgm:cxn modelId="{1A105AD2-6018-CC4C-90C2-D9D12915339E}" type="presParOf" srcId="{F2C1A58F-CC18-D747-A02A-FDEDE026AAB6}" destId="{0123F429-B087-1740-AD7D-0623C76BC28B}" srcOrd="7" destOrd="0" presId="urn:microsoft.com/office/officeart/2005/8/layout/list1"/>
    <dgm:cxn modelId="{A0377C9D-67E8-8B42-9DE0-9F9BFAF0DFA0}" type="presParOf" srcId="{F2C1A58F-CC18-D747-A02A-FDEDE026AAB6}" destId="{C1EA1669-1A72-8149-A93C-8C11B3A7A91C}" srcOrd="8" destOrd="0" presId="urn:microsoft.com/office/officeart/2005/8/layout/list1"/>
    <dgm:cxn modelId="{B30D7177-B203-DB41-94E3-561D3FD2F3FA}" type="presParOf" srcId="{C1EA1669-1A72-8149-A93C-8C11B3A7A91C}" destId="{9DADB8A9-80A8-C743-A21A-A102F8257FDF}" srcOrd="0" destOrd="0" presId="urn:microsoft.com/office/officeart/2005/8/layout/list1"/>
    <dgm:cxn modelId="{DE974EF3-411E-8A4B-BF3A-76BFB4B13F9D}" type="presParOf" srcId="{C1EA1669-1A72-8149-A93C-8C11B3A7A91C}" destId="{2BF10723-0B2C-AB4B-AA14-4AF02655680E}" srcOrd="1" destOrd="0" presId="urn:microsoft.com/office/officeart/2005/8/layout/list1"/>
    <dgm:cxn modelId="{22AD7E47-8CB6-0443-B4A3-99BD96C52CF7}" type="presParOf" srcId="{F2C1A58F-CC18-D747-A02A-FDEDE026AAB6}" destId="{406A93C1-7531-1C4F-BFCD-B73F5FC1C6B8}" srcOrd="9" destOrd="0" presId="urn:microsoft.com/office/officeart/2005/8/layout/list1"/>
    <dgm:cxn modelId="{52A1DDAF-C208-D649-96FD-D6FB8051F0AB}" type="presParOf" srcId="{F2C1A58F-CC18-D747-A02A-FDEDE026AAB6}" destId="{5E03B141-21CB-244A-82B3-33C2C0FC7B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1AB77-42BC-304B-BCFC-7C6771FA2CAA}">
      <dsp:nvSpPr>
        <dsp:cNvPr id="0" name=""/>
        <dsp:cNvSpPr/>
      </dsp:nvSpPr>
      <dsp:spPr>
        <a:xfrm>
          <a:off x="0" y="424245"/>
          <a:ext cx="752157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BBB3A-686F-5E4B-9C95-19018C57203A}">
      <dsp:nvSpPr>
        <dsp:cNvPr id="0" name=""/>
        <dsp:cNvSpPr/>
      </dsp:nvSpPr>
      <dsp:spPr>
        <a:xfrm>
          <a:off x="376078" y="25725"/>
          <a:ext cx="5265102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RELIGION</a:t>
          </a:r>
          <a:endParaRPr lang="en-US" sz="2700" kern="1200" dirty="0"/>
        </a:p>
      </dsp:txBody>
      <dsp:txXfrm>
        <a:off x="414986" y="64633"/>
        <a:ext cx="5187286" cy="719224"/>
      </dsp:txXfrm>
    </dsp:sp>
    <dsp:sp modelId="{39DBD714-498A-E848-B180-31F4D9F43894}">
      <dsp:nvSpPr>
        <dsp:cNvPr id="0" name=""/>
        <dsp:cNvSpPr/>
      </dsp:nvSpPr>
      <dsp:spPr>
        <a:xfrm>
          <a:off x="0" y="1648965"/>
          <a:ext cx="752157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08FB3-55D0-C745-AD48-F4519B2296AF}">
      <dsp:nvSpPr>
        <dsp:cNvPr id="0" name=""/>
        <dsp:cNvSpPr/>
      </dsp:nvSpPr>
      <dsp:spPr>
        <a:xfrm>
          <a:off x="376078" y="1250445"/>
          <a:ext cx="5265102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EDUCATION</a:t>
          </a:r>
          <a:endParaRPr lang="en-US" sz="2700" kern="1200" dirty="0"/>
        </a:p>
      </dsp:txBody>
      <dsp:txXfrm>
        <a:off x="414986" y="1289353"/>
        <a:ext cx="5187286" cy="719224"/>
      </dsp:txXfrm>
    </dsp:sp>
    <dsp:sp modelId="{5E03B141-21CB-244A-82B3-33C2C0FC7B4C}">
      <dsp:nvSpPr>
        <dsp:cNvPr id="0" name=""/>
        <dsp:cNvSpPr/>
      </dsp:nvSpPr>
      <dsp:spPr>
        <a:xfrm>
          <a:off x="0" y="2873686"/>
          <a:ext cx="752157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10723-0B2C-AB4B-AA14-4AF02655680E}">
      <dsp:nvSpPr>
        <dsp:cNvPr id="0" name=""/>
        <dsp:cNvSpPr/>
      </dsp:nvSpPr>
      <dsp:spPr>
        <a:xfrm>
          <a:off x="376078" y="2475165"/>
          <a:ext cx="5265102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POVERTY</a:t>
          </a:r>
          <a:endParaRPr lang="en-US" sz="2700" kern="1200" dirty="0"/>
        </a:p>
      </dsp:txBody>
      <dsp:txXfrm>
        <a:off x="414986" y="2514073"/>
        <a:ext cx="5187286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7C076-2B32-2945-8FCF-800A59577E4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60D2-919F-E44A-84BB-8B62B5277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4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60D2-919F-E44A-84BB-8B62B5277A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0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July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July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July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July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July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July 20,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July 20,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July 20,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July 20,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July 20,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July 20,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July 20,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112" y="375463"/>
            <a:ext cx="5648623" cy="1029353"/>
          </a:xfrm>
        </p:spPr>
        <p:txBody>
          <a:bodyPr/>
          <a:lstStyle/>
          <a:p>
            <a:r>
              <a:rPr lang="en-US" dirty="0" smtClean="0"/>
              <a:t>Reconceptualization of economic abuse of women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lal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15" y="1404816"/>
            <a:ext cx="31750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88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86141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Thank you !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pPr algn="r"/>
            <a:r>
              <a:rPr lang="en-US" sz="3200" dirty="0" smtClean="0"/>
              <a:t>-</a:t>
            </a:r>
            <a:r>
              <a:rPr lang="en-US" sz="3200" dirty="0" err="1" smtClean="0"/>
              <a:t>Apoorva</a:t>
            </a:r>
            <a:r>
              <a:rPr lang="en-US" sz="3200" dirty="0" smtClean="0"/>
              <a:t> </a:t>
            </a:r>
            <a:r>
              <a:rPr lang="en-US" sz="3200" dirty="0" err="1" smtClean="0"/>
              <a:t>singh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1067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7" y="1100628"/>
            <a:ext cx="8324429" cy="511168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Definition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status of the problem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sources and impact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problem in India and its sources</a:t>
            </a:r>
          </a:p>
          <a:p>
            <a:pPr marL="0" indent="0"/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recommendations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30" y="527538"/>
            <a:ext cx="3892655" cy="517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1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399"/>
            <a:ext cx="8067040" cy="5266267"/>
          </a:xfrm>
        </p:spPr>
        <p:txBody>
          <a:bodyPr>
            <a:normAutofit/>
          </a:bodyPr>
          <a:lstStyle/>
          <a:p>
            <a:pPr marL="0" indent="0"/>
            <a:r>
              <a:rPr lang="en-US" sz="1800" dirty="0" smtClean="0"/>
              <a:t>This </a:t>
            </a:r>
            <a:r>
              <a:rPr lang="en-US" sz="1800" dirty="0"/>
              <a:t>abuse is defined as consisting of “</a:t>
            </a:r>
            <a:r>
              <a:rPr lang="en-US" sz="1800" i="1" dirty="0"/>
              <a:t>behaviors that control a woman’s ability to acquire, use, and maintain economic resources, thus threatening her </a:t>
            </a:r>
            <a:r>
              <a:rPr lang="en-US" sz="1800" i="1" dirty="0" smtClean="0"/>
              <a:t>economic security </a:t>
            </a:r>
            <a:r>
              <a:rPr lang="en-US" sz="1800" i="1" dirty="0"/>
              <a:t>and potential for self-</a:t>
            </a:r>
            <a:r>
              <a:rPr lang="en-US" sz="1800" i="1" dirty="0" smtClean="0"/>
              <a:t>sufficiency</a:t>
            </a:r>
            <a:r>
              <a:rPr lang="en-US" sz="1800" dirty="0" smtClean="0"/>
              <a:t>”</a:t>
            </a:r>
          </a:p>
          <a:p>
            <a:pPr marL="0" indent="0"/>
            <a:r>
              <a:rPr lang="en-US" sz="1800" dirty="0"/>
              <a:t>“</a:t>
            </a:r>
            <a:r>
              <a:rPr lang="en-US" sz="1800" i="1" dirty="0"/>
              <a:t>profoundly under-recognized phenomenon as it is deeply hidden within societal expectations that couples will equitably share their financial resources for the good of the whole family</a:t>
            </a:r>
            <a:r>
              <a:rPr lang="en-US" sz="1800" dirty="0"/>
              <a:t>.” </a:t>
            </a:r>
          </a:p>
          <a:p>
            <a:pPr marL="0" indent="0"/>
            <a:endParaRPr lang="en-US" sz="1800" dirty="0" smtClean="0"/>
          </a:p>
          <a:p>
            <a:r>
              <a:rPr lang="en-US" sz="1800" dirty="0"/>
              <a:t>National Coalition Against Domestic </a:t>
            </a:r>
            <a:r>
              <a:rPr lang="en-US" sz="1800" dirty="0" smtClean="0"/>
              <a:t>Violence - </a:t>
            </a:r>
            <a:endParaRPr lang="en-US" sz="1800" dirty="0"/>
          </a:p>
          <a:p>
            <a:r>
              <a:rPr lang="en-US" sz="1800" dirty="0" smtClean="0"/>
              <a:t>“</a:t>
            </a:r>
            <a:r>
              <a:rPr lang="en-US" sz="1800" i="1" dirty="0" smtClean="0"/>
              <a:t>By </a:t>
            </a:r>
            <a:r>
              <a:rPr lang="en-US" sz="1800" i="1" dirty="0"/>
              <a:t>controlling and limiting the victim’s access to financial resources, a batterer ensures that the victim will be financially limited when she chooses to leave the relationship. As a result, victims of domestic violence are often forced to choose between staying in an abusive relationship and facing economic hardship, which would possibly result in extreme poverty and homelessness</a:t>
            </a:r>
            <a:r>
              <a:rPr lang="en-US" sz="1800" dirty="0" smtClean="0"/>
              <a:t>.” </a:t>
            </a: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101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Little documented evidence of how it operates and its impact on women. 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42% face lack of control over household resources.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Control over decision making is  higher among educated women.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Women with higher education are twice less likely to face any kind of economic abuse.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Considerably more in rural areas than urban areas.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650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ircling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32" t="-1" r="-16780" b="-1"/>
          <a:stretch/>
        </p:blipFill>
        <p:spPr>
          <a:xfrm>
            <a:off x="-1591733" y="365760"/>
            <a:ext cx="11006665" cy="5899573"/>
          </a:xfrm>
        </p:spPr>
      </p:pic>
    </p:spTree>
    <p:extLst>
      <p:ext uri="{BB962C8B-B14F-4D97-AF65-F5344CB8AC3E}">
        <p14:creationId xmlns:p14="http://schemas.microsoft.com/office/powerpoint/2010/main" val="186804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9820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SOCIETAL STRUCTURES 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Cultural norms 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Systematic blocks </a:t>
            </a:r>
          </a:p>
          <a:p>
            <a:pPr>
              <a:buFont typeface="Wingdings" charset="2"/>
              <a:buChar char="q"/>
            </a:pPr>
            <a:r>
              <a:rPr lang="en-US" sz="2000" dirty="0" smtClean="0"/>
              <a:t>Gender inequality</a:t>
            </a:r>
          </a:p>
          <a:p>
            <a:pPr>
              <a:buFont typeface="Wingdings" charset="2"/>
              <a:buChar char="q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COMMUNITY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2000" dirty="0" smtClean="0"/>
              <a:t>The hidden nature of money and  family violence 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2000" dirty="0" smtClean="0"/>
              <a:t>Lack of awareness</a:t>
            </a:r>
          </a:p>
          <a:p>
            <a:pPr marL="285750" indent="-285750">
              <a:buFont typeface="Wingdings" charset="2"/>
              <a:buChar char="q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INDIVIDUAL 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2000" dirty="0" smtClean="0"/>
              <a:t>Economic dependence</a:t>
            </a:r>
          </a:p>
          <a:p>
            <a:pPr marL="285750" indent="-285750">
              <a:buFont typeface="Wingdings" charset="2"/>
              <a:buChar char="q"/>
            </a:pPr>
            <a:r>
              <a:rPr lang="en-US" sz="2000" dirty="0" smtClean="0"/>
              <a:t>Women’s perception of gender roles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3083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IN INDIA AND ITS SOURCES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687995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942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LEGAL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COMMUNITY DELEVOPMENT AND FINANCIAL EDUCATION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GOVERNMENT POLICY 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65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1800" dirty="0" smtClean="0"/>
              <a:t>“Why doesn’t she leave” by  </a:t>
            </a:r>
            <a:r>
              <a:rPr lang="en-US" sz="1800" dirty="0" err="1" smtClean="0"/>
              <a:t>caitlin</a:t>
            </a:r>
            <a:r>
              <a:rPr lang="en-US" sz="1800" dirty="0" smtClean="0"/>
              <a:t> </a:t>
            </a:r>
            <a:r>
              <a:rPr lang="en-US" sz="1800" dirty="0" err="1" smtClean="0"/>
              <a:t>weston</a:t>
            </a:r>
            <a:r>
              <a:rPr lang="en-US" sz="1800" dirty="0" smtClean="0"/>
              <a:t> </a:t>
            </a:r>
          </a:p>
          <a:p>
            <a:pPr>
              <a:buFontTx/>
              <a:buChar char="-"/>
            </a:pPr>
            <a:r>
              <a:rPr lang="en-US" sz="1800" dirty="0" smtClean="0"/>
              <a:t>“</a:t>
            </a:r>
            <a:r>
              <a:rPr lang="en-US" sz="1800" dirty="0" err="1" smtClean="0"/>
              <a:t>ReConceptualizing</a:t>
            </a:r>
            <a:r>
              <a:rPr lang="en-US" sz="1800" dirty="0" smtClean="0"/>
              <a:t> </a:t>
            </a:r>
            <a:r>
              <a:rPr lang="en-US" sz="1800" dirty="0"/>
              <a:t>Domestic Violence in India: Economic Abuse and The Need for Broad Statutory Interpretation to </a:t>
            </a:r>
            <a:r>
              <a:rPr lang="en-US" sz="1800" dirty="0" smtClean="0"/>
              <a:t>promote Women's </a:t>
            </a:r>
            <a:r>
              <a:rPr lang="en-US" sz="1800" dirty="0"/>
              <a:t>Fundamental </a:t>
            </a:r>
            <a:r>
              <a:rPr lang="en-US" sz="1800" dirty="0" smtClean="0"/>
              <a:t>Rights”; </a:t>
            </a:r>
            <a:r>
              <a:rPr lang="en-US" sz="1800" dirty="0" err="1" smtClean="0"/>
              <a:t>Pami</a:t>
            </a:r>
            <a:r>
              <a:rPr lang="en-US" sz="1800" dirty="0" smtClean="0"/>
              <a:t> </a:t>
            </a:r>
            <a:r>
              <a:rPr lang="en-US" sz="1800" dirty="0" err="1" smtClean="0"/>
              <a:t>Vyas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DHS working papers; </a:t>
            </a:r>
            <a:r>
              <a:rPr lang="en-US" sz="1800" dirty="0"/>
              <a:t>Relationship between Women’s Socioeconomic Status and Empowerment in Burkina </a:t>
            </a:r>
            <a:r>
              <a:rPr lang="en-US" sz="1800" dirty="0" err="1" smtClean="0"/>
              <a:t>Faso:A</a:t>
            </a:r>
            <a:r>
              <a:rPr lang="en-US" sz="1800" dirty="0" smtClean="0"/>
              <a:t> </a:t>
            </a:r>
            <a:r>
              <a:rPr lang="en-US" sz="1800" dirty="0"/>
              <a:t>Focus on Participation in Decision-Making and </a:t>
            </a:r>
            <a:r>
              <a:rPr lang="en-US" sz="1800" dirty="0" smtClean="0"/>
              <a:t>Experience </a:t>
            </a:r>
            <a:r>
              <a:rPr lang="en-US" sz="1800" dirty="0"/>
              <a:t>of Domestic </a:t>
            </a:r>
            <a:r>
              <a:rPr lang="en-US" sz="1800" dirty="0" smtClean="0"/>
              <a:t>Violence” by  </a:t>
            </a:r>
            <a:r>
              <a:rPr lang="fi-FI" sz="1800" dirty="0"/>
              <a:t>Madeleine </a:t>
            </a:r>
            <a:r>
              <a:rPr lang="fi-FI" sz="1800" dirty="0" err="1"/>
              <a:t>Wayack</a:t>
            </a:r>
            <a:r>
              <a:rPr lang="fi-FI" sz="1800" dirty="0"/>
              <a:t> </a:t>
            </a:r>
            <a:r>
              <a:rPr lang="fi-FI" sz="1800" dirty="0" err="1"/>
              <a:t>Pambè</a:t>
            </a:r>
            <a:r>
              <a:rPr lang="fi-FI" sz="1800" dirty="0"/>
              <a:t> </a:t>
            </a:r>
            <a:r>
              <a:rPr lang="fi-FI" sz="1800" dirty="0" err="1"/>
              <a:t>Bilampoa</a:t>
            </a:r>
            <a:r>
              <a:rPr lang="fi-FI" sz="1800" dirty="0"/>
              <a:t> </a:t>
            </a:r>
            <a:r>
              <a:rPr lang="fi-FI" sz="1800" dirty="0" err="1"/>
              <a:t>Gnoumou</a:t>
            </a:r>
            <a:r>
              <a:rPr lang="fi-FI" sz="1800" dirty="0"/>
              <a:t> </a:t>
            </a:r>
            <a:r>
              <a:rPr lang="fi-FI" sz="1800" dirty="0" err="1"/>
              <a:t>Idrissa</a:t>
            </a:r>
            <a:r>
              <a:rPr lang="fi-FI" sz="1800" dirty="0"/>
              <a:t> </a:t>
            </a:r>
            <a:r>
              <a:rPr lang="fi-FI" sz="1800" dirty="0" err="1" smtClean="0"/>
              <a:t>Kaboré</a:t>
            </a:r>
            <a:r>
              <a:rPr lang="fi-FI" sz="1800" dirty="0" smtClean="0"/>
              <a:t>.</a:t>
            </a:r>
          </a:p>
          <a:p>
            <a:pPr>
              <a:buFontTx/>
              <a:buChar char="-"/>
            </a:pPr>
            <a:r>
              <a:rPr lang="fi-FI" sz="1800" dirty="0" smtClean="0"/>
              <a:t>-</a:t>
            </a:r>
            <a:r>
              <a:rPr lang="en-US" sz="1800" dirty="0"/>
              <a:t>http://</a:t>
            </a:r>
            <a:r>
              <a:rPr lang="en-US" sz="1800" dirty="0" err="1"/>
              <a:t>stoprelationshipabuse.org</a:t>
            </a:r>
            <a:r>
              <a:rPr lang="en-US" sz="1800"/>
              <a:t>/educated/types-of-abuse/economic-abuse/</a:t>
            </a:r>
            <a:endParaRPr lang="fi-FI" sz="1800" dirty="0" smtClean="0"/>
          </a:p>
          <a:p>
            <a:pPr>
              <a:buFontTx/>
              <a:buChar char="-"/>
            </a:pPr>
            <a:r>
              <a:rPr lang="fi-FI" sz="1800" dirty="0" smtClean="0"/>
              <a:t>-</a:t>
            </a:r>
            <a:r>
              <a:rPr lang="es-ES_tradnl" sz="1800" dirty="0"/>
              <a:t>http://</a:t>
            </a:r>
            <a:r>
              <a:rPr lang="es-ES_tradnl" sz="1800" dirty="0" err="1"/>
              <a:t>www.bellbajao.org</a:t>
            </a:r>
            <a:r>
              <a:rPr lang="es-ES_tradnl" sz="1800" dirty="0"/>
              <a:t>/</a:t>
            </a:r>
            <a:r>
              <a:rPr lang="es-ES_tradnl" sz="1800" dirty="0" err="1"/>
              <a:t>considering</a:t>
            </a:r>
            <a:r>
              <a:rPr lang="es-ES_tradnl" sz="1800" dirty="0"/>
              <a:t>-</a:t>
            </a:r>
            <a:r>
              <a:rPr lang="es-ES_tradnl" sz="1800" dirty="0" err="1"/>
              <a:t>economic</a:t>
            </a:r>
            <a:r>
              <a:rPr lang="es-ES_tradnl" sz="1800" dirty="0"/>
              <a:t>-abuse-as-</a:t>
            </a:r>
            <a:r>
              <a:rPr lang="es-ES_tradnl" sz="1800" dirty="0" err="1"/>
              <a:t>domestic</a:t>
            </a:r>
            <a:r>
              <a:rPr lang="es-ES_tradnl" sz="1800" dirty="0"/>
              <a:t>-</a:t>
            </a:r>
            <a:r>
              <a:rPr lang="es-ES_tradnl" sz="1800" dirty="0" err="1"/>
              <a:t>violence</a:t>
            </a:r>
            <a:r>
              <a:rPr lang="es-ES_tradnl" sz="1800" dirty="0" smtClean="0"/>
              <a:t>/ </a:t>
            </a:r>
          </a:p>
          <a:p>
            <a:pPr>
              <a:buFontTx/>
              <a:buChar char="-"/>
            </a:pPr>
            <a:endParaRPr lang="es-ES_tradnl" dirty="0" smtClean="0"/>
          </a:p>
          <a:p>
            <a:pPr>
              <a:buFontTx/>
              <a:buChar char="-"/>
            </a:pP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  <a:p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80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213</TotalTime>
  <Words>383</Words>
  <Application>Microsoft Macintosh PowerPoint</Application>
  <PresentationFormat>On-screen Show (4:3)</PresentationFormat>
  <Paragraphs>71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Reconceptualization of economic abuse of women </vt:lpstr>
      <vt:lpstr>OVERVIEW</vt:lpstr>
      <vt:lpstr>DEFINATION</vt:lpstr>
      <vt:lpstr>PowerPoint Presentation</vt:lpstr>
      <vt:lpstr>PowerPoint Presentation</vt:lpstr>
      <vt:lpstr>SOURCES </vt:lpstr>
      <vt:lpstr>PROBLEM IN INDIA AND ITS SOURCES </vt:lpstr>
      <vt:lpstr>RECOMENDATIONS</vt:lpstr>
      <vt:lpstr>BIBLIOGRAPHY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Reconceptualization of economic abuse of women in India</dc:title>
  <dc:creator>pradeep godara</dc:creator>
  <cp:lastModifiedBy>pradeep godara</cp:lastModifiedBy>
  <cp:revision>26</cp:revision>
  <dcterms:created xsi:type="dcterms:W3CDTF">2016-07-20T14:23:37Z</dcterms:created>
  <dcterms:modified xsi:type="dcterms:W3CDTF">2016-07-20T19:51:03Z</dcterms:modified>
</cp:coreProperties>
</file>