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3" r:id="rId6"/>
    <p:sldId id="262" r:id="rId7"/>
    <p:sldId id="261" r:id="rId8"/>
    <p:sldId id="302" r:id="rId9"/>
    <p:sldId id="293" r:id="rId10"/>
    <p:sldId id="273" r:id="rId11"/>
    <p:sldId id="274" r:id="rId12"/>
    <p:sldId id="294" r:id="rId13"/>
    <p:sldId id="279" r:id="rId14"/>
    <p:sldId id="292" r:id="rId15"/>
    <p:sldId id="288" r:id="rId16"/>
    <p:sldId id="289" r:id="rId17"/>
    <p:sldId id="290" r:id="rId18"/>
    <p:sldId id="291" r:id="rId19"/>
    <p:sldId id="264" r:id="rId20"/>
    <p:sldId id="271" r:id="rId21"/>
    <p:sldId id="267" r:id="rId22"/>
    <p:sldId id="270" r:id="rId23"/>
    <p:sldId id="272" r:id="rId24"/>
    <p:sldId id="266" r:id="rId25"/>
    <p:sldId id="269" r:id="rId26"/>
    <p:sldId id="275" r:id="rId27"/>
    <p:sldId id="281" r:id="rId28"/>
    <p:sldId id="297" r:id="rId29"/>
    <p:sldId id="295" r:id="rId30"/>
    <p:sldId id="280" r:id="rId31"/>
    <p:sldId id="286" r:id="rId32"/>
    <p:sldId id="287" r:id="rId33"/>
    <p:sldId id="283" r:id="rId34"/>
    <p:sldId id="296" r:id="rId35"/>
    <p:sldId id="298" r:id="rId36"/>
    <p:sldId id="299" r:id="rId37"/>
    <p:sldId id="300" r:id="rId38"/>
    <p:sldId id="285" r:id="rId39"/>
    <p:sldId id="301" r:id="rId40"/>
    <p:sldId id="303" r:id="rId41"/>
    <p:sldId id="304" r:id="rId42"/>
    <p:sldId id="30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5"/>
  </p:normalViewPr>
  <p:slideViewPr>
    <p:cSldViewPr>
      <p:cViewPr varScale="1">
        <p:scale>
          <a:sx n="113" d="100"/>
          <a:sy n="113" d="100"/>
        </p:scale>
        <p:origin x="160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8068C9-F8A8-4795-96C4-9437F37E0BDA}" type="datetimeFigureOut">
              <a:rPr lang="en-US" smtClean="0"/>
              <a:t>7/12/17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40715C-144E-4901-B2AE-81A599C8A52E}" type="slidenum">
              <a:rPr lang="en-US" smtClean="0"/>
              <a:t>‹#›</a:t>
            </a:fld>
            <a:endParaRPr lang="en-US"/>
          </a:p>
        </p:txBody>
      </p:sp>
    </p:spTree>
    <p:extLst>
      <p:ext uri="{BB962C8B-B14F-4D97-AF65-F5344CB8AC3E}">
        <p14:creationId xmlns:p14="http://schemas.microsoft.com/office/powerpoint/2010/main" val="1759524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0715C-144E-4901-B2AE-81A599C8A52E}" type="slidenum">
              <a:rPr lang="en-US" smtClean="0"/>
              <a:t>7</a:t>
            </a:fld>
            <a:endParaRPr lang="en-US"/>
          </a:p>
        </p:txBody>
      </p:sp>
    </p:spTree>
    <p:extLst>
      <p:ext uri="{BB962C8B-B14F-4D97-AF65-F5344CB8AC3E}">
        <p14:creationId xmlns:p14="http://schemas.microsoft.com/office/powerpoint/2010/main" val="231116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E8057A-BEF7-4951-9992-4E42E63AC7C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375132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8057A-BEF7-4951-9992-4E42E63AC7C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20449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8057A-BEF7-4951-9992-4E42E63AC7C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157173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8057A-BEF7-4951-9992-4E42E63AC7C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2615255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E8057A-BEF7-4951-9992-4E42E63AC7C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66641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E8057A-BEF7-4951-9992-4E42E63AC7C3}"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98298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E8057A-BEF7-4951-9992-4E42E63AC7C3}" type="datetimeFigureOut">
              <a:rPr lang="en-US" smtClean="0"/>
              <a:t>7/12/17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240022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E8057A-BEF7-4951-9992-4E42E63AC7C3}" type="datetimeFigureOut">
              <a:rPr lang="en-US" smtClean="0"/>
              <a:t>7/12/17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429486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8057A-BEF7-4951-9992-4E42E63AC7C3}" type="datetimeFigureOut">
              <a:rPr lang="en-US" smtClean="0"/>
              <a:t>7/12/17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1804770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8057A-BEF7-4951-9992-4E42E63AC7C3}"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35106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8057A-BEF7-4951-9992-4E42E63AC7C3}"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FA645-2F74-46DC-99E4-10AF3920E559}" type="slidenum">
              <a:rPr lang="en-US" smtClean="0"/>
              <a:t>‹#›</a:t>
            </a:fld>
            <a:endParaRPr lang="en-US"/>
          </a:p>
        </p:txBody>
      </p:sp>
    </p:spTree>
    <p:extLst>
      <p:ext uri="{BB962C8B-B14F-4D97-AF65-F5344CB8AC3E}">
        <p14:creationId xmlns:p14="http://schemas.microsoft.com/office/powerpoint/2010/main" val="383779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8057A-BEF7-4951-9992-4E42E63AC7C3}" type="datetimeFigureOut">
              <a:rPr lang="en-US" smtClean="0"/>
              <a:t>7/12/17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FA645-2F74-46DC-99E4-10AF3920E559}" type="slidenum">
              <a:rPr lang="en-US" smtClean="0"/>
              <a:t>‹#›</a:t>
            </a:fld>
            <a:endParaRPr lang="en-US"/>
          </a:p>
        </p:txBody>
      </p:sp>
    </p:spTree>
    <p:extLst>
      <p:ext uri="{BB962C8B-B14F-4D97-AF65-F5344CB8AC3E}">
        <p14:creationId xmlns:p14="http://schemas.microsoft.com/office/powerpoint/2010/main" val="366031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emf"/><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haroni" panose="02010803020104030203" pitchFamily="2" charset="-79"/>
                <a:cs typeface="Aharoni" panose="02010803020104030203" pitchFamily="2" charset="-79"/>
              </a:rPr>
              <a:t>Indigenous America </a:t>
            </a:r>
            <a:endParaRPr lang="en-US"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657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80" y="3628176"/>
            <a:ext cx="481542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911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675"/>
            <a:ext cx="93853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185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a:t>
            </a:r>
            <a:endParaRPr lang="en-US"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377929" cy="291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15000" y="24063"/>
            <a:ext cx="254508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267200"/>
            <a:ext cx="3581400" cy="238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038600"/>
            <a:ext cx="37147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601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a:t>
            </a:r>
            <a:br>
              <a:rPr lang="en-US" dirty="0" smtClean="0"/>
            </a:br>
            <a:r>
              <a:rPr lang="en-US" dirty="0" smtClean="0"/>
              <a:t>A Coastal Continent</a:t>
            </a:r>
            <a:endParaRPr 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97251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82971" y="1600200"/>
            <a:ext cx="31690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637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5715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810000"/>
            <a:ext cx="5168900" cy="290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863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Ethnic Federations</a:t>
            </a:r>
            <a:endParaRPr lang="en-US"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7541" y="2491462"/>
            <a:ext cx="3657917" cy="276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G:\!Images\Cultural Survival\0592000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895600"/>
            <a:ext cx="4927255" cy="326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62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792" y="152400"/>
            <a:ext cx="7772400" cy="1470025"/>
          </a:xfrm>
        </p:spPr>
        <p:txBody>
          <a:bodyPr/>
          <a:lstStyle/>
          <a:p>
            <a:r>
              <a:rPr lang="en-US" dirty="0" smtClean="0"/>
              <a:t>Development and Human Rights</a:t>
            </a:r>
            <a:endParaRPr lang="en-US" dirty="0"/>
          </a:p>
        </p:txBody>
      </p:sp>
      <p:sp>
        <p:nvSpPr>
          <p:cNvPr id="3" name="Subtitle 2"/>
          <p:cNvSpPr>
            <a:spLocks noGrp="1"/>
          </p:cNvSpPr>
          <p:nvPr>
            <p:ph type="subTitle" idx="1"/>
          </p:nvPr>
        </p:nvSpPr>
        <p:spPr/>
        <p:txBody>
          <a:bodyPr/>
          <a:lstStyle/>
          <a:p>
            <a:r>
              <a:rPr lang="en-US" dirty="0" smtClean="0"/>
              <a:t>Oil</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7" y="3657600"/>
            <a:ext cx="423680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47720"/>
            <a:ext cx="3962400" cy="211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2057400"/>
            <a:ext cx="5867400" cy="369332"/>
          </a:xfrm>
          <a:prstGeom prst="rect">
            <a:avLst/>
          </a:prstGeom>
        </p:spPr>
        <p:txBody>
          <a:bodyPr wrap="square">
            <a:spAutoFit/>
          </a:bodyPr>
          <a:lstStyle/>
          <a:p>
            <a:r>
              <a:rPr lang="en-US" dirty="0"/>
              <a:t>Oil: the utilitarian </a:t>
            </a:r>
            <a:r>
              <a:rPr lang="en-US" dirty="0" smtClean="0"/>
              <a:t>argument</a:t>
            </a:r>
            <a:endParaRPr lang="en-US" dirty="0"/>
          </a:p>
        </p:txBody>
      </p:sp>
    </p:spTree>
    <p:extLst>
      <p:ext uri="{BB962C8B-B14F-4D97-AF65-F5344CB8AC3E}">
        <p14:creationId xmlns:p14="http://schemas.microsoft.com/office/powerpoint/2010/main" val="2735535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Pollution</a:t>
            </a:r>
            <a:endParaRPr lang="en-US"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5334000" cy="399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4038600" cy="284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997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and Colonization</a:t>
            </a:r>
            <a:endParaRPr lang="en-US"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4913137" cy="327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81400" y="3200400"/>
            <a:ext cx="525929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689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 Working Group on Indigenous Populations-- 1982</a:t>
            </a:r>
            <a:endParaRPr lang="en-US"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27176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4415374" cy="330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03629"/>
            <a:ext cx="2438400" cy="326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444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448" y="346074"/>
            <a:ext cx="5785547"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751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content-b-lga.xx.fbcdn.net/hphotos-xaf1/v/t1.0-9/1005670_946071892074900_962898692949849360_n.jpg?oh=81c0b4d3bfe14e737844e7e6ef502b22&amp;oe=54BF1FC9"/>
          <p:cNvPicPr/>
          <p:nvPr/>
        </p:nvPicPr>
        <p:blipFill>
          <a:blip r:embed="rId2">
            <a:extLst>
              <a:ext uri="{28A0092B-C50C-407E-A947-70E740481C1C}">
                <a14:useLocalDpi xmlns:a14="http://schemas.microsoft.com/office/drawing/2010/main" val="0"/>
              </a:ext>
            </a:extLst>
          </a:blip>
          <a:srcRect/>
          <a:stretch>
            <a:fillRect/>
          </a:stretch>
        </p:blipFill>
        <p:spPr bwMode="auto">
          <a:xfrm>
            <a:off x="1664181" y="0"/>
            <a:ext cx="5651020" cy="6781800"/>
          </a:xfrm>
          <a:prstGeom prst="rect">
            <a:avLst/>
          </a:prstGeom>
          <a:noFill/>
          <a:ln>
            <a:noFill/>
          </a:ln>
        </p:spPr>
      </p:pic>
    </p:spTree>
    <p:extLst>
      <p:ext uri="{BB962C8B-B14F-4D97-AF65-F5344CB8AC3E}">
        <p14:creationId xmlns:p14="http://schemas.microsoft.com/office/powerpoint/2010/main" val="204022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iuaespresentation1-141125120833-conversion-gate02/95/customary-law-intellectual-property-and-the-protection-of-traditional-knolwedge-an-unholy-alliance-or-an-unlikely-path-to-selfdetermiantion-iuaes-manchester-2013-4-638.jpg?cb=14169175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95524"/>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ilo 16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2332"/>
            <a:ext cx="5018245" cy="2370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50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4191000"/>
            <a:ext cx="4169662"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7150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628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ndesadspd.org/Portals/0/indigenous/part%20session%2012%20pag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0" y="381000"/>
            <a:ext cx="9061611" cy="603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266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11988800" cy="960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790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ona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660"/>
            <a:ext cx="8001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0"/>
            <a:ext cx="22383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2643188"/>
            <a:ext cx="5010150" cy="375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637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mages\Cultural Survival\1834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97693"/>
            <a:ext cx="8826583"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18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14"/>
            <a:ext cx="8229600" cy="1143000"/>
          </a:xfrm>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04800"/>
            <a:ext cx="8501718" cy="612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9197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oil in the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6330696" cy="379842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3276600"/>
            <a:ext cx="4476161"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757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Marches</a:t>
            </a:r>
            <a:br>
              <a:rPr lang="en-US" dirty="0" smtClean="0"/>
            </a:br>
            <a:r>
              <a:rPr lang="en-US" dirty="0" smtClean="0"/>
              <a:t>Ecuador and Bolivia </a:t>
            </a:r>
            <a:endParaRPr lang="en-US"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886200"/>
            <a:ext cx="4038600" cy="281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4923851"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166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609600"/>
            <a:ext cx="5497513"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438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ublic.gettysburg.edu/~tshannon/hist106web/site1/spanishempire.jpg"/>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79755"/>
            <a:ext cx="5943600" cy="5698490"/>
          </a:xfrm>
          <a:prstGeom prst="rect">
            <a:avLst/>
          </a:prstGeom>
          <a:noFill/>
          <a:ln>
            <a:noFill/>
          </a:ln>
        </p:spPr>
      </p:pic>
    </p:spTree>
    <p:extLst>
      <p:ext uri="{BB962C8B-B14F-4D97-AF65-F5344CB8AC3E}">
        <p14:creationId xmlns:p14="http://schemas.microsoft.com/office/powerpoint/2010/main" val="2989130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97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Arco in Ecuador</a:t>
            </a:r>
            <a:endParaRPr lang="en-US" dirty="0"/>
          </a:p>
        </p:txBody>
      </p:sp>
      <p:pic>
        <p:nvPicPr>
          <p:cNvPr id="614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47800"/>
            <a:ext cx="4038600" cy="227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00800" y="762000"/>
            <a:ext cx="2594610" cy="5854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247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Oil in Peru (Camisea)</a:t>
            </a:r>
            <a:endParaRPr lang="en-US"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5232519" cy="337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19600" y="2438400"/>
            <a:ext cx="4540294" cy="415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758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687993"/>
            <a:ext cx="4038600" cy="435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391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Treaties and Constitutions</a:t>
            </a:r>
            <a:endParaRPr lang="en-US" dirty="0"/>
          </a:p>
        </p:txBody>
      </p:sp>
      <p:sp>
        <p:nvSpPr>
          <p:cNvPr id="3" name="Content Placeholder 2"/>
          <p:cNvSpPr>
            <a:spLocks noGrp="1"/>
          </p:cNvSpPr>
          <p:nvPr>
            <p:ph sz="half" idx="1"/>
          </p:nvPr>
        </p:nvSpPr>
        <p:spPr/>
        <p:txBody>
          <a:bodyPr>
            <a:normAutofit fontScale="55000" lnSpcReduction="20000"/>
          </a:bodyPr>
          <a:lstStyle/>
          <a:p>
            <a:r>
              <a:rPr lang="en-US" dirty="0"/>
              <a:t>In May 1998 Ecuador ratified ILO Convention No 169. </a:t>
            </a:r>
            <a:endParaRPr lang="en-US" dirty="0" smtClean="0"/>
          </a:p>
          <a:p>
            <a:r>
              <a:rPr lang="en-US" dirty="0" smtClean="0"/>
              <a:t>The </a:t>
            </a:r>
            <a:r>
              <a:rPr lang="en-US" dirty="0"/>
              <a:t>international treaty went into force in May 1999, and Ecuador’s 1998 Constitution incorporated many of the same rights.  </a:t>
            </a:r>
          </a:p>
        </p:txBody>
      </p:sp>
      <p:sp>
        <p:nvSpPr>
          <p:cNvPr id="4" name="Content Placeholder 3"/>
          <p:cNvSpPr>
            <a:spLocks noGrp="1"/>
          </p:cNvSpPr>
          <p:nvPr>
            <p:ph sz="half" idx="2"/>
          </p:nvPr>
        </p:nvSpPr>
        <p:spPr>
          <a:xfrm>
            <a:off x="4648200" y="1600200"/>
            <a:ext cx="4038600" cy="4648200"/>
          </a:xfrm>
        </p:spPr>
        <p:txBody>
          <a:bodyPr>
            <a:normAutofit fontScale="55000" lnSpcReduction="20000"/>
          </a:bodyPr>
          <a:lstStyle/>
          <a:p>
            <a:r>
              <a:rPr lang="es-ES" dirty="0"/>
              <a:t>TÍTULO III - DE LOS DERECHOS, GARANTÍAS Y DEBERES</a:t>
            </a:r>
          </a:p>
          <a:p>
            <a:r>
              <a:rPr lang="es-ES" dirty="0"/>
              <a:t>Capítulo 1 - Principios generales</a:t>
            </a:r>
          </a:p>
          <a:p>
            <a:endParaRPr lang="es-ES" dirty="0"/>
          </a:p>
          <a:p>
            <a:r>
              <a:rPr lang="es-ES" dirty="0"/>
              <a:t>Art. 16.- El más alto deber del Estado consiste en respetar y hacer respetar los derechos humanos que garantiza esta Constitución.</a:t>
            </a:r>
          </a:p>
          <a:p>
            <a:endParaRPr lang="es-ES" dirty="0"/>
          </a:p>
          <a:p>
            <a:r>
              <a:rPr lang="es-ES" dirty="0"/>
              <a:t>Art. 17.- El Estado garantizará a todos sus habitantes, sin discriminación alguna, el libre y eficaz ejercicio y el goce de los derechos humanos establecidos en esta Constitución y en las declaraciones, pactos, convenios y más instrumentos internacionales vigentes. Adoptará, mediante planes y programas permanentes y periódicos, medidas para el efectivo goce de estos derechos.</a:t>
            </a:r>
            <a:endParaRPr lang="en-US" dirty="0"/>
          </a:p>
        </p:txBody>
      </p:sp>
    </p:spTree>
    <p:extLst>
      <p:ext uri="{BB962C8B-B14F-4D97-AF65-F5344CB8AC3E}">
        <p14:creationId xmlns:p14="http://schemas.microsoft.com/office/powerpoint/2010/main" val="1296449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 Cases</a:t>
            </a:r>
            <a:endParaRPr lang="en-US" dirty="0"/>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990600"/>
            <a:ext cx="712128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30480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802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77" y="2362200"/>
            <a:ext cx="8986123" cy="26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108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744" y="2173010"/>
            <a:ext cx="8250936" cy="923330"/>
          </a:xfrm>
          <a:prstGeom prst="rect">
            <a:avLst/>
          </a:prstGeom>
        </p:spPr>
        <p:txBody>
          <a:bodyPr wrap="square">
            <a:spAutoFit/>
          </a:bodyPr>
          <a:lstStyle/>
          <a:p>
            <a:r>
              <a:rPr lang="en-US" dirty="0">
                <a:latin typeface="Times"/>
                <a:ea typeface="Calibri"/>
                <a:cs typeface="Times New Roman"/>
              </a:rPr>
              <a:t>Though a shift is underway, ex-UN Special Rapporteur James Anaya has stressed that large gaps remain between recent and impressive indigenous rights legislation and broad realization of those rights, particularly as they relate to land and natural resources</a:t>
            </a:r>
            <a:endParaRPr lang="en-US" dirty="0"/>
          </a:p>
        </p:txBody>
      </p:sp>
    </p:spTree>
    <p:extLst>
      <p:ext uri="{BB962C8B-B14F-4D97-AF65-F5344CB8AC3E}">
        <p14:creationId xmlns:p14="http://schemas.microsoft.com/office/powerpoint/2010/main" val="1872930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il in the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6934200" cy="4526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19400" y="838200"/>
            <a:ext cx="2667000" cy="369332"/>
          </a:xfrm>
          <a:prstGeom prst="rect">
            <a:avLst/>
          </a:prstGeom>
        </p:spPr>
        <p:txBody>
          <a:bodyPr wrap="square">
            <a:spAutoFit/>
          </a:bodyPr>
          <a:lstStyle/>
          <a:p>
            <a:r>
              <a:rPr lang="en-US" dirty="0" err="1"/>
              <a:t>Bagua</a:t>
            </a:r>
            <a:r>
              <a:rPr lang="en-US" dirty="0"/>
              <a:t>, Peru…2009 </a:t>
            </a:r>
          </a:p>
        </p:txBody>
      </p:sp>
    </p:spTree>
    <p:extLst>
      <p:ext uri="{BB962C8B-B14F-4D97-AF65-F5344CB8AC3E}">
        <p14:creationId xmlns:p14="http://schemas.microsoft.com/office/powerpoint/2010/main" val="2835334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Yasuni</a:t>
            </a:r>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5743" y="4343400"/>
            <a:ext cx="4208257" cy="224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486400" cy="3650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0"/>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983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4352" y="327132"/>
            <a:ext cx="4671017" cy="630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067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 y="21336"/>
            <a:ext cx="8981440" cy="673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743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574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431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1544"/>
            <a:ext cx="89408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409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44783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636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otosi.blogs.wm.edu/files/2015/04/potosi_mines-ear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621715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68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angay.com/ecuadorguide/wp-content/uploads/2011/02/hacienda_original_par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304" y="1066800"/>
            <a:ext cx="789432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67000" y="533400"/>
            <a:ext cx="2911631" cy="369332"/>
          </a:xfrm>
          <a:prstGeom prst="rect">
            <a:avLst/>
          </a:prstGeom>
        </p:spPr>
        <p:txBody>
          <a:bodyPr wrap="none">
            <a:spAutoFit/>
          </a:bodyPr>
          <a:lstStyle/>
          <a:p>
            <a:r>
              <a:rPr lang="en-US" dirty="0"/>
              <a:t>Hacienda---the feudal estate.</a:t>
            </a:r>
          </a:p>
        </p:txBody>
      </p:sp>
    </p:spTree>
    <p:extLst>
      <p:ext uri="{BB962C8B-B14F-4D97-AF65-F5344CB8AC3E}">
        <p14:creationId xmlns:p14="http://schemas.microsoft.com/office/powerpoint/2010/main" val="1151818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Indigenous Peasantry</a:t>
            </a:r>
            <a:endParaRPr 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038600" cy="272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48000" y="3200400"/>
            <a:ext cx="5825068"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73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Colonization and Land Distribution</a:t>
            </a:r>
            <a:br>
              <a:rPr lang="en-US" dirty="0" smtClean="0"/>
            </a:br>
            <a:r>
              <a:rPr lang="en-US" sz="3100" dirty="0" smtClean="0"/>
              <a:t>Cuban Agrarian Reform and Alliance for Progress</a:t>
            </a:r>
            <a:endParaRPr lang="en-US"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5237" y="1676400"/>
            <a:ext cx="3968163" cy="4129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62842"/>
            <a:ext cx="4038600" cy="300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897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237</Words>
  <Application>Microsoft Macintosh PowerPoint</Application>
  <PresentationFormat>On-screen Show (4:3)</PresentationFormat>
  <Paragraphs>31</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Aharoni</vt:lpstr>
      <vt:lpstr>Arial</vt:lpstr>
      <vt:lpstr>Calibri</vt:lpstr>
      <vt:lpstr>Times</vt:lpstr>
      <vt:lpstr>Times New Roman</vt:lpstr>
      <vt:lpstr>Office Theme</vt:lpstr>
      <vt:lpstr>Indigenous America </vt:lpstr>
      <vt:lpstr>PowerPoint Presentation</vt:lpstr>
      <vt:lpstr>PowerPoint Presentation</vt:lpstr>
      <vt:lpstr>PowerPoint Presentation</vt:lpstr>
      <vt:lpstr>PowerPoint Presentation</vt:lpstr>
      <vt:lpstr>PowerPoint Presentation</vt:lpstr>
      <vt:lpstr>PowerPoint Presentation</vt:lpstr>
      <vt:lpstr>Indigenous Peasantry</vt:lpstr>
      <vt:lpstr>Colonization and Land Distribution Cuban Agrarian Reform and Alliance for Progress</vt:lpstr>
      <vt:lpstr>PowerPoint Presentation</vt:lpstr>
      <vt:lpstr>Amazon</vt:lpstr>
      <vt:lpstr>Population A Coastal Continent</vt:lpstr>
      <vt:lpstr>PowerPoint Presentation</vt:lpstr>
      <vt:lpstr>Ethnic Federations</vt:lpstr>
      <vt:lpstr>Development and Human Rights</vt:lpstr>
      <vt:lpstr>Pollution</vt:lpstr>
      <vt:lpstr>Oil and Colonization</vt:lpstr>
      <vt:lpstr>UN Working Group on Indigenous Populations-- 1982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Marches Ecuador and Bolivia </vt:lpstr>
      <vt:lpstr>PowerPoint Presentation</vt:lpstr>
      <vt:lpstr>PowerPoint Presentation</vt:lpstr>
      <vt:lpstr>Arco in Ecuador</vt:lpstr>
      <vt:lpstr>Shell Oil in Peru (Camisea)</vt:lpstr>
      <vt:lpstr>PowerPoint Presentation</vt:lpstr>
      <vt:lpstr>Treaties and Constitutions</vt:lpstr>
      <vt:lpstr>Court Cases</vt:lpstr>
      <vt:lpstr>PowerPoint Presentation</vt:lpstr>
      <vt:lpstr>PowerPoint Presentation</vt:lpstr>
      <vt:lpstr>PowerPoint Presentation</vt:lpstr>
      <vt:lpstr>Yasuni</vt:lpstr>
      <vt:lpstr>2016</vt:lpstr>
      <vt:lpstr>PowerPoint Presentation</vt:lpstr>
      <vt:lpstr>PowerPoint Presentation</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America</dc:title>
  <dc:creator>Ted Macdonald</dc:creator>
  <cp:lastModifiedBy>Stephen Marks</cp:lastModifiedBy>
  <cp:revision>42</cp:revision>
  <dcterms:created xsi:type="dcterms:W3CDTF">2015-07-20T16:05:47Z</dcterms:created>
  <dcterms:modified xsi:type="dcterms:W3CDTF">2017-07-12T18:33:53Z</dcterms:modified>
</cp:coreProperties>
</file>