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63" r:id="rId3"/>
    <p:sldId id="300" r:id="rId4"/>
    <p:sldId id="289" r:id="rId5"/>
    <p:sldId id="290" r:id="rId6"/>
    <p:sldId id="282" r:id="rId7"/>
    <p:sldId id="291" r:id="rId8"/>
    <p:sldId id="292" r:id="rId9"/>
    <p:sldId id="293" r:id="rId10"/>
    <p:sldId id="294" r:id="rId11"/>
    <p:sldId id="295" r:id="rId12"/>
    <p:sldId id="297" r:id="rId13"/>
    <p:sldId id="299" r:id="rId14"/>
    <p:sldId id="329" r:id="rId15"/>
    <p:sldId id="328" r:id="rId16"/>
    <p:sldId id="271" r:id="rId17"/>
    <p:sldId id="272" r:id="rId18"/>
    <p:sldId id="303" r:id="rId19"/>
    <p:sldId id="273" r:id="rId20"/>
    <p:sldId id="304" r:id="rId21"/>
    <p:sldId id="274" r:id="rId22"/>
    <p:sldId id="305" r:id="rId23"/>
    <p:sldId id="275" r:id="rId24"/>
    <p:sldId id="306" r:id="rId25"/>
    <p:sldId id="276" r:id="rId26"/>
    <p:sldId id="281" r:id="rId27"/>
    <p:sldId id="287" r:id="rId28"/>
    <p:sldId id="296" r:id="rId29"/>
    <p:sldId id="307" r:id="rId30"/>
    <p:sldId id="359" r:id="rId31"/>
    <p:sldId id="264" r:id="rId32"/>
    <p:sldId id="265" r:id="rId33"/>
    <p:sldId id="266" r:id="rId34"/>
    <p:sldId id="309" r:id="rId35"/>
    <p:sldId id="310" r:id="rId36"/>
    <p:sldId id="311" r:id="rId37"/>
    <p:sldId id="312" r:id="rId38"/>
    <p:sldId id="313" r:id="rId39"/>
    <p:sldId id="334" r:id="rId40"/>
    <p:sldId id="335" r:id="rId41"/>
    <p:sldId id="336" r:id="rId42"/>
    <p:sldId id="314" r:id="rId43"/>
    <p:sldId id="268" r:id="rId44"/>
    <p:sldId id="330" r:id="rId45"/>
    <p:sldId id="316" r:id="rId46"/>
    <p:sldId id="331" r:id="rId47"/>
    <p:sldId id="317" r:id="rId48"/>
    <p:sldId id="358" r:id="rId49"/>
    <p:sldId id="356" r:id="rId50"/>
    <p:sldId id="332" r:id="rId51"/>
    <p:sldId id="321" r:id="rId52"/>
    <p:sldId id="351" r:id="rId53"/>
    <p:sldId id="362" r:id="rId54"/>
    <p:sldId id="322" r:id="rId55"/>
    <p:sldId id="360" r:id="rId56"/>
    <p:sldId id="325" r:id="rId57"/>
    <p:sldId id="352" r:id="rId58"/>
    <p:sldId id="36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p:cViewPr varScale="1">
        <p:scale>
          <a:sx n="64" d="100"/>
          <a:sy n="64" d="100"/>
        </p:scale>
        <p:origin x="138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F7891-6054-4758-950E-EEB829C99D61}" type="datetimeFigureOut">
              <a:rPr lang="en-US" smtClean="0"/>
              <a:t>7/9/2019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70216-CD74-459D-BAC4-486A8D3B9766}" type="slidenum">
              <a:rPr lang="en-US" smtClean="0"/>
              <a:t>‹#›</a:t>
            </a:fld>
            <a:endParaRPr lang="en-US"/>
          </a:p>
        </p:txBody>
      </p:sp>
    </p:spTree>
    <p:extLst>
      <p:ext uri="{BB962C8B-B14F-4D97-AF65-F5344CB8AC3E}">
        <p14:creationId xmlns:p14="http://schemas.microsoft.com/office/powerpoint/2010/main" val="174703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4</a:t>
            </a:fld>
            <a:endParaRPr lang="en-US"/>
          </a:p>
        </p:txBody>
      </p:sp>
    </p:spTree>
    <p:extLst>
      <p:ext uri="{BB962C8B-B14F-4D97-AF65-F5344CB8AC3E}">
        <p14:creationId xmlns:p14="http://schemas.microsoft.com/office/powerpoint/2010/main" val="173923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13</a:t>
            </a:fld>
            <a:endParaRPr lang="en-US"/>
          </a:p>
        </p:txBody>
      </p:sp>
    </p:spTree>
    <p:extLst>
      <p:ext uri="{BB962C8B-B14F-4D97-AF65-F5344CB8AC3E}">
        <p14:creationId xmlns:p14="http://schemas.microsoft.com/office/powerpoint/2010/main" val="53423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57B85-858F-4D00-82A7-20D288F27430}" type="slidenum">
              <a:rPr lang="en-US" smtClean="0"/>
              <a:t>16</a:t>
            </a:fld>
            <a:endParaRPr lang="en-US"/>
          </a:p>
        </p:txBody>
      </p:sp>
    </p:spTree>
    <p:extLst>
      <p:ext uri="{BB962C8B-B14F-4D97-AF65-F5344CB8AC3E}">
        <p14:creationId xmlns:p14="http://schemas.microsoft.com/office/powerpoint/2010/main" val="61241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17</a:t>
            </a:fld>
            <a:endParaRPr lang="en-US"/>
          </a:p>
        </p:txBody>
      </p:sp>
    </p:spTree>
    <p:extLst>
      <p:ext uri="{BB962C8B-B14F-4D97-AF65-F5344CB8AC3E}">
        <p14:creationId xmlns:p14="http://schemas.microsoft.com/office/powerpoint/2010/main" val="165339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18</a:t>
            </a:fld>
            <a:endParaRPr lang="en-US"/>
          </a:p>
        </p:txBody>
      </p:sp>
    </p:spTree>
    <p:extLst>
      <p:ext uri="{BB962C8B-B14F-4D97-AF65-F5344CB8AC3E}">
        <p14:creationId xmlns:p14="http://schemas.microsoft.com/office/powerpoint/2010/main" val="1056399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3D0D2-F20D-4A7E-9A4A-03E8E7592B41}" type="slidenum">
              <a:rPr lang="en-US" smtClean="0"/>
              <a:t>19</a:t>
            </a:fld>
            <a:endParaRPr lang="en-US" dirty="0"/>
          </a:p>
        </p:txBody>
      </p:sp>
    </p:spTree>
    <p:extLst>
      <p:ext uri="{BB962C8B-B14F-4D97-AF65-F5344CB8AC3E}">
        <p14:creationId xmlns:p14="http://schemas.microsoft.com/office/powerpoint/2010/main" val="2981024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3D0D2-F20D-4A7E-9A4A-03E8E7592B41}" type="slidenum">
              <a:rPr lang="en-US" smtClean="0"/>
              <a:t>20</a:t>
            </a:fld>
            <a:endParaRPr lang="en-US" dirty="0"/>
          </a:p>
        </p:txBody>
      </p:sp>
    </p:spTree>
    <p:extLst>
      <p:ext uri="{BB962C8B-B14F-4D97-AF65-F5344CB8AC3E}">
        <p14:creationId xmlns:p14="http://schemas.microsoft.com/office/powerpoint/2010/main" val="2981024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3D0D2-F20D-4A7E-9A4A-03E8E7592B41}" type="slidenum">
              <a:rPr lang="en-US" smtClean="0"/>
              <a:t>21</a:t>
            </a:fld>
            <a:endParaRPr lang="en-US" dirty="0"/>
          </a:p>
        </p:txBody>
      </p:sp>
    </p:spTree>
    <p:extLst>
      <p:ext uri="{BB962C8B-B14F-4D97-AF65-F5344CB8AC3E}">
        <p14:creationId xmlns:p14="http://schemas.microsoft.com/office/powerpoint/2010/main" val="291606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22</a:t>
            </a:fld>
            <a:endParaRPr lang="en-US"/>
          </a:p>
        </p:txBody>
      </p:sp>
    </p:spTree>
    <p:extLst>
      <p:ext uri="{BB962C8B-B14F-4D97-AF65-F5344CB8AC3E}">
        <p14:creationId xmlns:p14="http://schemas.microsoft.com/office/powerpoint/2010/main" val="2937243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23</a:t>
            </a:fld>
            <a:endParaRPr lang="en-US"/>
          </a:p>
        </p:txBody>
      </p:sp>
    </p:spTree>
    <p:extLst>
      <p:ext uri="{BB962C8B-B14F-4D97-AF65-F5344CB8AC3E}">
        <p14:creationId xmlns:p14="http://schemas.microsoft.com/office/powerpoint/2010/main" val="340650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3D0D2-F20D-4A7E-9A4A-03E8E7592B41}" type="slidenum">
              <a:rPr lang="en-US" smtClean="0"/>
              <a:t>24</a:t>
            </a:fld>
            <a:endParaRPr lang="en-US" dirty="0"/>
          </a:p>
        </p:txBody>
      </p:sp>
    </p:spTree>
    <p:extLst>
      <p:ext uri="{BB962C8B-B14F-4D97-AF65-F5344CB8AC3E}">
        <p14:creationId xmlns:p14="http://schemas.microsoft.com/office/powerpoint/2010/main" val="115922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5</a:t>
            </a:fld>
            <a:endParaRPr lang="en-US"/>
          </a:p>
        </p:txBody>
      </p:sp>
    </p:spTree>
    <p:extLst>
      <p:ext uri="{BB962C8B-B14F-4D97-AF65-F5344CB8AC3E}">
        <p14:creationId xmlns:p14="http://schemas.microsoft.com/office/powerpoint/2010/main" val="208742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25</a:t>
            </a:fld>
            <a:endParaRPr lang="en-US"/>
          </a:p>
        </p:txBody>
      </p:sp>
    </p:spTree>
    <p:extLst>
      <p:ext uri="{BB962C8B-B14F-4D97-AF65-F5344CB8AC3E}">
        <p14:creationId xmlns:p14="http://schemas.microsoft.com/office/powerpoint/2010/main" val="3717189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26</a:t>
            </a:fld>
            <a:endParaRPr lang="en-US"/>
          </a:p>
        </p:txBody>
      </p:sp>
    </p:spTree>
    <p:extLst>
      <p:ext uri="{BB962C8B-B14F-4D97-AF65-F5344CB8AC3E}">
        <p14:creationId xmlns:p14="http://schemas.microsoft.com/office/powerpoint/2010/main" val="270232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27</a:t>
            </a:fld>
            <a:endParaRPr lang="en-US"/>
          </a:p>
        </p:txBody>
      </p:sp>
    </p:spTree>
    <p:extLst>
      <p:ext uri="{BB962C8B-B14F-4D97-AF65-F5344CB8AC3E}">
        <p14:creationId xmlns:p14="http://schemas.microsoft.com/office/powerpoint/2010/main" val="3038225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28</a:t>
            </a:fld>
            <a:endParaRPr lang="en-US"/>
          </a:p>
        </p:txBody>
      </p:sp>
    </p:spTree>
    <p:extLst>
      <p:ext uri="{BB962C8B-B14F-4D97-AF65-F5344CB8AC3E}">
        <p14:creationId xmlns:p14="http://schemas.microsoft.com/office/powerpoint/2010/main" val="3327553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0963"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914318">
              <a:spcBef>
                <a:spcPct val="0"/>
              </a:spcBef>
            </a:pPr>
            <a:endParaRPr lang="en-US" dirty="0">
              <a:ea typeface="ＭＳ Ｐゴシック" pitchFamily="34" charset="-128"/>
            </a:endParaRPr>
          </a:p>
        </p:txBody>
      </p:sp>
      <p:sp>
        <p:nvSpPr>
          <p:cNvPr id="40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600">
                <a:solidFill>
                  <a:schemeClr val="tx1"/>
                </a:solidFill>
                <a:latin typeface="Arial" pitchFamily="34" charset="0"/>
                <a:ea typeface="ＭＳ Ｐゴシック" pitchFamily="34" charset="-128"/>
              </a:defRPr>
            </a:lvl1pPr>
            <a:lvl2pPr marL="742950" indent="-285750" eaLnBrk="0" hangingPunct="0">
              <a:defRPr sz="600">
                <a:solidFill>
                  <a:schemeClr val="tx1"/>
                </a:solidFill>
                <a:latin typeface="Arial" pitchFamily="34" charset="0"/>
                <a:ea typeface="ＭＳ Ｐゴシック" pitchFamily="34" charset="-128"/>
              </a:defRPr>
            </a:lvl2pPr>
            <a:lvl3pPr marL="1143000" indent="-228600" eaLnBrk="0" hangingPunct="0">
              <a:defRPr sz="600">
                <a:solidFill>
                  <a:schemeClr val="tx1"/>
                </a:solidFill>
                <a:latin typeface="Arial" pitchFamily="34" charset="0"/>
                <a:ea typeface="ＭＳ Ｐゴシック" pitchFamily="34" charset="-128"/>
              </a:defRPr>
            </a:lvl3pPr>
            <a:lvl4pPr marL="1600200" indent="-228600" eaLnBrk="0" hangingPunct="0">
              <a:defRPr sz="600">
                <a:solidFill>
                  <a:schemeClr val="tx1"/>
                </a:solidFill>
                <a:latin typeface="Arial" pitchFamily="34" charset="0"/>
                <a:ea typeface="ＭＳ Ｐゴシック" pitchFamily="34" charset="-128"/>
              </a:defRPr>
            </a:lvl4pPr>
            <a:lvl5pPr marL="2057400" indent="-228600" eaLnBrk="0" hangingPunct="0">
              <a:defRPr sz="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9pPr>
          </a:lstStyle>
          <a:p>
            <a:pPr algn="r" defTabSz="914318" eaLnBrk="1" hangingPunct="1"/>
            <a:fld id="{B4316E5E-D0E6-4AED-B518-40AC8098D11D}" type="slidenum">
              <a:rPr lang="en-US" sz="1200">
                <a:latin typeface="Calibri" pitchFamily="34" charset="0"/>
                <a:cs typeface="Arial" pitchFamily="34" charset="0"/>
              </a:rPr>
              <a:pPr algn="r" defTabSz="914318" eaLnBrk="1" hangingPunct="1"/>
              <a:t>33</a:t>
            </a:fld>
            <a:endParaRPr lang="en-US" sz="1200" dirty="0">
              <a:latin typeface="Calibri" pitchFamily="34" charset="0"/>
              <a:cs typeface="Arial" pitchFamily="34" charset="0"/>
            </a:endParaRPr>
          </a:p>
        </p:txBody>
      </p:sp>
    </p:spTree>
    <p:extLst>
      <p:ext uri="{BB962C8B-B14F-4D97-AF65-F5344CB8AC3E}">
        <p14:creationId xmlns:p14="http://schemas.microsoft.com/office/powerpoint/2010/main" val="3805815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70216-CD74-459D-BAC4-486A8D3B9766}" type="slidenum">
              <a:rPr lang="en-US" smtClean="0"/>
              <a:t>35</a:t>
            </a:fld>
            <a:endParaRPr lang="en-US"/>
          </a:p>
        </p:txBody>
      </p:sp>
    </p:spTree>
    <p:extLst>
      <p:ext uri="{BB962C8B-B14F-4D97-AF65-F5344CB8AC3E}">
        <p14:creationId xmlns:p14="http://schemas.microsoft.com/office/powerpoint/2010/main" val="167690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70216-CD74-459D-BAC4-486A8D3B9766}" type="slidenum">
              <a:rPr lang="en-US" smtClean="0"/>
              <a:t>36</a:t>
            </a:fld>
            <a:endParaRPr lang="en-US"/>
          </a:p>
        </p:txBody>
      </p:sp>
    </p:spTree>
    <p:extLst>
      <p:ext uri="{BB962C8B-B14F-4D97-AF65-F5344CB8AC3E}">
        <p14:creationId xmlns:p14="http://schemas.microsoft.com/office/powerpoint/2010/main" val="428715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70216-CD74-459D-BAC4-486A8D3B9766}" type="slidenum">
              <a:rPr lang="en-US" smtClean="0"/>
              <a:t>37</a:t>
            </a:fld>
            <a:endParaRPr lang="en-US"/>
          </a:p>
        </p:txBody>
      </p:sp>
    </p:spTree>
    <p:extLst>
      <p:ext uri="{BB962C8B-B14F-4D97-AF65-F5344CB8AC3E}">
        <p14:creationId xmlns:p14="http://schemas.microsoft.com/office/powerpoint/2010/main" val="3594162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0963"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914318">
              <a:spcBef>
                <a:spcPct val="0"/>
              </a:spcBef>
            </a:pPr>
            <a:endParaRPr lang="en-US" dirty="0">
              <a:ea typeface="ＭＳ Ｐゴシック" pitchFamily="34" charset="-128"/>
            </a:endParaRPr>
          </a:p>
        </p:txBody>
      </p:sp>
      <p:sp>
        <p:nvSpPr>
          <p:cNvPr id="40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600">
                <a:solidFill>
                  <a:schemeClr val="tx1"/>
                </a:solidFill>
                <a:latin typeface="Arial" pitchFamily="34" charset="0"/>
                <a:ea typeface="ＭＳ Ｐゴシック" pitchFamily="34" charset="-128"/>
              </a:defRPr>
            </a:lvl1pPr>
            <a:lvl2pPr marL="742950" indent="-285750" eaLnBrk="0" hangingPunct="0">
              <a:defRPr sz="600">
                <a:solidFill>
                  <a:schemeClr val="tx1"/>
                </a:solidFill>
                <a:latin typeface="Arial" pitchFamily="34" charset="0"/>
                <a:ea typeface="ＭＳ Ｐゴシック" pitchFamily="34" charset="-128"/>
              </a:defRPr>
            </a:lvl2pPr>
            <a:lvl3pPr marL="1143000" indent="-228600" eaLnBrk="0" hangingPunct="0">
              <a:defRPr sz="600">
                <a:solidFill>
                  <a:schemeClr val="tx1"/>
                </a:solidFill>
                <a:latin typeface="Arial" pitchFamily="34" charset="0"/>
                <a:ea typeface="ＭＳ Ｐゴシック" pitchFamily="34" charset="-128"/>
              </a:defRPr>
            </a:lvl3pPr>
            <a:lvl4pPr marL="1600200" indent="-228600" eaLnBrk="0" hangingPunct="0">
              <a:defRPr sz="600">
                <a:solidFill>
                  <a:schemeClr val="tx1"/>
                </a:solidFill>
                <a:latin typeface="Arial" pitchFamily="34" charset="0"/>
                <a:ea typeface="ＭＳ Ｐゴシック" pitchFamily="34" charset="-128"/>
              </a:defRPr>
            </a:lvl4pPr>
            <a:lvl5pPr marL="2057400" indent="-228600" eaLnBrk="0" hangingPunct="0">
              <a:defRPr sz="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9pPr>
          </a:lstStyle>
          <a:p>
            <a:pPr algn="r" defTabSz="914318" eaLnBrk="1" hangingPunct="1"/>
            <a:fld id="{B4316E5E-D0E6-4AED-B518-40AC8098D11D}" type="slidenum">
              <a:rPr lang="en-US" sz="1200">
                <a:latin typeface="Calibri" pitchFamily="34" charset="0"/>
                <a:cs typeface="Arial" pitchFamily="34" charset="0"/>
              </a:rPr>
              <a:pPr algn="r" defTabSz="914318" eaLnBrk="1" hangingPunct="1"/>
              <a:t>38</a:t>
            </a:fld>
            <a:endParaRPr lang="en-US" sz="1200" dirty="0">
              <a:latin typeface="Calibri" pitchFamily="34" charset="0"/>
              <a:cs typeface="Arial" pitchFamily="34" charset="0"/>
            </a:endParaRPr>
          </a:p>
        </p:txBody>
      </p:sp>
    </p:spTree>
    <p:extLst>
      <p:ext uri="{BB962C8B-B14F-4D97-AF65-F5344CB8AC3E}">
        <p14:creationId xmlns:p14="http://schemas.microsoft.com/office/powerpoint/2010/main" val="1226905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3D0D2-F20D-4A7E-9A4A-03E8E7592B41}" type="slidenum">
              <a:rPr lang="en-US" smtClean="0"/>
              <a:t>41</a:t>
            </a:fld>
            <a:endParaRPr lang="en-US" dirty="0"/>
          </a:p>
        </p:txBody>
      </p:sp>
    </p:spTree>
    <p:extLst>
      <p:ext uri="{BB962C8B-B14F-4D97-AF65-F5344CB8AC3E}">
        <p14:creationId xmlns:p14="http://schemas.microsoft.com/office/powerpoint/2010/main" val="384605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3D0D2-F20D-4A7E-9A4A-03E8E7592B41}" type="slidenum">
              <a:rPr lang="en-US" smtClean="0"/>
              <a:t>6</a:t>
            </a:fld>
            <a:endParaRPr lang="en-US" dirty="0"/>
          </a:p>
        </p:txBody>
      </p:sp>
    </p:spTree>
    <p:extLst>
      <p:ext uri="{BB962C8B-B14F-4D97-AF65-F5344CB8AC3E}">
        <p14:creationId xmlns:p14="http://schemas.microsoft.com/office/powerpoint/2010/main" val="1728561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73D5F-2DB1-43E9-A8CB-07C963177CBE}" type="slidenum">
              <a:rPr lang="en-US" smtClean="0"/>
              <a:t>50</a:t>
            </a:fld>
            <a:endParaRPr lang="en-US"/>
          </a:p>
        </p:txBody>
      </p:sp>
    </p:spTree>
    <p:extLst>
      <p:ext uri="{BB962C8B-B14F-4D97-AF65-F5344CB8AC3E}">
        <p14:creationId xmlns:p14="http://schemas.microsoft.com/office/powerpoint/2010/main" val="307409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7</a:t>
            </a:fld>
            <a:endParaRPr lang="en-US"/>
          </a:p>
        </p:txBody>
      </p:sp>
    </p:spTree>
    <p:extLst>
      <p:ext uri="{BB962C8B-B14F-4D97-AF65-F5344CB8AC3E}">
        <p14:creationId xmlns:p14="http://schemas.microsoft.com/office/powerpoint/2010/main" val="97464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Text</a:t>
            </a:r>
            <a:r>
              <a:rPr lang="en-US" baseline="0" dirty="0"/>
              <a:t> of resolution available at: </a:t>
            </a:r>
            <a:r>
              <a:rPr lang="en-US" dirty="0"/>
              <a:t>http://www.internationalwaterlaw.org/documents/intldocs/UNGA_Resolution_HR_to_Water.pdf</a:t>
            </a:r>
          </a:p>
          <a:p>
            <a:endParaRPr lang="en-US" dirty="0"/>
          </a:p>
          <a:p>
            <a:r>
              <a:rPr lang="en-US" dirty="0"/>
              <a:t>When</a:t>
            </a:r>
            <a:r>
              <a:rPr lang="en-US" baseline="0" dirty="0"/>
              <a:t> introducing resolution, Bolivia rep amended the text so that “declares” became “recognizes”</a:t>
            </a:r>
            <a:endParaRPr lang="en-US" dirty="0"/>
          </a:p>
        </p:txBody>
      </p:sp>
      <p:sp>
        <p:nvSpPr>
          <p:cNvPr id="4" name="Slide Number Placeholder 3"/>
          <p:cNvSpPr>
            <a:spLocks noGrp="1"/>
          </p:cNvSpPr>
          <p:nvPr>
            <p:ph type="sldNum" sz="quarter" idx="10"/>
          </p:nvPr>
        </p:nvSpPr>
        <p:spPr/>
        <p:txBody>
          <a:bodyPr/>
          <a:lstStyle/>
          <a:p>
            <a:fld id="{47E57B85-858F-4D00-82A7-20D288F27430}" type="slidenum">
              <a:rPr lang="en-US" smtClean="0"/>
              <a:t>8</a:t>
            </a:fld>
            <a:endParaRPr lang="en-US"/>
          </a:p>
        </p:txBody>
      </p:sp>
    </p:spTree>
    <p:extLst>
      <p:ext uri="{BB962C8B-B14F-4D97-AF65-F5344CB8AC3E}">
        <p14:creationId xmlns:p14="http://schemas.microsoft.com/office/powerpoint/2010/main" val="40768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US</a:t>
            </a:r>
          </a:p>
          <a:p>
            <a:r>
              <a:rPr lang="en-US" dirty="0">
                <a:effectLst/>
              </a:rPr>
              <a:t>Expressed “deep commitment to finding solutions to global water challenges,” “supported the work of the Human Rights Council’s Independent Expert” and “looked forward to . . . a more inclusive, deliberative approach . . .in Geneva”</a:t>
            </a:r>
          </a:p>
          <a:p>
            <a:endParaRPr lang="en-US" dirty="0">
              <a:effectLst/>
            </a:endParaRPr>
          </a:p>
          <a:p>
            <a:r>
              <a:rPr lang="en-US" dirty="0">
                <a:effectLst/>
              </a:rPr>
              <a:t>Hoped to “negotiate and ultimately join the consensus on a text that would uphold the process under way at the Human Rights Council.  Instead, the text . . . described the right to water and sanitation in a way not reflected in existing international law . . .”</a:t>
            </a:r>
          </a:p>
          <a:p>
            <a:br>
              <a:rPr lang="en-US" dirty="0"/>
            </a:br>
            <a:r>
              <a:rPr lang="en-US" dirty="0">
                <a:effectLst/>
              </a:rPr>
              <a:t>“[A]</a:t>
            </a:r>
            <a:r>
              <a:rPr lang="en-US" dirty="0" err="1">
                <a:effectLst/>
              </a:rPr>
              <a:t>ttempted</a:t>
            </a:r>
            <a:r>
              <a:rPr lang="en-US" dirty="0">
                <a:effectLst/>
              </a:rPr>
              <a:t> to take a short cut around the serious work of formulating, articulating and upholding universal rights.  It had not been drafted in a transparent, inclusive manner, and neither the Assembly, nor the Geneva process had yet considered fully the legal implications of a declared right to water. . . .” </a:t>
            </a:r>
          </a:p>
          <a:p>
            <a:endParaRPr lang="en-US" dirty="0">
              <a:effectLst/>
            </a:endParaRPr>
          </a:p>
          <a:p>
            <a:r>
              <a:rPr lang="en-US" b="1" dirty="0">
                <a:effectLst/>
              </a:rPr>
              <a:t>Canada</a:t>
            </a:r>
          </a:p>
          <a:p>
            <a:pPr defTabSz="914318">
              <a:defRPr/>
            </a:pPr>
            <a:r>
              <a:rPr lang="en-US" dirty="0">
                <a:effectLst/>
              </a:rPr>
              <a:t>“had joined the consensus on the resolution that had created the mandate of the independent expert.  The work of that mechanism was expected to further promote study of the issue of access to water and sanitation as a human right and, as such, the text was premature.  The non-binding resolution appeared to determine that there was indeed a right without setting out its scope. . . .” </a:t>
            </a:r>
            <a:endParaRPr lang="en-US" dirty="0"/>
          </a:p>
          <a:p>
            <a:endParaRPr lang="en-US" b="1" dirty="0"/>
          </a:p>
        </p:txBody>
      </p:sp>
      <p:sp>
        <p:nvSpPr>
          <p:cNvPr id="4" name="Slide Number Placeholder 3"/>
          <p:cNvSpPr>
            <a:spLocks noGrp="1"/>
          </p:cNvSpPr>
          <p:nvPr>
            <p:ph type="sldNum" sz="quarter" idx="10"/>
          </p:nvPr>
        </p:nvSpPr>
        <p:spPr/>
        <p:txBody>
          <a:bodyPr/>
          <a:lstStyle/>
          <a:p>
            <a:fld id="{47E57B85-858F-4D00-82A7-20D288F27430}" type="slidenum">
              <a:rPr lang="en-US" smtClean="0"/>
              <a:t>9</a:t>
            </a:fld>
            <a:endParaRPr lang="en-US"/>
          </a:p>
        </p:txBody>
      </p:sp>
    </p:spTree>
    <p:extLst>
      <p:ext uri="{BB962C8B-B14F-4D97-AF65-F5344CB8AC3E}">
        <p14:creationId xmlns:p14="http://schemas.microsoft.com/office/powerpoint/2010/main" val="20238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10</a:t>
            </a:fld>
            <a:endParaRPr lang="en-US"/>
          </a:p>
        </p:txBody>
      </p:sp>
    </p:spTree>
    <p:extLst>
      <p:ext uri="{BB962C8B-B14F-4D97-AF65-F5344CB8AC3E}">
        <p14:creationId xmlns:p14="http://schemas.microsoft.com/office/powerpoint/2010/main" val="403350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57B85-858F-4D00-82A7-20D288F27430}" type="slidenum">
              <a:rPr lang="en-US" smtClean="0"/>
              <a:t>11</a:t>
            </a:fld>
            <a:endParaRPr lang="en-US"/>
          </a:p>
        </p:txBody>
      </p:sp>
    </p:spTree>
    <p:extLst>
      <p:ext uri="{BB962C8B-B14F-4D97-AF65-F5344CB8AC3E}">
        <p14:creationId xmlns:p14="http://schemas.microsoft.com/office/powerpoint/2010/main" val="193760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2007 Report from OHCHR: </a:t>
            </a:r>
            <a:r>
              <a:rPr lang="en-US" dirty="0"/>
              <a:t>The approach of United Nations treaty bodies and special procedures has been to stress that the human rights framework does not dictate a particular form of service delivery and leaves it to States to determine the best ways to implement their human rights obligations. While remaining neutral as to the way in which water and sanitation services are provided, and therefore not prohibiting the private provision of water and sanitation services, human rights obligations nonetheless require States to </a:t>
            </a:r>
            <a:r>
              <a:rPr lang="en-US" b="1" dirty="0"/>
              <a:t>regulate and monitor private water and sanitation providers</a:t>
            </a:r>
            <a:r>
              <a:rPr lang="en-US" dirty="0"/>
              <a:t>.</a:t>
            </a:r>
          </a:p>
          <a:p>
            <a:pPr defTabSz="914318">
              <a:defRPr/>
            </a:pPr>
            <a:endParaRPr lang="en-US" dirty="0"/>
          </a:p>
          <a:p>
            <a:pPr defTabSz="914318">
              <a:defRPr/>
            </a:pPr>
            <a:r>
              <a:rPr lang="en-US" dirty="0"/>
              <a:t>Philip Alston and Gerard Quinn state, “such arguments have been consistently and decisively rejected by the governments of all the Western European and market economy (i.e., mixed capitalist) Third World states that have ratified the Covenant.”  Alston and Quinn, </a:t>
            </a:r>
            <a:r>
              <a:rPr lang="en-US" i="1" dirty="0"/>
              <a:t>supra</a:t>
            </a:r>
            <a:r>
              <a:rPr lang="en-US" dirty="0"/>
              <a:t> note 100 at 182.</a:t>
            </a:r>
          </a:p>
          <a:p>
            <a:pPr defTabSz="914318">
              <a:defRPr/>
            </a:pPr>
            <a:endParaRPr lang="en-US" dirty="0"/>
          </a:p>
          <a:p>
            <a:pPr defTabSz="914318">
              <a:defRPr/>
            </a:pPr>
            <a:r>
              <a:rPr lang="en-US" dirty="0" err="1"/>
              <a:t>Travaux</a:t>
            </a:r>
            <a:r>
              <a:rPr lang="en-US" dirty="0"/>
              <a:t> </a:t>
            </a:r>
            <a:r>
              <a:rPr lang="en-US" dirty="0" err="1"/>
              <a:t>prepartoire</a:t>
            </a:r>
            <a:r>
              <a:rPr lang="en-US" dirty="0"/>
              <a:t> – bluntly contradict that ICESCR dictates one form of political economy </a:t>
            </a:r>
          </a:p>
          <a:p>
            <a:pPr defTabSz="914318">
              <a:defRPr/>
            </a:pPr>
            <a:endParaRPr lang="en-US" dirty="0"/>
          </a:p>
          <a:p>
            <a:pPr defTabSz="914318">
              <a:defRPr/>
            </a:pPr>
            <a:r>
              <a:rPr lang="en-US" dirty="0"/>
              <a:t>According to Alston &amp; Quinn, a U.S. State Department official wrote in 1949 that “‘it is a grievous mistake.., to assume that... these rights must be secured exclusively or even primarily by direct State action.”</a:t>
            </a:r>
          </a:p>
          <a:p>
            <a:endParaRPr lang="en-US" dirty="0"/>
          </a:p>
        </p:txBody>
      </p:sp>
      <p:sp>
        <p:nvSpPr>
          <p:cNvPr id="4" name="Slide Number Placeholder 3"/>
          <p:cNvSpPr>
            <a:spLocks noGrp="1"/>
          </p:cNvSpPr>
          <p:nvPr>
            <p:ph type="sldNum" sz="quarter" idx="10"/>
          </p:nvPr>
        </p:nvSpPr>
        <p:spPr/>
        <p:txBody>
          <a:bodyPr/>
          <a:lstStyle/>
          <a:p>
            <a:fld id="{47E57B85-858F-4D00-82A7-20D288F27430}" type="slidenum">
              <a:rPr lang="en-US" smtClean="0"/>
              <a:t>12</a:t>
            </a:fld>
            <a:endParaRPr lang="en-US"/>
          </a:p>
        </p:txBody>
      </p:sp>
    </p:spTree>
    <p:extLst>
      <p:ext uri="{BB962C8B-B14F-4D97-AF65-F5344CB8AC3E}">
        <p14:creationId xmlns:p14="http://schemas.microsoft.com/office/powerpoint/2010/main" val="16309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DDB465-9DAF-460F-8429-4079CEEC7DF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284127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DB465-9DAF-460F-8429-4079CEEC7DF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262819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DB465-9DAF-460F-8429-4079CEEC7DF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351793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DB465-9DAF-460F-8429-4079CEEC7DF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391161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DB465-9DAF-460F-8429-4079CEEC7DF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273680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DDB465-9DAF-460F-8429-4079CEEC7DFB}"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344997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DDB465-9DAF-460F-8429-4079CEEC7DFB}"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420495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DDB465-9DAF-460F-8429-4079CEEC7DFB}"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310149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DB465-9DAF-460F-8429-4079CEEC7DFB}"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294512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DDB465-9DAF-460F-8429-4079CEEC7DFB}"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30696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DDB465-9DAF-460F-8429-4079CEEC7DFB}"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556E-A88C-4A33-9A5B-990EC503E978}" type="slidenum">
              <a:rPr lang="en-US" smtClean="0"/>
              <a:t>‹#›</a:t>
            </a:fld>
            <a:endParaRPr lang="en-US"/>
          </a:p>
        </p:txBody>
      </p:sp>
    </p:spTree>
    <p:extLst>
      <p:ext uri="{BB962C8B-B14F-4D97-AF65-F5344CB8AC3E}">
        <p14:creationId xmlns:p14="http://schemas.microsoft.com/office/powerpoint/2010/main" val="127505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DB465-9DAF-460F-8429-4079CEEC7DFB}" type="datetimeFigureOut">
              <a:rPr lang="en-US" smtClean="0"/>
              <a:t>7/9/2019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9556E-A88C-4A33-9A5B-990EC503E978}" type="slidenum">
              <a:rPr lang="en-US" smtClean="0"/>
              <a:t>‹#›</a:t>
            </a:fld>
            <a:endParaRPr lang="en-US"/>
          </a:p>
        </p:txBody>
      </p:sp>
    </p:spTree>
    <p:extLst>
      <p:ext uri="{BB962C8B-B14F-4D97-AF65-F5344CB8AC3E}">
        <p14:creationId xmlns:p14="http://schemas.microsoft.com/office/powerpoint/2010/main" val="1971862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NUL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lebbeuswoods.files.wordpress.com/2008/01/slum-mumbai1a.jpg"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google.com/url?sa=i&amp;rct=j&amp;q=&amp;esrc=s&amp;source=images&amp;cd=&amp;cad=rja&amp;uact=8&amp;ved=0ahUKEwjX8oj38ufSAhVMxoMKHfqlBWQQjRwIBw&amp;url=http://www.alamy.com/stock-photo-women-attend-a-community-meeting-in-freetown-sierra-leone-west-africa-33471576.html&amp;bvm=bv.150120842,d.amc&amp;psig=AFQjCNH-MVBWNNIUO23aabt3SgKXLKcjsA&amp;ust=1490196011993324"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MDGs and the SDGs</a:t>
            </a:r>
            <a:br>
              <a:rPr lang="en-US" b="1" dirty="0"/>
            </a:br>
            <a:r>
              <a:rPr lang="en-US" sz="4000" b="1" dirty="0"/>
              <a:t>An analysis from the perspective of the human right(s) to water and sanitation</a:t>
            </a:r>
            <a:endParaRPr lang="en-US" sz="4000" dirty="0"/>
          </a:p>
        </p:txBody>
      </p:sp>
      <p:sp>
        <p:nvSpPr>
          <p:cNvPr id="3" name="Subtitle 2"/>
          <p:cNvSpPr>
            <a:spLocks noGrp="1"/>
          </p:cNvSpPr>
          <p:nvPr>
            <p:ph type="subTitle" idx="1"/>
          </p:nvPr>
        </p:nvSpPr>
        <p:spPr>
          <a:xfrm>
            <a:off x="1447800" y="4191000"/>
            <a:ext cx="6400800" cy="1752600"/>
          </a:xfrm>
        </p:spPr>
        <p:txBody>
          <a:bodyPr/>
          <a:lstStyle/>
          <a:p>
            <a:pPr>
              <a:spcBef>
                <a:spcPts val="0"/>
              </a:spcBef>
            </a:pPr>
            <a:r>
              <a:rPr lang="en-US" dirty="0"/>
              <a:t>Sharmila L. Murthy</a:t>
            </a:r>
            <a:br>
              <a:rPr lang="en-US" dirty="0"/>
            </a:br>
            <a:r>
              <a:rPr lang="en-US" sz="2800" dirty="0"/>
              <a:t>Associate Professor</a:t>
            </a:r>
          </a:p>
          <a:p>
            <a:pPr>
              <a:spcBef>
                <a:spcPts val="0"/>
              </a:spcBef>
            </a:pPr>
            <a:r>
              <a:rPr lang="en-US" sz="2800" dirty="0"/>
              <a:t>Suffolk University Law School</a:t>
            </a:r>
          </a:p>
        </p:txBody>
      </p:sp>
    </p:spTree>
    <p:extLst>
      <p:ext uri="{BB962C8B-B14F-4D97-AF65-F5344CB8AC3E}">
        <p14:creationId xmlns:p14="http://schemas.microsoft.com/office/powerpoint/2010/main" val="135785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http://griid.files.wordpress.com/2011/02/no-water-privatiz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46786"/>
            <a:ext cx="8370987" cy="472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5562600"/>
            <a:ext cx="3733800" cy="184666"/>
          </a:xfrm>
          <a:prstGeom prst="rect">
            <a:avLst/>
          </a:prstGeom>
          <a:noFill/>
        </p:spPr>
        <p:txBody>
          <a:bodyPr wrap="square" rtlCol="0">
            <a:spAutoFit/>
          </a:bodyPr>
          <a:lstStyle/>
          <a:p>
            <a:r>
              <a:rPr lang="en-US" sz="600" dirty="0"/>
              <a:t>http://griid.files.wordpress.com/2011/02/no-water-privatization.jpg</a:t>
            </a:r>
          </a:p>
        </p:txBody>
      </p:sp>
      <p:sp>
        <p:nvSpPr>
          <p:cNvPr id="3" name="Slide Number Placeholder 2"/>
          <p:cNvSpPr>
            <a:spLocks noGrp="1"/>
          </p:cNvSpPr>
          <p:nvPr>
            <p:ph type="sldNum" sz="quarter" idx="12"/>
          </p:nvPr>
        </p:nvSpPr>
        <p:spPr/>
        <p:txBody>
          <a:bodyPr/>
          <a:lstStyle/>
          <a:p>
            <a:fld id="{B84C5935-3400-4083-B259-B45FECF9C6E0}" type="slidenum">
              <a:rPr lang="en-US" smtClean="0"/>
              <a:t>10</a:t>
            </a:fld>
            <a:endParaRPr lang="en-US"/>
          </a:p>
        </p:txBody>
      </p:sp>
    </p:spTree>
    <p:extLst>
      <p:ext uri="{BB962C8B-B14F-4D97-AF65-F5344CB8AC3E}">
        <p14:creationId xmlns:p14="http://schemas.microsoft.com/office/powerpoint/2010/main" val="350210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4549278" y="6352668"/>
            <a:ext cx="3068638" cy="214312"/>
          </a:xfrm>
          <a:prstGeom prst="rect">
            <a:avLst/>
          </a:prstGeom>
          <a:noFill/>
          <a:ln w="9525">
            <a:noFill/>
            <a:miter lim="800000"/>
            <a:headEnd/>
            <a:tailEnd/>
          </a:ln>
        </p:spPr>
        <p:txBody>
          <a:bodyPr>
            <a:spAutoFit/>
          </a:bodyPr>
          <a:lstStyle/>
          <a:p>
            <a:r>
              <a:rPr lang="en-US" sz="800" dirty="0"/>
              <a:t>http://www.tlaxcala-int.org/article.asp?reference=121</a:t>
            </a:r>
          </a:p>
        </p:txBody>
      </p:sp>
      <p:pic>
        <p:nvPicPr>
          <p:cNvPr id="90115" name="Picture 4"/>
          <p:cNvPicPr>
            <a:picLocks noChangeAspect="1"/>
          </p:cNvPicPr>
          <p:nvPr/>
        </p:nvPicPr>
        <p:blipFill>
          <a:blip r:embed="rId3"/>
          <a:srcRect/>
          <a:stretch>
            <a:fillRect/>
          </a:stretch>
        </p:blipFill>
        <p:spPr bwMode="auto">
          <a:xfrm>
            <a:off x="165847" y="3568700"/>
            <a:ext cx="4244975" cy="2771775"/>
          </a:xfrm>
          <a:prstGeom prst="rect">
            <a:avLst/>
          </a:prstGeom>
          <a:noFill/>
          <a:ln w="9525">
            <a:noFill/>
            <a:miter lim="800000"/>
            <a:headEnd/>
            <a:tailEnd/>
          </a:ln>
        </p:spPr>
      </p:pic>
      <p:sp>
        <p:nvSpPr>
          <p:cNvPr id="90116" name="TextBox 5"/>
          <p:cNvSpPr txBox="1">
            <a:spLocks noChangeArrowheads="1"/>
          </p:cNvSpPr>
          <p:nvPr/>
        </p:nvSpPr>
        <p:spPr bwMode="auto">
          <a:xfrm>
            <a:off x="163076" y="6232525"/>
            <a:ext cx="3416300" cy="215900"/>
          </a:xfrm>
          <a:prstGeom prst="rect">
            <a:avLst/>
          </a:prstGeom>
          <a:noFill/>
          <a:ln w="9525">
            <a:noFill/>
            <a:miter lim="800000"/>
            <a:headEnd/>
            <a:tailEnd/>
          </a:ln>
        </p:spPr>
        <p:txBody>
          <a:bodyPr>
            <a:spAutoFit/>
          </a:bodyPr>
          <a:lstStyle/>
          <a:p>
            <a:r>
              <a:rPr lang="en-US" sz="800" dirty="0"/>
              <a:t>http://www.tlaxcala-int.org/article.asp?reference=121</a:t>
            </a:r>
          </a:p>
        </p:txBody>
      </p:sp>
      <p:pic>
        <p:nvPicPr>
          <p:cNvPr id="90117" name="Content Placeholder 3"/>
          <p:cNvPicPr>
            <a:picLocks noChangeAspect="1"/>
          </p:cNvPicPr>
          <p:nvPr/>
        </p:nvPicPr>
        <p:blipFill>
          <a:blip r:embed="rId4"/>
          <a:srcRect/>
          <a:stretch>
            <a:fillRect/>
          </a:stretch>
        </p:blipFill>
        <p:spPr bwMode="auto">
          <a:xfrm>
            <a:off x="4584191" y="3654521"/>
            <a:ext cx="4219295" cy="2771775"/>
          </a:xfrm>
          <a:prstGeom prst="rect">
            <a:avLst/>
          </a:prstGeom>
          <a:noFill/>
          <a:ln w="9525">
            <a:noFill/>
            <a:miter lim="800000"/>
            <a:headEnd/>
            <a:tailEnd/>
          </a:ln>
        </p:spPr>
      </p:pic>
      <p:pic>
        <p:nvPicPr>
          <p:cNvPr id="8" name="Picture 5"/>
          <p:cNvPicPr>
            <a:picLocks noChangeAspect="1"/>
          </p:cNvPicPr>
          <p:nvPr/>
        </p:nvPicPr>
        <p:blipFill>
          <a:blip r:embed="rId5"/>
          <a:srcRect/>
          <a:stretch>
            <a:fillRect/>
          </a:stretch>
        </p:blipFill>
        <p:spPr bwMode="auto">
          <a:xfrm>
            <a:off x="761999" y="410648"/>
            <a:ext cx="2667001" cy="2657027"/>
          </a:xfrm>
          <a:prstGeom prst="rect">
            <a:avLst/>
          </a:prstGeom>
          <a:noFill/>
          <a:ln w="9525">
            <a:noFill/>
            <a:miter lim="800000"/>
            <a:headEnd/>
            <a:tailEnd/>
          </a:ln>
        </p:spPr>
      </p:pic>
      <p:sp>
        <p:nvSpPr>
          <p:cNvPr id="9" name="TextBox 6"/>
          <p:cNvSpPr txBox="1">
            <a:spLocks noChangeArrowheads="1"/>
          </p:cNvSpPr>
          <p:nvPr/>
        </p:nvSpPr>
        <p:spPr bwMode="auto">
          <a:xfrm>
            <a:off x="772886" y="3001311"/>
            <a:ext cx="2202221" cy="338554"/>
          </a:xfrm>
          <a:prstGeom prst="rect">
            <a:avLst/>
          </a:prstGeom>
          <a:noFill/>
          <a:ln w="9525">
            <a:noFill/>
            <a:miter lim="800000"/>
            <a:headEnd/>
            <a:tailEnd/>
          </a:ln>
        </p:spPr>
        <p:txBody>
          <a:bodyPr wrap="square">
            <a:spAutoFit/>
          </a:bodyPr>
          <a:lstStyle/>
          <a:p>
            <a:r>
              <a:rPr lang="en-US" sz="800" dirty="0"/>
              <a:t>http://wwwnc.cdc.gov/travel/destinations/bolivia.htm</a:t>
            </a:r>
          </a:p>
        </p:txBody>
      </p:sp>
      <p:sp>
        <p:nvSpPr>
          <p:cNvPr id="3" name="TextBox 2"/>
          <p:cNvSpPr txBox="1"/>
          <p:nvPr/>
        </p:nvSpPr>
        <p:spPr>
          <a:xfrm>
            <a:off x="165847" y="3715434"/>
            <a:ext cx="4418344" cy="646331"/>
          </a:xfrm>
          <a:prstGeom prst="rect">
            <a:avLst/>
          </a:prstGeom>
          <a:noFill/>
        </p:spPr>
        <p:txBody>
          <a:bodyPr wrap="square" rtlCol="0">
            <a:spAutoFit/>
          </a:bodyPr>
          <a:lstStyle/>
          <a:p>
            <a:pPr algn="ctr"/>
            <a:r>
              <a:rPr lang="en-US" sz="3600" dirty="0">
                <a:solidFill>
                  <a:schemeClr val="bg1"/>
                </a:solidFill>
              </a:rPr>
              <a:t>“La Guerra del Agua”</a:t>
            </a:r>
          </a:p>
        </p:txBody>
      </p:sp>
      <p:pic>
        <p:nvPicPr>
          <p:cNvPr id="11" name="Picture 2" descr="C:\Users\Shar\Dropbox\Untangling HR2WS\class\bolivia\cochabamba.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Lst>
          </a:blip>
          <a:srcRect l="3745" t="6010" r="4020" b="6357"/>
          <a:stretch/>
        </p:blipFill>
        <p:spPr bwMode="auto">
          <a:xfrm>
            <a:off x="4550663" y="410648"/>
            <a:ext cx="3739896" cy="2776812"/>
          </a:xfrm>
          <a:prstGeom prst="rect">
            <a:avLst/>
          </a:prstGeom>
          <a:noFill/>
          <a:ln w="9525">
            <a:noFill/>
            <a:miter lim="800000"/>
            <a:headEnd/>
            <a:tailEnd/>
          </a:ln>
        </p:spPr>
      </p:pic>
      <p:sp>
        <p:nvSpPr>
          <p:cNvPr id="12" name="TextBox 8"/>
          <p:cNvSpPr txBox="1">
            <a:spLocks noChangeArrowheads="1"/>
          </p:cNvSpPr>
          <p:nvPr/>
        </p:nvSpPr>
        <p:spPr bwMode="auto">
          <a:xfrm>
            <a:off x="4577332" y="3154379"/>
            <a:ext cx="3588259" cy="338554"/>
          </a:xfrm>
          <a:prstGeom prst="rect">
            <a:avLst/>
          </a:prstGeom>
          <a:noFill/>
          <a:ln w="9525">
            <a:noFill/>
            <a:miter lim="800000"/>
            <a:headEnd/>
            <a:tailEnd/>
          </a:ln>
        </p:spPr>
        <p:txBody>
          <a:bodyPr wrap="square">
            <a:spAutoFit/>
          </a:bodyPr>
          <a:lstStyle/>
          <a:p>
            <a:r>
              <a:rPr lang="en-US" sz="800" dirty="0"/>
              <a:t>http://worldsavvy.org/monitor/index.php?option=com_content&amp;view=article&amp;id=731&amp;Itemid=1177</a:t>
            </a:r>
          </a:p>
        </p:txBody>
      </p:sp>
      <p:sp>
        <p:nvSpPr>
          <p:cNvPr id="2" name="TextBox 1"/>
          <p:cNvSpPr txBox="1"/>
          <p:nvPr/>
        </p:nvSpPr>
        <p:spPr>
          <a:xfrm>
            <a:off x="4770120" y="545812"/>
            <a:ext cx="3048000" cy="523220"/>
          </a:xfrm>
          <a:prstGeom prst="rect">
            <a:avLst/>
          </a:prstGeom>
          <a:noFill/>
        </p:spPr>
        <p:txBody>
          <a:bodyPr wrap="square" rtlCol="0">
            <a:spAutoFit/>
          </a:bodyPr>
          <a:lstStyle/>
          <a:p>
            <a:r>
              <a:rPr lang="en-US" sz="2800" b="1" dirty="0">
                <a:solidFill>
                  <a:schemeClr val="bg1"/>
                </a:solidFill>
              </a:rPr>
              <a:t>Cochabamba</a:t>
            </a:r>
          </a:p>
        </p:txBody>
      </p:sp>
    </p:spTree>
    <p:extLst>
      <p:ext uri="{BB962C8B-B14F-4D97-AF65-F5344CB8AC3E}">
        <p14:creationId xmlns:p14="http://schemas.microsoft.com/office/powerpoint/2010/main" val="410577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rmAutofit fontScale="90000"/>
          </a:bodyPr>
          <a:lstStyle/>
          <a:p>
            <a:pPr algn="l"/>
            <a:r>
              <a:rPr lang="en-US" sz="4000" dirty="0"/>
              <a:t>“Human rights are neutral as to economic models in general, and models of service provision more specifically.”</a:t>
            </a:r>
            <a:br>
              <a:rPr lang="en-US" dirty="0"/>
            </a:br>
            <a:endParaRPr lang="en-US" sz="2200" dirty="0"/>
          </a:p>
        </p:txBody>
      </p:sp>
      <p:sp>
        <p:nvSpPr>
          <p:cNvPr id="3" name="TextBox 2"/>
          <p:cNvSpPr txBox="1"/>
          <p:nvPr/>
        </p:nvSpPr>
        <p:spPr>
          <a:xfrm>
            <a:off x="5617369" y="6381749"/>
            <a:ext cx="1176338" cy="246062"/>
          </a:xfrm>
          <a:prstGeom prst="rect">
            <a:avLst/>
          </a:prstGeom>
          <a:noFill/>
        </p:spPr>
        <p:txBody>
          <a:bodyPr>
            <a:spAutoFit/>
          </a:bodyPr>
          <a:lstStyle/>
          <a:p>
            <a:pPr fontAlgn="auto">
              <a:spcBef>
                <a:spcPts val="0"/>
              </a:spcBef>
              <a:spcAft>
                <a:spcPts val="0"/>
              </a:spcAft>
              <a:defRPr/>
            </a:pPr>
            <a:r>
              <a:rPr lang="en-US" sz="1000" dirty="0">
                <a:solidFill>
                  <a:schemeClr val="bg1">
                    <a:lumMod val="50000"/>
                  </a:schemeClr>
                </a:solidFill>
                <a:latin typeface="+mn-lt"/>
                <a:cs typeface="+mn-cs"/>
              </a:rPr>
              <a:t>www.galdu.org</a:t>
            </a:r>
          </a:p>
        </p:txBody>
      </p:sp>
      <p:pic>
        <p:nvPicPr>
          <p:cNvPr id="4" name="Content Placeholder 6"/>
          <p:cNvPicPr>
            <a:picLocks noChangeAspect="1"/>
          </p:cNvPicPr>
          <p:nvPr/>
        </p:nvPicPr>
        <p:blipFill>
          <a:blip r:embed="rId3"/>
          <a:srcRect/>
          <a:stretch>
            <a:fillRect/>
          </a:stretch>
        </p:blipFill>
        <p:spPr bwMode="auto">
          <a:xfrm>
            <a:off x="5043956" y="4163853"/>
            <a:ext cx="3499501" cy="2325687"/>
          </a:xfrm>
          <a:prstGeom prst="rect">
            <a:avLst/>
          </a:prstGeom>
          <a:noFill/>
          <a:ln w="9525">
            <a:noFill/>
            <a:miter lim="800000"/>
            <a:headEnd/>
            <a:tailEnd/>
          </a:ln>
        </p:spPr>
      </p:pic>
      <p:sp>
        <p:nvSpPr>
          <p:cNvPr id="5" name="TextBox 4"/>
          <p:cNvSpPr txBox="1"/>
          <p:nvPr/>
        </p:nvSpPr>
        <p:spPr>
          <a:xfrm>
            <a:off x="5029200" y="3168134"/>
            <a:ext cx="4267200" cy="646331"/>
          </a:xfrm>
          <a:prstGeom prst="rect">
            <a:avLst/>
          </a:prstGeom>
          <a:noFill/>
        </p:spPr>
        <p:txBody>
          <a:bodyPr wrap="square" rtlCol="0">
            <a:spAutoFit/>
          </a:bodyPr>
          <a:lstStyle/>
          <a:p>
            <a:r>
              <a:rPr lang="en-US" dirty="0"/>
              <a:t>2009 report to HRC on non-State actors</a:t>
            </a:r>
          </a:p>
          <a:p>
            <a:r>
              <a:rPr lang="en-US" dirty="0"/>
              <a:t>by the UN Special Rapporteur</a:t>
            </a:r>
          </a:p>
        </p:txBody>
      </p:sp>
      <p:sp>
        <p:nvSpPr>
          <p:cNvPr id="7" name="Slide Number Placeholder 6"/>
          <p:cNvSpPr>
            <a:spLocks noGrp="1"/>
          </p:cNvSpPr>
          <p:nvPr>
            <p:ph type="sldNum" sz="quarter" idx="12"/>
          </p:nvPr>
        </p:nvSpPr>
        <p:spPr/>
        <p:txBody>
          <a:bodyPr/>
          <a:lstStyle/>
          <a:p>
            <a:fld id="{B84C5935-3400-4083-B259-B45FECF9C6E0}" type="slidenum">
              <a:rPr lang="en-US" smtClean="0"/>
              <a:t>12</a:t>
            </a:fld>
            <a:endParaRPr lang="en-US"/>
          </a:p>
        </p:txBody>
      </p:sp>
    </p:spTree>
    <p:extLst>
      <p:ext uri="{BB962C8B-B14F-4D97-AF65-F5344CB8AC3E}">
        <p14:creationId xmlns:p14="http://schemas.microsoft.com/office/powerpoint/2010/main" val="156129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35" t="11430" r="41385" b="72149"/>
          <a:stretch/>
        </p:blipFill>
        <p:spPr bwMode="auto">
          <a:xfrm>
            <a:off x="764051" y="444764"/>
            <a:ext cx="4415497" cy="137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04" t="40846" r="65672" b="53394"/>
          <a:stretch/>
        </p:blipFill>
        <p:spPr bwMode="auto">
          <a:xfrm>
            <a:off x="1981200" y="1302195"/>
            <a:ext cx="1981200" cy="4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582" t="10667" r="9470" b="71365"/>
          <a:stretch/>
        </p:blipFill>
        <p:spPr bwMode="auto">
          <a:xfrm>
            <a:off x="5022166" y="444764"/>
            <a:ext cx="3288641" cy="126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685800" y="2438400"/>
            <a:ext cx="7900987" cy="3959221"/>
          </a:xfrm>
        </p:spPr>
        <p:txBody>
          <a:bodyPr>
            <a:normAutofit fontScale="92500" lnSpcReduction="20000"/>
          </a:bodyPr>
          <a:lstStyle/>
          <a:p>
            <a:pPr marL="0" indent="0">
              <a:buNone/>
            </a:pPr>
            <a:r>
              <a:rPr lang="en-US" dirty="0">
                <a:cs typeface="Times New Roman" pitchFamily="18" charset="0"/>
              </a:rPr>
              <a:t>(6) Delegation to a third party does not exempt State from primary responsibility</a:t>
            </a:r>
          </a:p>
          <a:p>
            <a:pPr marL="0" indent="0">
              <a:buNone/>
            </a:pPr>
            <a:endParaRPr lang="en-US" dirty="0">
              <a:cs typeface="Times New Roman" pitchFamily="18" charset="0"/>
            </a:endParaRPr>
          </a:p>
          <a:p>
            <a:pPr marL="0" indent="0">
              <a:buNone/>
            </a:pPr>
            <a:r>
              <a:rPr lang="en-US" dirty="0">
                <a:cs typeface="Times New Roman" pitchFamily="18" charset="0"/>
              </a:rPr>
              <a:t>(7) States may use non-state actors; regardless, must ensure </a:t>
            </a:r>
            <a:r>
              <a:rPr lang="en-US" dirty="0">
                <a:cs typeface="Times New Roman" pitchFamily="18" charset="0"/>
                <a:sym typeface="Wingdings" pitchFamily="2" charset="2"/>
              </a:rPr>
              <a:t> </a:t>
            </a:r>
            <a:r>
              <a:rPr lang="en-US" dirty="0">
                <a:cs typeface="Times New Roman" pitchFamily="18" charset="0"/>
              </a:rPr>
              <a:t>transparency, non-discrimination and accountability</a:t>
            </a:r>
          </a:p>
          <a:p>
            <a:pPr marL="0" indent="0">
              <a:buNone/>
            </a:pPr>
            <a:endParaRPr lang="en-US" dirty="0">
              <a:cs typeface="Times New Roman" pitchFamily="18" charset="0"/>
            </a:endParaRPr>
          </a:p>
          <a:p>
            <a:pPr marL="0" indent="0">
              <a:buNone/>
            </a:pPr>
            <a:r>
              <a:rPr lang="en-US" dirty="0">
                <a:cs typeface="Times New Roman" pitchFamily="18" charset="0"/>
              </a:rPr>
              <a:t>(9) spells out some key ways that States should monitor non-state actors  </a:t>
            </a:r>
          </a:p>
        </p:txBody>
      </p:sp>
      <p:sp>
        <p:nvSpPr>
          <p:cNvPr id="6" name="Slide Number Placeholder 5"/>
          <p:cNvSpPr>
            <a:spLocks noGrp="1"/>
          </p:cNvSpPr>
          <p:nvPr>
            <p:ph type="sldNum" sz="quarter" idx="12"/>
          </p:nvPr>
        </p:nvSpPr>
        <p:spPr/>
        <p:txBody>
          <a:bodyPr/>
          <a:lstStyle/>
          <a:p>
            <a:fld id="{B84C5935-3400-4083-B259-B45FECF9C6E0}" type="slidenum">
              <a:rPr lang="en-US" smtClean="0"/>
              <a:t>13</a:t>
            </a:fld>
            <a:endParaRPr lang="en-US"/>
          </a:p>
        </p:txBody>
      </p:sp>
    </p:spTree>
    <p:extLst>
      <p:ext uri="{BB962C8B-B14F-4D97-AF65-F5344CB8AC3E}">
        <p14:creationId xmlns:p14="http://schemas.microsoft.com/office/powerpoint/2010/main" val="86708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evolving question: right or rights?</a:t>
            </a:r>
          </a:p>
        </p:txBody>
      </p:sp>
      <p:sp>
        <p:nvSpPr>
          <p:cNvPr id="3" name="Content Placeholder 2"/>
          <p:cNvSpPr>
            <a:spLocks noGrp="1"/>
          </p:cNvSpPr>
          <p:nvPr>
            <p:ph idx="1"/>
          </p:nvPr>
        </p:nvSpPr>
        <p:spPr/>
        <p:txBody>
          <a:bodyPr/>
          <a:lstStyle/>
          <a:p>
            <a:r>
              <a:rPr lang="en-US" dirty="0"/>
              <a:t>“Human right to water” (General Comment 15)</a:t>
            </a:r>
          </a:p>
          <a:p>
            <a:r>
              <a:rPr lang="en-US" dirty="0"/>
              <a:t>“Human right to safe drinking water </a:t>
            </a:r>
            <a:r>
              <a:rPr lang="en-US" u="sng" dirty="0"/>
              <a:t>and sanitation</a:t>
            </a:r>
            <a:r>
              <a:rPr lang="en-US" dirty="0"/>
              <a:t>” (UN GA and HRC resolutions)</a:t>
            </a:r>
          </a:p>
          <a:p>
            <a:r>
              <a:rPr lang="en-US" dirty="0"/>
              <a:t>“Human right</a:t>
            </a:r>
            <a:r>
              <a:rPr lang="en-US" u="sng" dirty="0"/>
              <a:t>s</a:t>
            </a:r>
            <a:r>
              <a:rPr lang="en-US" dirty="0"/>
              <a:t> to (safe drinking) water and sanitation” (Special Rapporteur &amp; others; UN GA resolution from Dec. 2015)</a:t>
            </a:r>
          </a:p>
        </p:txBody>
      </p:sp>
    </p:spTree>
    <p:extLst>
      <p:ext uri="{BB962C8B-B14F-4D97-AF65-F5344CB8AC3E}">
        <p14:creationId xmlns:p14="http://schemas.microsoft.com/office/powerpoint/2010/main" val="374775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Content</a:t>
            </a:r>
          </a:p>
        </p:txBody>
      </p:sp>
      <p:sp>
        <p:nvSpPr>
          <p:cNvPr id="3" name="Content Placeholder 2"/>
          <p:cNvSpPr>
            <a:spLocks noGrp="1"/>
          </p:cNvSpPr>
          <p:nvPr>
            <p:ph sz="half" idx="1"/>
          </p:nvPr>
        </p:nvSpPr>
        <p:spPr>
          <a:xfrm>
            <a:off x="466725" y="1371600"/>
            <a:ext cx="8153400" cy="4525963"/>
          </a:xfrm>
        </p:spPr>
        <p:txBody>
          <a:bodyPr/>
          <a:lstStyle/>
          <a:p>
            <a:r>
              <a:rPr lang="en-US" dirty="0"/>
              <a:t>“The human right to water entitles everyone to sufficient, safe, acceptable, physically accessible and affordable water for personal and domestic uses.”</a:t>
            </a:r>
          </a:p>
          <a:p>
            <a:pPr lvl="1"/>
            <a:r>
              <a:rPr lang="en-US" dirty="0"/>
              <a:t>General Comment 15, ¶2 (2002)</a:t>
            </a:r>
          </a:p>
          <a:p>
            <a:pPr lvl="1"/>
            <a:endParaRPr lang="en-US" dirty="0"/>
          </a:p>
        </p:txBody>
      </p:sp>
      <p:pic>
        <p:nvPicPr>
          <p:cNvPr id="1026" name="Picture 2" descr="http://www.iccr.org/sites/default/files/styles/480_display/public/Human%20right%20to%20water.jpg?itok=p8acUp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05200"/>
            <a:ext cx="40576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4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Availability/Quantity: Water</a:t>
            </a:r>
          </a:p>
        </p:txBody>
      </p:sp>
      <p:sp>
        <p:nvSpPr>
          <p:cNvPr id="3" name="Content Placeholder 2"/>
          <p:cNvSpPr>
            <a:spLocks noGrp="1"/>
          </p:cNvSpPr>
          <p:nvPr>
            <p:ph sz="quarter" idx="1"/>
          </p:nvPr>
        </p:nvSpPr>
        <p:spPr>
          <a:xfrm>
            <a:off x="805132" y="4751717"/>
            <a:ext cx="7484692" cy="2133600"/>
          </a:xfrm>
        </p:spPr>
        <p:txBody>
          <a:bodyPr>
            <a:normAutofit/>
          </a:bodyPr>
          <a:lstStyle/>
          <a:p>
            <a:pPr marL="0" indent="0">
              <a:buNone/>
            </a:pPr>
            <a:r>
              <a:rPr lang="en-US" dirty="0"/>
              <a:t>Continuously available and in a sufficient quantity for drinking, personal hygiene, and domestic uses (cooking, washing,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143000"/>
            <a:ext cx="7621233" cy="3505200"/>
          </a:xfrm>
          <a:prstGeom prst="rect">
            <a:avLst/>
          </a:prstGeom>
        </p:spPr>
      </p:pic>
      <p:sp>
        <p:nvSpPr>
          <p:cNvPr id="6" name="TextBox 5"/>
          <p:cNvSpPr txBox="1"/>
          <p:nvPr/>
        </p:nvSpPr>
        <p:spPr>
          <a:xfrm>
            <a:off x="805132" y="4642131"/>
            <a:ext cx="5410200" cy="184666"/>
          </a:xfrm>
          <a:prstGeom prst="rect">
            <a:avLst/>
          </a:prstGeom>
          <a:noFill/>
        </p:spPr>
        <p:txBody>
          <a:bodyPr wrap="square" rtlCol="0">
            <a:spAutoFit/>
          </a:bodyPr>
          <a:lstStyle/>
          <a:p>
            <a:r>
              <a:rPr lang="en-US" sz="600" dirty="0"/>
              <a:t>http://www.bhopal.org/2012/01/support-for-petition-to-drop-dow-continues-to-grow/bhopal-water/</a:t>
            </a:r>
          </a:p>
        </p:txBody>
      </p:sp>
      <p:sp>
        <p:nvSpPr>
          <p:cNvPr id="7" name="Slide Number Placeholder 6"/>
          <p:cNvSpPr>
            <a:spLocks noGrp="1"/>
          </p:cNvSpPr>
          <p:nvPr>
            <p:ph type="sldNum" sz="quarter" idx="12"/>
          </p:nvPr>
        </p:nvSpPr>
        <p:spPr/>
        <p:txBody>
          <a:bodyPr/>
          <a:lstStyle/>
          <a:p>
            <a:fld id="{B84C5935-3400-4083-B259-B45FECF9C6E0}" type="slidenum">
              <a:rPr lang="en-US" smtClean="0"/>
              <a:t>16</a:t>
            </a:fld>
            <a:endParaRPr lang="en-US"/>
          </a:p>
        </p:txBody>
      </p:sp>
    </p:spTree>
    <p:extLst>
      <p:ext uri="{BB962C8B-B14F-4D97-AF65-F5344CB8AC3E}">
        <p14:creationId xmlns:p14="http://schemas.microsoft.com/office/powerpoint/2010/main" val="262829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017" t="17583" r="31139" b="20220"/>
          <a:stretch/>
        </p:blipFill>
        <p:spPr bwMode="auto">
          <a:xfrm>
            <a:off x="1295400" y="1431006"/>
            <a:ext cx="6324600" cy="493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pPr algn="ctr"/>
            <a:r>
              <a:rPr lang="en-US" dirty="0"/>
              <a:t>World Health Organization Guidelines</a:t>
            </a:r>
            <a:br>
              <a:rPr lang="en-US" dirty="0"/>
            </a:br>
            <a:r>
              <a:rPr lang="en-US" sz="2000" dirty="0"/>
              <a:t>Source: “The Right to Water” (2003)</a:t>
            </a:r>
          </a:p>
        </p:txBody>
      </p:sp>
      <p:sp>
        <p:nvSpPr>
          <p:cNvPr id="3" name="Slide Number Placeholder 2"/>
          <p:cNvSpPr>
            <a:spLocks noGrp="1"/>
          </p:cNvSpPr>
          <p:nvPr>
            <p:ph type="sldNum" sz="quarter" idx="12"/>
          </p:nvPr>
        </p:nvSpPr>
        <p:spPr/>
        <p:txBody>
          <a:bodyPr/>
          <a:lstStyle/>
          <a:p>
            <a:fld id="{B84C5935-3400-4083-B259-B45FECF9C6E0}" type="slidenum">
              <a:rPr lang="en-US" smtClean="0"/>
              <a:t>17</a:t>
            </a:fld>
            <a:endParaRPr lang="en-US"/>
          </a:p>
        </p:txBody>
      </p:sp>
    </p:spTree>
    <p:extLst>
      <p:ext uri="{BB962C8B-B14F-4D97-AF65-F5344CB8AC3E}">
        <p14:creationId xmlns:p14="http://schemas.microsoft.com/office/powerpoint/2010/main" val="427191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Availability: Sanitation</a:t>
            </a:r>
          </a:p>
        </p:txBody>
      </p:sp>
      <p:sp>
        <p:nvSpPr>
          <p:cNvPr id="3" name="Content Placeholder 2"/>
          <p:cNvSpPr>
            <a:spLocks noGrp="1"/>
          </p:cNvSpPr>
          <p:nvPr>
            <p:ph sz="quarter" idx="1"/>
          </p:nvPr>
        </p:nvSpPr>
        <p:spPr>
          <a:xfrm>
            <a:off x="381000" y="2362200"/>
            <a:ext cx="3276600" cy="3200400"/>
          </a:xfrm>
        </p:spPr>
        <p:txBody>
          <a:bodyPr>
            <a:normAutofit fontScale="92500"/>
          </a:bodyPr>
          <a:lstStyle/>
          <a:p>
            <a:r>
              <a:rPr lang="en-US" dirty="0"/>
              <a:t>Sufficient number of facilities </a:t>
            </a:r>
          </a:p>
          <a:p>
            <a:r>
              <a:rPr lang="en-US" dirty="0"/>
              <a:t>Waiting times not unreasonably long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752600"/>
            <a:ext cx="4800600" cy="4191000"/>
          </a:xfrm>
          <a:prstGeom prst="rect">
            <a:avLst/>
          </a:prstGeom>
        </p:spPr>
      </p:pic>
      <p:sp>
        <p:nvSpPr>
          <p:cNvPr id="5" name="TextBox 4"/>
          <p:cNvSpPr txBox="1"/>
          <p:nvPr/>
        </p:nvSpPr>
        <p:spPr>
          <a:xfrm>
            <a:off x="3886200" y="5943600"/>
            <a:ext cx="4343400" cy="184666"/>
          </a:xfrm>
          <a:prstGeom prst="rect">
            <a:avLst/>
          </a:prstGeom>
          <a:noFill/>
        </p:spPr>
        <p:txBody>
          <a:bodyPr wrap="square" rtlCol="0">
            <a:spAutoFit/>
          </a:bodyPr>
          <a:lstStyle/>
          <a:p>
            <a:r>
              <a:rPr lang="en-US" sz="600" dirty="0"/>
              <a:t>http://bostonherald.com/business/technology/general/view/2011_0504mit_start-up_focuses_onsanitation_needs_of_poor</a:t>
            </a:r>
          </a:p>
        </p:txBody>
      </p:sp>
      <p:sp>
        <p:nvSpPr>
          <p:cNvPr id="7" name="Slide Number Placeholder 6"/>
          <p:cNvSpPr>
            <a:spLocks noGrp="1"/>
          </p:cNvSpPr>
          <p:nvPr>
            <p:ph type="sldNum" sz="quarter" idx="12"/>
          </p:nvPr>
        </p:nvSpPr>
        <p:spPr/>
        <p:txBody>
          <a:bodyPr/>
          <a:lstStyle/>
          <a:p>
            <a:fld id="{B84C5935-3400-4083-B259-B45FECF9C6E0}" type="slidenum">
              <a:rPr lang="en-US" smtClean="0"/>
              <a:t>18</a:t>
            </a:fld>
            <a:endParaRPr lang="en-US"/>
          </a:p>
        </p:txBody>
      </p:sp>
    </p:spTree>
    <p:extLst>
      <p:ext uri="{BB962C8B-B14F-4D97-AF65-F5344CB8AC3E}">
        <p14:creationId xmlns:p14="http://schemas.microsoft.com/office/powerpoint/2010/main" val="1927073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Physical Accessibility: Water</a:t>
            </a:r>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04800" y="1981200"/>
            <a:ext cx="4619020" cy="3025458"/>
          </a:xfrm>
        </p:spPr>
      </p:pic>
      <p:sp>
        <p:nvSpPr>
          <p:cNvPr id="5" name="Content Placeholder 4"/>
          <p:cNvSpPr>
            <a:spLocks noGrp="1"/>
          </p:cNvSpPr>
          <p:nvPr>
            <p:ph sz="quarter" idx="2"/>
          </p:nvPr>
        </p:nvSpPr>
        <p:spPr>
          <a:xfrm>
            <a:off x="5105400" y="1447800"/>
            <a:ext cx="3760175" cy="5163312"/>
          </a:xfrm>
        </p:spPr>
        <p:txBody>
          <a:bodyPr>
            <a:normAutofit/>
          </a:bodyPr>
          <a:lstStyle/>
          <a:p>
            <a:r>
              <a:rPr lang="en-US" dirty="0"/>
              <a:t>Within, or in the immediate vicinity of</a:t>
            </a:r>
          </a:p>
          <a:p>
            <a:pPr lvl="1"/>
            <a:r>
              <a:rPr lang="en-US" dirty="0"/>
              <a:t>Household</a:t>
            </a:r>
          </a:p>
          <a:p>
            <a:pPr lvl="1"/>
            <a:r>
              <a:rPr lang="en-US" dirty="0"/>
              <a:t>Educational institution</a:t>
            </a:r>
          </a:p>
          <a:p>
            <a:pPr lvl="1"/>
            <a:r>
              <a:rPr lang="en-US" dirty="0"/>
              <a:t>Public institution</a:t>
            </a:r>
          </a:p>
          <a:p>
            <a:pPr lvl="1"/>
            <a:r>
              <a:rPr lang="en-US" dirty="0"/>
              <a:t>Health institution</a:t>
            </a:r>
          </a:p>
          <a:p>
            <a:pPr lvl="1"/>
            <a:r>
              <a:rPr lang="en-US" dirty="0"/>
              <a:t>Workplace</a:t>
            </a:r>
          </a:p>
          <a:p>
            <a:r>
              <a:rPr lang="en-US" dirty="0"/>
              <a:t>Disabilities</a:t>
            </a:r>
          </a:p>
          <a:p>
            <a:r>
              <a:rPr lang="en-US" dirty="0"/>
              <a:t>Gender burden</a:t>
            </a:r>
          </a:p>
        </p:txBody>
      </p:sp>
      <p:sp>
        <p:nvSpPr>
          <p:cNvPr id="8" name="TextBox 7"/>
          <p:cNvSpPr txBox="1"/>
          <p:nvPr/>
        </p:nvSpPr>
        <p:spPr>
          <a:xfrm>
            <a:off x="344129" y="5013067"/>
            <a:ext cx="4953000" cy="184666"/>
          </a:xfrm>
          <a:prstGeom prst="rect">
            <a:avLst/>
          </a:prstGeom>
          <a:noFill/>
        </p:spPr>
        <p:txBody>
          <a:bodyPr wrap="square" rtlCol="0">
            <a:spAutoFit/>
          </a:bodyPr>
          <a:lstStyle/>
          <a:p>
            <a:r>
              <a:rPr lang="en-US" sz="600" dirty="0"/>
              <a:t>http://40brown.wordpress.com/</a:t>
            </a:r>
          </a:p>
        </p:txBody>
      </p:sp>
      <p:sp>
        <p:nvSpPr>
          <p:cNvPr id="4" name="Slide Number Placeholder 3"/>
          <p:cNvSpPr>
            <a:spLocks noGrp="1"/>
          </p:cNvSpPr>
          <p:nvPr>
            <p:ph type="sldNum" sz="quarter" idx="12"/>
          </p:nvPr>
        </p:nvSpPr>
        <p:spPr/>
        <p:txBody>
          <a:bodyPr/>
          <a:lstStyle/>
          <a:p>
            <a:fld id="{B84C5935-3400-4083-B259-B45FECF9C6E0}" type="slidenum">
              <a:rPr lang="en-US" smtClean="0"/>
              <a:t>19</a:t>
            </a:fld>
            <a:endParaRPr lang="en-US"/>
          </a:p>
        </p:txBody>
      </p:sp>
    </p:spTree>
    <p:extLst>
      <p:ext uri="{BB962C8B-B14F-4D97-AF65-F5344CB8AC3E}">
        <p14:creationId xmlns:p14="http://schemas.microsoft.com/office/powerpoint/2010/main" val="20935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609600"/>
            <a:ext cx="4953000" cy="5943600"/>
          </a:xfrm>
        </p:spPr>
        <p:txBody>
          <a:bodyPr/>
          <a:lstStyle/>
          <a:p>
            <a:pPr marL="514350" indent="-514350">
              <a:buFont typeface="+mj-lt"/>
              <a:buAutoNum type="arabicPeriod"/>
            </a:pPr>
            <a:r>
              <a:rPr lang="en-US" dirty="0"/>
              <a:t>Human right(s) to safe drinking water and sanitation</a:t>
            </a:r>
          </a:p>
          <a:p>
            <a:pPr marL="514350" indent="-514350">
              <a:buFont typeface="+mj-lt"/>
              <a:buAutoNum type="arabicPeriod"/>
            </a:pPr>
            <a:endParaRPr lang="en-US" dirty="0"/>
          </a:p>
          <a:p>
            <a:pPr marL="514350" indent="-514350">
              <a:buFont typeface="+mj-lt"/>
              <a:buAutoNum type="arabicPeriod"/>
            </a:pPr>
            <a:r>
              <a:rPr lang="en-US" dirty="0"/>
              <a:t>MDG targets for </a:t>
            </a:r>
            <a:r>
              <a:rPr lang="en-US" dirty="0" err="1"/>
              <a:t>wat</a:t>
            </a:r>
            <a:r>
              <a:rPr lang="en-US" dirty="0"/>
              <a:t>-san: human rights critique</a:t>
            </a:r>
          </a:p>
          <a:p>
            <a:pPr marL="514350" indent="-514350">
              <a:buFont typeface="+mj-lt"/>
              <a:buAutoNum type="arabicPeriod"/>
            </a:pPr>
            <a:endParaRPr lang="en-US" dirty="0"/>
          </a:p>
          <a:p>
            <a:pPr marL="514350" indent="-514350">
              <a:buFont typeface="+mj-lt"/>
              <a:buAutoNum type="arabicPeriod"/>
            </a:pPr>
            <a:r>
              <a:rPr lang="en-US" dirty="0"/>
              <a:t>SDG targets for </a:t>
            </a:r>
            <a:r>
              <a:rPr lang="en-US" dirty="0" err="1"/>
              <a:t>wat</a:t>
            </a:r>
            <a:r>
              <a:rPr lang="en-US" dirty="0"/>
              <a:t>-san-hygiene: human rights critique</a:t>
            </a:r>
          </a:p>
        </p:txBody>
      </p:sp>
      <p:pic>
        <p:nvPicPr>
          <p:cNvPr id="1026" name="Picture 2" descr="http://www.who.int/entity/water_sanitation_health/wash-post-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40194"/>
            <a:ext cx="3425190"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87877" y="484853"/>
            <a:ext cx="5029200" cy="1773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02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Physical Accessibility: Sanitation</a:t>
            </a:r>
          </a:p>
        </p:txBody>
      </p:sp>
      <p:sp>
        <p:nvSpPr>
          <p:cNvPr id="5" name="Content Placeholder 4"/>
          <p:cNvSpPr>
            <a:spLocks noGrp="1"/>
          </p:cNvSpPr>
          <p:nvPr>
            <p:ph sz="quarter" idx="2"/>
          </p:nvPr>
        </p:nvSpPr>
        <p:spPr>
          <a:xfrm>
            <a:off x="4648200" y="1447800"/>
            <a:ext cx="4025646" cy="4858512"/>
          </a:xfrm>
        </p:spPr>
        <p:txBody>
          <a:bodyPr>
            <a:normAutofit/>
          </a:bodyPr>
          <a:lstStyle/>
          <a:p>
            <a:r>
              <a:rPr lang="en-US" dirty="0"/>
              <a:t>Within, or in the immediate vicinity of</a:t>
            </a:r>
          </a:p>
          <a:p>
            <a:pPr lvl="1"/>
            <a:r>
              <a:rPr lang="en-US" dirty="0"/>
              <a:t>Household</a:t>
            </a:r>
          </a:p>
          <a:p>
            <a:pPr lvl="1"/>
            <a:r>
              <a:rPr lang="en-US" dirty="0"/>
              <a:t>Educational institution</a:t>
            </a:r>
          </a:p>
          <a:p>
            <a:pPr lvl="1"/>
            <a:r>
              <a:rPr lang="en-US" dirty="0"/>
              <a:t>Public institution</a:t>
            </a:r>
          </a:p>
          <a:p>
            <a:pPr lvl="1"/>
            <a:r>
              <a:rPr lang="en-US" dirty="0"/>
              <a:t>Health institution</a:t>
            </a:r>
          </a:p>
          <a:p>
            <a:pPr lvl="1"/>
            <a:r>
              <a:rPr lang="en-US" dirty="0"/>
              <a:t>Workplace</a:t>
            </a:r>
          </a:p>
          <a:p>
            <a:r>
              <a:rPr lang="en-US" dirty="0"/>
              <a:t>Disabilities</a:t>
            </a:r>
          </a:p>
          <a:p>
            <a:r>
              <a:rPr lang="en-US" dirty="0"/>
              <a:t>Significant Gender Burden</a:t>
            </a:r>
          </a:p>
          <a:p>
            <a:endParaRPr lang="en-US" dirty="0"/>
          </a:p>
        </p:txBody>
      </p:sp>
      <p:sp>
        <p:nvSpPr>
          <p:cNvPr id="7" name="Content Placeholder 4"/>
          <p:cNvSpPr txBox="1">
            <a:spLocks/>
          </p:cNvSpPr>
          <p:nvPr/>
        </p:nvSpPr>
        <p:spPr>
          <a:xfrm flipH="1">
            <a:off x="228600" y="5425440"/>
            <a:ext cx="4760686"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dirty="0"/>
          </a:p>
        </p:txBody>
      </p:sp>
      <p:sp>
        <p:nvSpPr>
          <p:cNvPr id="8" name="TextBox 7"/>
          <p:cNvSpPr txBox="1"/>
          <p:nvPr/>
        </p:nvSpPr>
        <p:spPr>
          <a:xfrm>
            <a:off x="304800" y="5029200"/>
            <a:ext cx="3200400" cy="184666"/>
          </a:xfrm>
          <a:prstGeom prst="rect">
            <a:avLst/>
          </a:prstGeom>
          <a:noFill/>
        </p:spPr>
        <p:txBody>
          <a:bodyPr wrap="square" rtlCol="0">
            <a:spAutoFit/>
          </a:bodyPr>
          <a:lstStyle/>
          <a:p>
            <a:r>
              <a:rPr lang="en-US" sz="600" dirty="0"/>
              <a:t>http://www.cbm.org/Disability-inclusive-WASH-benefits-all--320705.php</a:t>
            </a:r>
          </a:p>
        </p:txBody>
      </p:sp>
      <p:pic>
        <p:nvPicPr>
          <p:cNvPr id="4" name="Content Placeholder 3"/>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t="2116" r="18478" b="-2116"/>
          <a:stretch/>
        </p:blipFill>
        <p:spPr>
          <a:xfrm>
            <a:off x="304800" y="2133600"/>
            <a:ext cx="4233008" cy="3041972"/>
          </a:xfrm>
        </p:spPr>
      </p:pic>
      <p:sp>
        <p:nvSpPr>
          <p:cNvPr id="6" name="Slide Number Placeholder 5"/>
          <p:cNvSpPr>
            <a:spLocks noGrp="1"/>
          </p:cNvSpPr>
          <p:nvPr>
            <p:ph type="sldNum" sz="quarter" idx="12"/>
          </p:nvPr>
        </p:nvSpPr>
        <p:spPr/>
        <p:txBody>
          <a:bodyPr/>
          <a:lstStyle/>
          <a:p>
            <a:fld id="{B84C5935-3400-4083-B259-B45FECF9C6E0}" type="slidenum">
              <a:rPr lang="en-US" smtClean="0"/>
              <a:t>20</a:t>
            </a:fld>
            <a:endParaRPr lang="en-US"/>
          </a:p>
        </p:txBody>
      </p:sp>
    </p:spTree>
    <p:extLst>
      <p:ext uri="{BB962C8B-B14F-4D97-AF65-F5344CB8AC3E}">
        <p14:creationId xmlns:p14="http://schemas.microsoft.com/office/powerpoint/2010/main" val="102999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Safety/Quality: Water</a:t>
            </a: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600" y="2057400"/>
            <a:ext cx="3826933" cy="2870200"/>
          </a:xfrm>
        </p:spPr>
      </p:pic>
      <p:sp>
        <p:nvSpPr>
          <p:cNvPr id="4" name="Content Placeholder 3"/>
          <p:cNvSpPr>
            <a:spLocks noGrp="1"/>
          </p:cNvSpPr>
          <p:nvPr>
            <p:ph sz="quarter" idx="2"/>
          </p:nvPr>
        </p:nvSpPr>
        <p:spPr>
          <a:xfrm>
            <a:off x="4876800" y="2133600"/>
            <a:ext cx="3673602" cy="2593848"/>
          </a:xfrm>
        </p:spPr>
        <p:txBody>
          <a:bodyPr>
            <a:normAutofit/>
          </a:bodyPr>
          <a:lstStyle/>
          <a:p>
            <a:r>
              <a:rPr lang="en-US" dirty="0"/>
              <a:t>Not pose a threat to human health  </a:t>
            </a:r>
          </a:p>
          <a:p>
            <a:r>
              <a:rPr lang="en-US" dirty="0"/>
              <a:t>WHO Guidelines</a:t>
            </a:r>
          </a:p>
          <a:p>
            <a:r>
              <a:rPr lang="en-US" dirty="0"/>
              <a:t>Significant burden on infants and children</a:t>
            </a:r>
          </a:p>
          <a:p>
            <a:endParaRPr lang="en-US" dirty="0"/>
          </a:p>
          <a:p>
            <a:endParaRPr lang="en-US" dirty="0"/>
          </a:p>
        </p:txBody>
      </p:sp>
      <p:sp>
        <p:nvSpPr>
          <p:cNvPr id="6" name="TextBox 5"/>
          <p:cNvSpPr txBox="1"/>
          <p:nvPr/>
        </p:nvSpPr>
        <p:spPr>
          <a:xfrm>
            <a:off x="609600" y="4923192"/>
            <a:ext cx="3886200" cy="184666"/>
          </a:xfrm>
          <a:prstGeom prst="rect">
            <a:avLst/>
          </a:prstGeom>
          <a:noFill/>
        </p:spPr>
        <p:txBody>
          <a:bodyPr wrap="square" rtlCol="0">
            <a:spAutoFit/>
          </a:bodyPr>
          <a:lstStyle/>
          <a:p>
            <a:r>
              <a:rPr lang="en-US" sz="600" dirty="0"/>
              <a:t>http://thegrowblog.blogspot.com/2011_03_01_archive.html</a:t>
            </a:r>
          </a:p>
        </p:txBody>
      </p:sp>
      <p:sp>
        <p:nvSpPr>
          <p:cNvPr id="7" name="Content Placeholder 3"/>
          <p:cNvSpPr txBox="1">
            <a:spLocks/>
          </p:cNvSpPr>
          <p:nvPr/>
        </p:nvSpPr>
        <p:spPr>
          <a:xfrm>
            <a:off x="4822371" y="3661228"/>
            <a:ext cx="3505200" cy="762001"/>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dirty="0"/>
          </a:p>
          <a:p>
            <a:endParaRPr lang="en-US" dirty="0"/>
          </a:p>
        </p:txBody>
      </p:sp>
      <p:sp>
        <p:nvSpPr>
          <p:cNvPr id="8" name="Slide Number Placeholder 7"/>
          <p:cNvSpPr>
            <a:spLocks noGrp="1"/>
          </p:cNvSpPr>
          <p:nvPr>
            <p:ph type="sldNum" sz="quarter" idx="12"/>
          </p:nvPr>
        </p:nvSpPr>
        <p:spPr/>
        <p:txBody>
          <a:bodyPr/>
          <a:lstStyle/>
          <a:p>
            <a:fld id="{B84C5935-3400-4083-B259-B45FECF9C6E0}" type="slidenum">
              <a:rPr lang="en-US" smtClean="0"/>
              <a:t>21</a:t>
            </a:fld>
            <a:endParaRPr lang="en-US"/>
          </a:p>
        </p:txBody>
      </p:sp>
    </p:spTree>
    <p:extLst>
      <p:ext uri="{BB962C8B-B14F-4D97-AF65-F5344CB8AC3E}">
        <p14:creationId xmlns:p14="http://schemas.microsoft.com/office/powerpoint/2010/main" val="292482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(3) Safety/Quality: Sanitation </a:t>
            </a:r>
          </a:p>
        </p:txBody>
      </p:sp>
      <p:sp>
        <p:nvSpPr>
          <p:cNvPr id="8" name="Content Placeholder 7"/>
          <p:cNvSpPr>
            <a:spLocks noGrp="1"/>
          </p:cNvSpPr>
          <p:nvPr>
            <p:ph sz="quarter" idx="1"/>
          </p:nvPr>
        </p:nvSpPr>
        <p:spPr>
          <a:xfrm>
            <a:off x="381000" y="1178895"/>
            <a:ext cx="4724400" cy="1792905"/>
          </a:xfrm>
        </p:spPr>
        <p:txBody>
          <a:bodyPr>
            <a:normAutofit lnSpcReduction="10000"/>
          </a:bodyPr>
          <a:lstStyle/>
          <a:p>
            <a:r>
              <a:rPr lang="en-US" sz="2800" dirty="0"/>
              <a:t>Hygienically safe to use:  human excreta must not come into contact with humans or animals</a:t>
            </a:r>
          </a:p>
        </p:txBody>
      </p:sp>
      <p:pic>
        <p:nvPicPr>
          <p:cNvPr id="10" name="Content Placeholder 9"/>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181600" y="1295400"/>
            <a:ext cx="3492500" cy="3476064"/>
          </a:xfrm>
        </p:spPr>
      </p:pic>
      <p:sp>
        <p:nvSpPr>
          <p:cNvPr id="11" name="TextBox 10"/>
          <p:cNvSpPr txBox="1"/>
          <p:nvPr/>
        </p:nvSpPr>
        <p:spPr>
          <a:xfrm>
            <a:off x="5181600" y="4736850"/>
            <a:ext cx="3505200" cy="184666"/>
          </a:xfrm>
          <a:prstGeom prst="rect">
            <a:avLst/>
          </a:prstGeom>
          <a:noFill/>
        </p:spPr>
        <p:txBody>
          <a:bodyPr wrap="square" rtlCol="0">
            <a:spAutoFit/>
          </a:bodyPr>
          <a:lstStyle/>
          <a:p>
            <a:r>
              <a:rPr lang="en-US" sz="600" dirty="0"/>
              <a:t>http://washtech.wordpress.com/category/topics/hygiene/</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4047" t="9047" r="16429" b="12755"/>
          <a:stretch/>
        </p:blipFill>
        <p:spPr>
          <a:xfrm>
            <a:off x="609600" y="2863334"/>
            <a:ext cx="3808629" cy="3156466"/>
          </a:xfrm>
          <a:prstGeom prst="rect">
            <a:avLst/>
          </a:prstGeom>
        </p:spPr>
      </p:pic>
      <p:sp>
        <p:nvSpPr>
          <p:cNvPr id="13" name="TextBox 12"/>
          <p:cNvSpPr txBox="1"/>
          <p:nvPr/>
        </p:nvSpPr>
        <p:spPr>
          <a:xfrm>
            <a:off x="609600" y="5967381"/>
            <a:ext cx="3505200" cy="184666"/>
          </a:xfrm>
          <a:prstGeom prst="rect">
            <a:avLst/>
          </a:prstGeom>
          <a:noFill/>
        </p:spPr>
        <p:txBody>
          <a:bodyPr wrap="square" rtlCol="0">
            <a:spAutoFit/>
          </a:bodyPr>
          <a:lstStyle/>
          <a:p>
            <a:r>
              <a:rPr lang="en-US" sz="600" dirty="0"/>
              <a:t>http://www.mercycorps.org/dewisaparini/blog/22706</a:t>
            </a:r>
          </a:p>
        </p:txBody>
      </p:sp>
      <p:sp>
        <p:nvSpPr>
          <p:cNvPr id="14" name="Content Placeholder 7"/>
          <p:cNvSpPr txBox="1">
            <a:spLocks/>
          </p:cNvSpPr>
          <p:nvPr/>
        </p:nvSpPr>
        <p:spPr>
          <a:xfrm>
            <a:off x="4974771" y="5105399"/>
            <a:ext cx="4114800" cy="734269"/>
          </a:xfrm>
          <a:prstGeom prst="rect">
            <a:avLst/>
          </a:prstGeom>
        </p:spPr>
        <p:txBody>
          <a:bodyPr vert="horz">
            <a:normAutofit fontScale="925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800" dirty="0"/>
              <a:t>Hand washing is available</a:t>
            </a:r>
          </a:p>
        </p:txBody>
      </p:sp>
      <p:sp>
        <p:nvSpPr>
          <p:cNvPr id="3" name="Slide Number Placeholder 2"/>
          <p:cNvSpPr>
            <a:spLocks noGrp="1"/>
          </p:cNvSpPr>
          <p:nvPr>
            <p:ph type="sldNum" sz="quarter" idx="12"/>
          </p:nvPr>
        </p:nvSpPr>
        <p:spPr/>
        <p:txBody>
          <a:bodyPr/>
          <a:lstStyle/>
          <a:p>
            <a:fld id="{B84C5935-3400-4083-B259-B45FECF9C6E0}" type="slidenum">
              <a:rPr lang="en-US" smtClean="0"/>
              <a:t>22</a:t>
            </a:fld>
            <a:endParaRPr lang="en-US"/>
          </a:p>
        </p:txBody>
      </p:sp>
    </p:spTree>
    <p:extLst>
      <p:ext uri="{BB962C8B-B14F-4D97-AF65-F5344CB8AC3E}">
        <p14:creationId xmlns:p14="http://schemas.microsoft.com/office/powerpoint/2010/main" val="138531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Affordability: Water</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551" y="1327401"/>
            <a:ext cx="3705297" cy="3962400"/>
          </a:xfrm>
          <a:prstGeom prst="rect">
            <a:avLst/>
          </a:prstGeom>
        </p:spPr>
      </p:pic>
      <p:sp>
        <p:nvSpPr>
          <p:cNvPr id="6" name="TextBox 5"/>
          <p:cNvSpPr txBox="1"/>
          <p:nvPr/>
        </p:nvSpPr>
        <p:spPr>
          <a:xfrm>
            <a:off x="5081551" y="5303659"/>
            <a:ext cx="4267200" cy="215444"/>
          </a:xfrm>
          <a:prstGeom prst="rect">
            <a:avLst/>
          </a:prstGeom>
          <a:noFill/>
        </p:spPr>
        <p:txBody>
          <a:bodyPr wrap="square" rtlCol="0">
            <a:spAutoFit/>
          </a:bodyPr>
          <a:lstStyle/>
          <a:p>
            <a:r>
              <a:rPr lang="en-US" sz="800" dirty="0"/>
              <a:t>http://ibnlive.in.com/news/water-policy-draft-is-convoluted/234742-55.html</a:t>
            </a:r>
          </a:p>
        </p:txBody>
      </p:sp>
      <p:sp>
        <p:nvSpPr>
          <p:cNvPr id="8" name="Content Placeholder 7"/>
          <p:cNvSpPr>
            <a:spLocks noGrp="1"/>
          </p:cNvSpPr>
          <p:nvPr>
            <p:ph sz="quarter" idx="1"/>
          </p:nvPr>
        </p:nvSpPr>
        <p:spPr>
          <a:xfrm>
            <a:off x="221343" y="1676400"/>
            <a:ext cx="4122058" cy="3854245"/>
          </a:xfrm>
        </p:spPr>
        <p:txBody>
          <a:bodyPr>
            <a:normAutofit lnSpcReduction="10000"/>
          </a:bodyPr>
          <a:lstStyle/>
          <a:p>
            <a:r>
              <a:rPr lang="en-US" dirty="0"/>
              <a:t>Affordable does </a:t>
            </a:r>
            <a:r>
              <a:rPr lang="en-US" u="sng" dirty="0"/>
              <a:t>not</a:t>
            </a:r>
            <a:r>
              <a:rPr lang="en-US" dirty="0"/>
              <a:t> mean free </a:t>
            </a:r>
          </a:p>
          <a:p>
            <a:r>
              <a:rPr lang="en-US" dirty="0"/>
              <a:t>BUT, no one disconnected for failure to pay</a:t>
            </a:r>
          </a:p>
          <a:p>
            <a:r>
              <a:rPr lang="en-US" dirty="0"/>
              <a:t>Policy mechanisms: lifeline policies, subsidies, block tariffs, etc.</a:t>
            </a:r>
          </a:p>
        </p:txBody>
      </p:sp>
      <p:sp>
        <p:nvSpPr>
          <p:cNvPr id="4" name="Slide Number Placeholder 3"/>
          <p:cNvSpPr>
            <a:spLocks noGrp="1"/>
          </p:cNvSpPr>
          <p:nvPr>
            <p:ph type="sldNum" sz="quarter" idx="12"/>
          </p:nvPr>
        </p:nvSpPr>
        <p:spPr/>
        <p:txBody>
          <a:bodyPr/>
          <a:lstStyle/>
          <a:p>
            <a:fld id="{B84C5935-3400-4083-B259-B45FECF9C6E0}" type="slidenum">
              <a:rPr lang="en-US" smtClean="0"/>
              <a:t>23</a:t>
            </a:fld>
            <a:endParaRPr lang="en-US"/>
          </a:p>
        </p:txBody>
      </p:sp>
    </p:spTree>
    <p:extLst>
      <p:ext uri="{BB962C8B-B14F-4D97-AF65-F5344CB8AC3E}">
        <p14:creationId xmlns:p14="http://schemas.microsoft.com/office/powerpoint/2010/main" val="412984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Affordability: Sanitation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067" r="4662" b="15320"/>
          <a:stretch/>
        </p:blipFill>
        <p:spPr>
          <a:xfrm>
            <a:off x="4961384" y="1219200"/>
            <a:ext cx="3813188" cy="2971800"/>
          </a:xfrm>
          <a:prstGeom prst="rect">
            <a:avLst/>
          </a:prstGeom>
        </p:spPr>
      </p:pic>
      <p:sp>
        <p:nvSpPr>
          <p:cNvPr id="11" name="TextBox 10"/>
          <p:cNvSpPr txBox="1"/>
          <p:nvPr/>
        </p:nvSpPr>
        <p:spPr>
          <a:xfrm>
            <a:off x="4972270" y="4165600"/>
            <a:ext cx="3067957" cy="184666"/>
          </a:xfrm>
          <a:prstGeom prst="rect">
            <a:avLst/>
          </a:prstGeom>
          <a:noFill/>
        </p:spPr>
        <p:txBody>
          <a:bodyPr wrap="square" rtlCol="0">
            <a:spAutoFit/>
          </a:bodyPr>
          <a:lstStyle/>
          <a:p>
            <a:r>
              <a:rPr lang="en-US" sz="600" dirty="0"/>
              <a:t>http://www.eco-nomic.com/septic.htm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730500"/>
            <a:ext cx="4038600" cy="3029874"/>
          </a:xfrm>
          <a:prstGeom prst="rect">
            <a:avLst/>
          </a:prstGeom>
        </p:spPr>
      </p:pic>
      <p:sp>
        <p:nvSpPr>
          <p:cNvPr id="14" name="TextBox 13"/>
          <p:cNvSpPr txBox="1"/>
          <p:nvPr/>
        </p:nvSpPr>
        <p:spPr>
          <a:xfrm>
            <a:off x="366486" y="5767631"/>
            <a:ext cx="4572000" cy="184666"/>
          </a:xfrm>
          <a:prstGeom prst="rect">
            <a:avLst/>
          </a:prstGeom>
          <a:noFill/>
        </p:spPr>
        <p:txBody>
          <a:bodyPr wrap="square" rtlCol="0">
            <a:spAutoFit/>
          </a:bodyPr>
          <a:lstStyle/>
          <a:p>
            <a:r>
              <a:rPr lang="en-US" sz="600" dirty="0"/>
              <a:t>http://www.changemakers.com/morehealth/entries/revolootionary-developing-rural-markets-sanitation</a:t>
            </a:r>
          </a:p>
        </p:txBody>
      </p:sp>
      <p:sp>
        <p:nvSpPr>
          <p:cNvPr id="15" name="Content Placeholder 4"/>
          <p:cNvSpPr txBox="1">
            <a:spLocks/>
          </p:cNvSpPr>
          <p:nvPr/>
        </p:nvSpPr>
        <p:spPr>
          <a:xfrm flipH="1">
            <a:off x="366485" y="1581150"/>
            <a:ext cx="4053114" cy="7239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Costs of individual access</a:t>
            </a:r>
          </a:p>
        </p:txBody>
      </p:sp>
      <p:sp>
        <p:nvSpPr>
          <p:cNvPr id="16" name="Content Placeholder 4"/>
          <p:cNvSpPr txBox="1">
            <a:spLocks/>
          </p:cNvSpPr>
          <p:nvPr/>
        </p:nvSpPr>
        <p:spPr>
          <a:xfrm flipH="1">
            <a:off x="5066611" y="4724400"/>
            <a:ext cx="3707959"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Costs of waste disposal</a:t>
            </a:r>
          </a:p>
          <a:p>
            <a:pPr lvl="1"/>
            <a:r>
              <a:rPr lang="en-US" dirty="0">
                <a:solidFill>
                  <a:schemeClr val="tx1"/>
                </a:solidFill>
              </a:rPr>
              <a:t>Containment</a:t>
            </a:r>
          </a:p>
          <a:p>
            <a:pPr lvl="1"/>
            <a:r>
              <a:rPr lang="en-US" dirty="0">
                <a:solidFill>
                  <a:schemeClr val="tx1"/>
                </a:solidFill>
              </a:rPr>
              <a:t>Treatment</a:t>
            </a:r>
          </a:p>
        </p:txBody>
      </p:sp>
      <p:sp>
        <p:nvSpPr>
          <p:cNvPr id="4" name="Slide Number Placeholder 3"/>
          <p:cNvSpPr>
            <a:spLocks noGrp="1"/>
          </p:cNvSpPr>
          <p:nvPr>
            <p:ph type="sldNum" sz="quarter" idx="12"/>
          </p:nvPr>
        </p:nvSpPr>
        <p:spPr/>
        <p:txBody>
          <a:bodyPr/>
          <a:lstStyle/>
          <a:p>
            <a:fld id="{B84C5935-3400-4083-B259-B45FECF9C6E0}" type="slidenum">
              <a:rPr lang="en-US" smtClean="0"/>
              <a:t>24</a:t>
            </a:fld>
            <a:endParaRPr lang="en-US"/>
          </a:p>
        </p:txBody>
      </p:sp>
    </p:spTree>
    <p:extLst>
      <p:ext uri="{BB962C8B-B14F-4D97-AF65-F5344CB8AC3E}">
        <p14:creationId xmlns:p14="http://schemas.microsoft.com/office/powerpoint/2010/main" val="1854030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Cultural Acceptability: Water</a:t>
            </a: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0" y="1219200"/>
            <a:ext cx="3581400" cy="4866157"/>
          </a:xfrm>
        </p:spPr>
      </p:pic>
      <p:sp>
        <p:nvSpPr>
          <p:cNvPr id="4" name="Content Placeholder 3"/>
          <p:cNvSpPr>
            <a:spLocks noGrp="1"/>
          </p:cNvSpPr>
          <p:nvPr>
            <p:ph sz="quarter" idx="2"/>
          </p:nvPr>
        </p:nvSpPr>
        <p:spPr>
          <a:xfrm>
            <a:off x="4572000" y="1752600"/>
            <a:ext cx="4343400" cy="4038600"/>
          </a:xfrm>
        </p:spPr>
        <p:txBody>
          <a:bodyPr>
            <a:normAutofit fontScale="92500"/>
          </a:bodyPr>
          <a:lstStyle/>
          <a:p>
            <a:r>
              <a:rPr lang="en-US" dirty="0"/>
              <a:t>Water must be of an acceptable color, odor and taste and provided in a way that is consistent with cultural practices</a:t>
            </a:r>
          </a:p>
          <a:p>
            <a:endParaRPr lang="en-US" dirty="0"/>
          </a:p>
          <a:p>
            <a:r>
              <a:rPr lang="en-US" dirty="0"/>
              <a:t>Important point for donor/NGO household water treatment programs</a:t>
            </a:r>
          </a:p>
        </p:txBody>
      </p:sp>
      <p:sp>
        <p:nvSpPr>
          <p:cNvPr id="6" name="TextBox 5"/>
          <p:cNvSpPr txBox="1"/>
          <p:nvPr/>
        </p:nvSpPr>
        <p:spPr>
          <a:xfrm>
            <a:off x="457200" y="6112524"/>
            <a:ext cx="4648200" cy="184666"/>
          </a:xfrm>
          <a:prstGeom prst="rect">
            <a:avLst/>
          </a:prstGeom>
          <a:noFill/>
        </p:spPr>
        <p:txBody>
          <a:bodyPr wrap="square" rtlCol="0">
            <a:spAutoFit/>
          </a:bodyPr>
          <a:lstStyle/>
          <a:p>
            <a:r>
              <a:rPr lang="en-US" sz="600" dirty="0"/>
              <a:t>http://www.povertyactionlab.org/evaluation/source-dispensers-and-home-delivery-chlorine-kenya</a:t>
            </a:r>
          </a:p>
        </p:txBody>
      </p:sp>
      <p:sp>
        <p:nvSpPr>
          <p:cNvPr id="7" name="Slide Number Placeholder 6"/>
          <p:cNvSpPr>
            <a:spLocks noGrp="1"/>
          </p:cNvSpPr>
          <p:nvPr>
            <p:ph type="sldNum" sz="quarter" idx="12"/>
          </p:nvPr>
        </p:nvSpPr>
        <p:spPr/>
        <p:txBody>
          <a:bodyPr/>
          <a:lstStyle/>
          <a:p>
            <a:fld id="{B84C5935-3400-4083-B259-B45FECF9C6E0}" type="slidenum">
              <a:rPr lang="en-US" smtClean="0"/>
              <a:t>25</a:t>
            </a:fld>
            <a:endParaRPr lang="en-US"/>
          </a:p>
        </p:txBody>
      </p:sp>
    </p:spTree>
    <p:extLst>
      <p:ext uri="{BB962C8B-B14F-4D97-AF65-F5344CB8AC3E}">
        <p14:creationId xmlns:p14="http://schemas.microsoft.com/office/powerpoint/2010/main" val="1045628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Culturally acceptable: Sanitation</a:t>
            </a:r>
          </a:p>
        </p:txBody>
      </p:sp>
      <p:sp>
        <p:nvSpPr>
          <p:cNvPr id="3" name="Content Placeholder 2"/>
          <p:cNvSpPr>
            <a:spLocks noGrp="1"/>
          </p:cNvSpPr>
          <p:nvPr>
            <p:ph sz="quarter" idx="1"/>
          </p:nvPr>
        </p:nvSpPr>
        <p:spPr>
          <a:xfrm>
            <a:off x="1143000" y="5105400"/>
            <a:ext cx="6858000" cy="1371600"/>
          </a:xfrm>
        </p:spPr>
        <p:txBody>
          <a:bodyPr>
            <a:normAutofit/>
          </a:bodyPr>
          <a:lstStyle/>
          <a:p>
            <a:r>
              <a:rPr lang="en-US" dirty="0"/>
              <a:t>Ensure privacy </a:t>
            </a:r>
          </a:p>
          <a:p>
            <a:r>
              <a:rPr lang="en-US" dirty="0"/>
              <a:t>Acceptable to women and men</a:t>
            </a:r>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2057400" y="1371600"/>
            <a:ext cx="5105400" cy="3346873"/>
          </a:xfrm>
        </p:spPr>
      </p:pic>
      <p:sp>
        <p:nvSpPr>
          <p:cNvPr id="6" name="TextBox 5"/>
          <p:cNvSpPr txBox="1"/>
          <p:nvPr/>
        </p:nvSpPr>
        <p:spPr>
          <a:xfrm>
            <a:off x="1981200" y="4724400"/>
            <a:ext cx="2590800" cy="184666"/>
          </a:xfrm>
          <a:prstGeom prst="rect">
            <a:avLst/>
          </a:prstGeom>
          <a:noFill/>
        </p:spPr>
        <p:txBody>
          <a:bodyPr wrap="square" rtlCol="0">
            <a:spAutoFit/>
          </a:bodyPr>
          <a:lstStyle/>
          <a:p>
            <a:r>
              <a:rPr lang="en-US" sz="600" dirty="0"/>
              <a:t>http://www.defeatdd.org/blog/sanitation-not-just-more-better</a:t>
            </a:r>
          </a:p>
        </p:txBody>
      </p:sp>
      <p:sp>
        <p:nvSpPr>
          <p:cNvPr id="7" name="Slide Number Placeholder 6"/>
          <p:cNvSpPr>
            <a:spLocks noGrp="1"/>
          </p:cNvSpPr>
          <p:nvPr>
            <p:ph type="sldNum" sz="quarter" idx="12"/>
          </p:nvPr>
        </p:nvSpPr>
        <p:spPr/>
        <p:txBody>
          <a:bodyPr/>
          <a:lstStyle/>
          <a:p>
            <a:fld id="{B84C5935-3400-4083-B259-B45FECF9C6E0}" type="slidenum">
              <a:rPr lang="en-US" smtClean="0"/>
              <a:t>26</a:t>
            </a:fld>
            <a:endParaRPr lang="en-US"/>
          </a:p>
        </p:txBody>
      </p:sp>
    </p:spTree>
    <p:extLst>
      <p:ext uri="{BB962C8B-B14F-4D97-AF65-F5344CB8AC3E}">
        <p14:creationId xmlns:p14="http://schemas.microsoft.com/office/powerpoint/2010/main" val="2809591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599"/>
            <a:ext cx="3200400" cy="2781961"/>
          </a:xfrm>
        </p:spPr>
        <p:txBody>
          <a:bodyPr>
            <a:normAutofit/>
          </a:bodyPr>
          <a:lstStyle/>
          <a:p>
            <a:r>
              <a:rPr lang="en-US" sz="4800" dirty="0"/>
              <a:t>Protect</a:t>
            </a:r>
          </a:p>
          <a:p>
            <a:r>
              <a:rPr lang="en-US" sz="4800" dirty="0"/>
              <a:t>Respect</a:t>
            </a:r>
          </a:p>
          <a:p>
            <a:r>
              <a:rPr lang="en-US" sz="4800" dirty="0"/>
              <a:t>Fulfill</a:t>
            </a:r>
          </a:p>
        </p:txBody>
      </p:sp>
      <p:pic>
        <p:nvPicPr>
          <p:cNvPr id="10242" name="Picture 2" descr="http://www.thewaterq.com/wnews1/images/stories/maxqcontent/World/water-pollution4.jpg"/>
          <p:cNvPicPr>
            <a:picLocks noChangeAspect="1" noChangeArrowheads="1"/>
          </p:cNvPicPr>
          <p:nvPr/>
        </p:nvPicPr>
        <p:blipFill rotWithShape="1">
          <a:blip r:embed="rId3">
            <a:extLst>
              <a:ext uri="{28A0092B-C50C-407E-A947-70E740481C1C}">
                <a14:useLocalDpi xmlns:a14="http://schemas.microsoft.com/office/drawing/2010/main" val="0"/>
              </a:ext>
            </a:extLst>
          </a:blip>
          <a:srcRect l="8455" t="14521" b="10985"/>
          <a:stretch/>
        </p:blipFill>
        <p:spPr bwMode="auto">
          <a:xfrm>
            <a:off x="4800600" y="399526"/>
            <a:ext cx="3915292" cy="2688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2671" y="3052482"/>
            <a:ext cx="3886200" cy="184666"/>
          </a:xfrm>
          <a:prstGeom prst="rect">
            <a:avLst/>
          </a:prstGeom>
          <a:noFill/>
        </p:spPr>
        <p:txBody>
          <a:bodyPr wrap="square" rtlCol="0">
            <a:spAutoFit/>
          </a:bodyPr>
          <a:lstStyle/>
          <a:p>
            <a:r>
              <a:rPr lang="en-US" sz="600" dirty="0"/>
              <a:t>http://www.thewaterq.com/wnews1/images/stories/maxqcontent/World/water-pollution4.jpg</a:t>
            </a:r>
          </a:p>
        </p:txBody>
      </p:sp>
      <p:pic>
        <p:nvPicPr>
          <p:cNvPr id="10244" name="Picture 4" descr="http://newslincolncounty.com/wp-content/uploads/2011/03/faucet1-300x2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09" y="3547288"/>
            <a:ext cx="3926778" cy="299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2409" y="6499452"/>
            <a:ext cx="2019300" cy="184666"/>
          </a:xfrm>
          <a:prstGeom prst="rect">
            <a:avLst/>
          </a:prstGeom>
          <a:noFill/>
        </p:spPr>
        <p:txBody>
          <a:bodyPr wrap="square" rtlCol="0">
            <a:spAutoFit/>
          </a:bodyPr>
          <a:lstStyle/>
          <a:p>
            <a:r>
              <a:rPr lang="en-US" sz="600" dirty="0"/>
              <a:t>http://www.newslincolncounty.com/?p=19922</a:t>
            </a:r>
          </a:p>
        </p:txBody>
      </p:sp>
      <p:pic>
        <p:nvPicPr>
          <p:cNvPr id="10" name="Picture 12"/>
          <p:cNvPicPr>
            <a:picLocks noChangeAspect="1"/>
          </p:cNvPicPr>
          <p:nvPr/>
        </p:nvPicPr>
        <p:blipFill>
          <a:blip r:embed="rId5"/>
          <a:srcRect/>
          <a:stretch>
            <a:fillRect/>
          </a:stretch>
        </p:blipFill>
        <p:spPr bwMode="auto">
          <a:xfrm>
            <a:off x="4800600" y="3547287"/>
            <a:ext cx="3915292" cy="2938009"/>
          </a:xfrm>
          <a:prstGeom prst="rect">
            <a:avLst/>
          </a:prstGeom>
          <a:noFill/>
          <a:ln w="9525">
            <a:noFill/>
            <a:miter lim="800000"/>
            <a:headEnd/>
            <a:tailEnd/>
          </a:ln>
        </p:spPr>
      </p:pic>
      <p:sp>
        <p:nvSpPr>
          <p:cNvPr id="11" name="TextBox 13"/>
          <p:cNvSpPr txBox="1">
            <a:spLocks noChangeArrowheads="1"/>
          </p:cNvSpPr>
          <p:nvPr/>
        </p:nvSpPr>
        <p:spPr bwMode="auto">
          <a:xfrm>
            <a:off x="4800600" y="6485296"/>
            <a:ext cx="4572000" cy="184150"/>
          </a:xfrm>
          <a:prstGeom prst="rect">
            <a:avLst/>
          </a:prstGeom>
          <a:noFill/>
          <a:ln w="9525">
            <a:noFill/>
            <a:miter lim="800000"/>
            <a:headEnd/>
            <a:tailEnd/>
          </a:ln>
        </p:spPr>
        <p:txBody>
          <a:bodyPr>
            <a:spAutoFit/>
          </a:bodyPr>
          <a:lstStyle/>
          <a:p>
            <a:r>
              <a:rPr lang="en-US" sz="600" dirty="0"/>
              <a:t>http://www.changemakers.com/morehealth/entries/revolootionary-developing-rural-markets-sanitation</a:t>
            </a:r>
          </a:p>
        </p:txBody>
      </p:sp>
      <p:sp>
        <p:nvSpPr>
          <p:cNvPr id="6" name="Slide Number Placeholder 5"/>
          <p:cNvSpPr>
            <a:spLocks noGrp="1"/>
          </p:cNvSpPr>
          <p:nvPr>
            <p:ph type="sldNum" sz="quarter" idx="12"/>
          </p:nvPr>
        </p:nvSpPr>
        <p:spPr/>
        <p:txBody>
          <a:bodyPr/>
          <a:lstStyle/>
          <a:p>
            <a:fld id="{B84C5935-3400-4083-B259-B45FECF9C6E0}" type="slidenum">
              <a:rPr lang="en-US" smtClean="0"/>
              <a:t>27</a:t>
            </a:fld>
            <a:endParaRPr lang="en-US"/>
          </a:p>
        </p:txBody>
      </p:sp>
    </p:spTree>
    <p:extLst>
      <p:ext uri="{BB962C8B-B14F-4D97-AF65-F5344CB8AC3E}">
        <p14:creationId xmlns:p14="http://schemas.microsoft.com/office/powerpoint/2010/main" val="3200706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Progressive Realization</a:t>
            </a:r>
          </a:p>
        </p:txBody>
      </p:sp>
      <p:sp>
        <p:nvSpPr>
          <p:cNvPr id="6" name="TextBox 5"/>
          <p:cNvSpPr txBox="1"/>
          <p:nvPr/>
        </p:nvSpPr>
        <p:spPr>
          <a:xfrm>
            <a:off x="855630" y="1447800"/>
            <a:ext cx="7678770" cy="4876800"/>
          </a:xfrm>
          <a:prstGeom prst="rect">
            <a:avLst/>
          </a:prstGeom>
          <a:noFill/>
        </p:spPr>
        <p:txBody>
          <a:bodyPr wrap="square" rtlCol="0">
            <a:spAutoFit/>
          </a:bodyPr>
          <a:lstStyle/>
          <a:p>
            <a:r>
              <a:rPr lang="en-US" sz="2800" dirty="0"/>
              <a:t>Each State Party to the present Covenant undertakes to take steps, individually and through international assistance and co-operation, especially economic and technical, to the maximum of its available resources, with a view to achieving progressively the full realization of the rights recognized in the present Covenant by all appropriate means, including particularly the adoption of legislative measures. </a:t>
            </a:r>
          </a:p>
          <a:p>
            <a:endParaRPr lang="en-US" sz="2800" dirty="0"/>
          </a:p>
          <a:p>
            <a:pPr algn="r"/>
            <a:r>
              <a:rPr lang="en-US" sz="2800" dirty="0"/>
              <a:t>Article 2(1) of ICESCR</a:t>
            </a:r>
          </a:p>
        </p:txBody>
      </p:sp>
      <p:sp>
        <p:nvSpPr>
          <p:cNvPr id="5" name="Slide Number Placeholder 4"/>
          <p:cNvSpPr>
            <a:spLocks noGrp="1"/>
          </p:cNvSpPr>
          <p:nvPr>
            <p:ph type="sldNum" sz="quarter" idx="12"/>
          </p:nvPr>
        </p:nvSpPr>
        <p:spPr/>
        <p:txBody>
          <a:bodyPr/>
          <a:lstStyle/>
          <a:p>
            <a:fld id="{B84C5935-3400-4083-B259-B45FECF9C6E0}" type="slidenum">
              <a:rPr lang="en-US" smtClean="0"/>
              <a:t>28</a:t>
            </a:fld>
            <a:endParaRPr lang="en-US"/>
          </a:p>
        </p:txBody>
      </p:sp>
    </p:spTree>
    <p:extLst>
      <p:ext uri="{BB962C8B-B14F-4D97-AF65-F5344CB8AC3E}">
        <p14:creationId xmlns:p14="http://schemas.microsoft.com/office/powerpoint/2010/main" val="270179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609600"/>
            <a:ext cx="4953000" cy="5943600"/>
          </a:xfrm>
        </p:spPr>
        <p:txBody>
          <a:bodyPr/>
          <a:lstStyle/>
          <a:p>
            <a:pPr marL="514350" indent="-514350">
              <a:buFont typeface="+mj-lt"/>
              <a:buAutoNum type="arabicPeriod"/>
            </a:pPr>
            <a:r>
              <a:rPr lang="en-US" dirty="0"/>
              <a:t>Human right(s) to safe drinking water and sanitation</a:t>
            </a:r>
          </a:p>
          <a:p>
            <a:pPr marL="514350" indent="-514350">
              <a:buFont typeface="+mj-lt"/>
              <a:buAutoNum type="arabicPeriod"/>
            </a:pPr>
            <a:endParaRPr lang="en-US" dirty="0"/>
          </a:p>
          <a:p>
            <a:pPr marL="514350" indent="-514350">
              <a:buFont typeface="+mj-lt"/>
              <a:buAutoNum type="arabicPeriod"/>
            </a:pPr>
            <a:r>
              <a:rPr lang="en-US" dirty="0"/>
              <a:t>MDG targets for </a:t>
            </a:r>
            <a:r>
              <a:rPr lang="en-US" dirty="0" err="1"/>
              <a:t>wat</a:t>
            </a:r>
            <a:r>
              <a:rPr lang="en-US" dirty="0"/>
              <a:t>-san: human rights critique</a:t>
            </a:r>
          </a:p>
          <a:p>
            <a:pPr marL="514350" indent="-514350">
              <a:buFont typeface="+mj-lt"/>
              <a:buAutoNum type="arabicPeriod"/>
            </a:pPr>
            <a:endParaRPr lang="en-US" dirty="0"/>
          </a:p>
          <a:p>
            <a:pPr marL="514350" indent="-514350">
              <a:buFont typeface="+mj-lt"/>
              <a:buAutoNum type="arabicPeriod"/>
            </a:pPr>
            <a:r>
              <a:rPr lang="en-US" dirty="0"/>
              <a:t>SDG targets for </a:t>
            </a:r>
            <a:r>
              <a:rPr lang="en-US" dirty="0" err="1"/>
              <a:t>wat</a:t>
            </a:r>
            <a:r>
              <a:rPr lang="en-US" dirty="0"/>
              <a:t>-san-hygiene: human rights critique</a:t>
            </a:r>
          </a:p>
        </p:txBody>
      </p:sp>
      <p:pic>
        <p:nvPicPr>
          <p:cNvPr id="1026" name="Picture 2" descr="http://www.who.int/entity/water_sanitation_health/wash-post-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40194"/>
            <a:ext cx="3425190"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87877" y="2493092"/>
            <a:ext cx="5029200" cy="1773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39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 Del Plata conference in Argentina (1977)</a:t>
            </a:r>
          </a:p>
        </p:txBody>
      </p:sp>
      <p:sp>
        <p:nvSpPr>
          <p:cNvPr id="3" name="Content Placeholder 2"/>
          <p:cNvSpPr>
            <a:spLocks noGrp="1"/>
          </p:cNvSpPr>
          <p:nvPr>
            <p:ph sz="half" idx="1"/>
          </p:nvPr>
        </p:nvSpPr>
        <p:spPr/>
        <p:txBody>
          <a:bodyPr/>
          <a:lstStyle/>
          <a:p>
            <a:r>
              <a:rPr lang="en-US" dirty="0"/>
              <a:t>Action Plan on “Community Water Supply” declared “[a]</a:t>
            </a:r>
            <a:r>
              <a:rPr lang="en-US" dirty="0" err="1"/>
              <a:t>ll</a:t>
            </a:r>
            <a:r>
              <a:rPr lang="en-US" dirty="0"/>
              <a:t> peoples . . . have the right to have access to drinking water in quantities and of a quality equal to their basic needs.”</a:t>
            </a:r>
          </a:p>
        </p:txBody>
      </p:sp>
      <p:pic>
        <p:nvPicPr>
          <p:cNvPr id="7170" name="Picture 2" descr="http://dingo.care2.com/pictures/causes/1876/1875327.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81200"/>
            <a:ext cx="410527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74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35540"/>
            <a:ext cx="3962400" cy="3569647"/>
          </a:xfrm>
        </p:spPr>
        <p:txBody>
          <a:bodyPr>
            <a:normAutofit fontScale="85000" lnSpcReduction="10000"/>
          </a:bodyPr>
          <a:lstStyle/>
          <a:p>
            <a:r>
              <a:rPr lang="en-US" dirty="0"/>
              <a:t>Human rights &amp; development like “ships passing in the night” (Alston)</a:t>
            </a:r>
          </a:p>
          <a:p>
            <a:pPr marL="0" indent="0">
              <a:buNone/>
            </a:pPr>
            <a:endParaRPr lang="en-US" dirty="0"/>
          </a:p>
          <a:p>
            <a:r>
              <a:rPr lang="en-US" dirty="0"/>
              <a:t>So how and why have human rights influenced the monitoring of the MDG/SDG targets on water-sanitation-hygiene?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735540"/>
            <a:ext cx="3867946" cy="3569647"/>
          </a:xfrm>
          <a:prstGeom prst="rect">
            <a:avLst/>
          </a:prstGeom>
        </p:spPr>
      </p:pic>
    </p:spTree>
    <p:extLst>
      <p:ext uri="{BB962C8B-B14F-4D97-AF65-F5344CB8AC3E}">
        <p14:creationId xmlns:p14="http://schemas.microsoft.com/office/powerpoint/2010/main" val="263976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Millennium Summit</a:t>
            </a:r>
          </a:p>
        </p:txBody>
      </p:sp>
      <p:pic>
        <p:nvPicPr>
          <p:cNvPr id="1026" name="Picture 2" descr="http://cdn.modernghana.com/images/content/lqhs3wvji1_2kofi_ann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2514600" cy="18859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UN millennium decla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UN millennium declar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421255"/>
            <a:ext cx="5359400" cy="3215640"/>
          </a:xfrm>
          <a:prstGeom prst="rect">
            <a:avLst/>
          </a:prstGeom>
        </p:spPr>
      </p:pic>
      <p:sp>
        <p:nvSpPr>
          <p:cNvPr id="8" name="TextBox 7"/>
          <p:cNvSpPr txBox="1"/>
          <p:nvPr/>
        </p:nvSpPr>
        <p:spPr>
          <a:xfrm>
            <a:off x="3556000" y="5667375"/>
            <a:ext cx="4953000" cy="646331"/>
          </a:xfrm>
          <a:prstGeom prst="rect">
            <a:avLst/>
          </a:prstGeom>
          <a:noFill/>
        </p:spPr>
        <p:txBody>
          <a:bodyPr wrap="square" rtlCol="0">
            <a:spAutoFit/>
          </a:bodyPr>
          <a:lstStyle/>
          <a:p>
            <a:pPr algn="ctr"/>
            <a:r>
              <a:rPr lang="en-US" dirty="0"/>
              <a:t>150 world leaders signed  Millennium Declaration on Sept. 6, 2001</a:t>
            </a:r>
          </a:p>
        </p:txBody>
      </p:sp>
      <p:sp>
        <p:nvSpPr>
          <p:cNvPr id="10" name="TextBox 9"/>
          <p:cNvSpPr txBox="1"/>
          <p:nvPr/>
        </p:nvSpPr>
        <p:spPr>
          <a:xfrm>
            <a:off x="762000" y="3333751"/>
            <a:ext cx="1981200" cy="646331"/>
          </a:xfrm>
          <a:prstGeom prst="rect">
            <a:avLst/>
          </a:prstGeom>
          <a:noFill/>
        </p:spPr>
        <p:txBody>
          <a:bodyPr wrap="square" rtlCol="0">
            <a:spAutoFit/>
          </a:bodyPr>
          <a:lstStyle/>
          <a:p>
            <a:pPr algn="ctr"/>
            <a:r>
              <a:rPr lang="en-US" dirty="0"/>
              <a:t>UN Secretary General Kofi Annan</a:t>
            </a:r>
          </a:p>
        </p:txBody>
      </p:sp>
    </p:spTree>
    <p:extLst>
      <p:ext uri="{BB962C8B-B14F-4D97-AF65-F5344CB8AC3E}">
        <p14:creationId xmlns:p14="http://schemas.microsoft.com/office/powerpoint/2010/main" val="381694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un.am/up/page/MDGs_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2977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31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lIns="91440" rIns="91440"/>
          <a:lstStyle/>
          <a:p>
            <a:r>
              <a:rPr lang="en-US" dirty="0">
                <a:latin typeface="Century Gothic" pitchFamily="34" charset="0"/>
                <a:ea typeface="ＭＳ Ｐゴシック" pitchFamily="34" charset="-128"/>
                <a:cs typeface="Century Gothic" pitchFamily="34" charset="0"/>
              </a:rPr>
              <a:t>MDG:  Target 7c</a:t>
            </a:r>
          </a:p>
        </p:txBody>
      </p:sp>
      <p:sp>
        <p:nvSpPr>
          <p:cNvPr id="4099" name="Content Placeholder 2"/>
          <p:cNvSpPr>
            <a:spLocks noGrp="1"/>
          </p:cNvSpPr>
          <p:nvPr>
            <p:ph sz="quarter" idx="1"/>
          </p:nvPr>
        </p:nvSpPr>
        <p:spPr bwMode="auto">
          <a:xfrm>
            <a:off x="457200" y="1371600"/>
            <a:ext cx="4191000"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sz="2800" dirty="0">
                <a:ea typeface="ＭＳ Ｐゴシック" pitchFamily="34" charset="-128"/>
                <a:cs typeface="Century Gothic" pitchFamily="34" charset="0"/>
              </a:rPr>
              <a:t>“To halve, by 2015, the proportion of people without sustainable access to safe drinking-water and basic sanitation.”</a:t>
            </a:r>
            <a:endParaRPr lang="en-US" dirty="0">
              <a:ea typeface="ＭＳ Ｐゴシック" pitchFamily="34" charset="-128"/>
              <a:cs typeface="Century Gothic" pitchFamily="34" charset="0"/>
            </a:endParaRPr>
          </a:p>
          <a:p>
            <a:pPr>
              <a:lnSpc>
                <a:spcPct val="90000"/>
              </a:lnSpc>
            </a:pPr>
            <a:endParaRPr lang="en-US" sz="1200" dirty="0">
              <a:ea typeface="ＭＳ Ｐゴシック" pitchFamily="34" charset="-128"/>
              <a:cs typeface="Century Gothic" pitchFamily="34" charset="0"/>
            </a:endParaRPr>
          </a:p>
          <a:p>
            <a:pPr>
              <a:lnSpc>
                <a:spcPct val="90000"/>
              </a:lnSpc>
            </a:pPr>
            <a:r>
              <a:rPr lang="en-US" sz="2800" dirty="0">
                <a:ea typeface="ＭＳ Ｐゴシック" pitchFamily="34" charset="-128"/>
                <a:cs typeface="Century Gothic" pitchFamily="34" charset="0"/>
              </a:rPr>
              <a:t>Sanitation added only in 2002</a:t>
            </a:r>
          </a:p>
          <a:p>
            <a:pPr>
              <a:lnSpc>
                <a:spcPct val="90000"/>
              </a:lnSpc>
            </a:pPr>
            <a:endParaRPr lang="en-US" sz="2800" dirty="0">
              <a:ea typeface="ＭＳ Ｐゴシック" pitchFamily="34" charset="-128"/>
              <a:cs typeface="Century Gothic" pitchFamily="34" charset="0"/>
            </a:endParaRPr>
          </a:p>
          <a:p>
            <a:pPr>
              <a:lnSpc>
                <a:spcPct val="90000"/>
              </a:lnSpc>
            </a:pPr>
            <a:endParaRPr lang="en-US" sz="1200" dirty="0">
              <a:ea typeface="ＭＳ Ｐゴシック" pitchFamily="34" charset="-128"/>
              <a:cs typeface="Century Gothic" pitchFamily="34" charset="0"/>
            </a:endParaRPr>
          </a:p>
          <a:p>
            <a:pPr>
              <a:lnSpc>
                <a:spcPct val="90000"/>
              </a:lnSpc>
            </a:pPr>
            <a:endParaRPr lang="en-US" sz="1200" dirty="0">
              <a:ea typeface="ＭＳ Ｐゴシック" pitchFamily="34" charset="-128"/>
              <a:cs typeface="Century Gothic" pitchFamily="34" charset="0"/>
            </a:endParaRPr>
          </a:p>
          <a:p>
            <a:pPr>
              <a:lnSpc>
                <a:spcPct val="90000"/>
              </a:lnSpc>
            </a:pPr>
            <a:endParaRPr lang="en-US" dirty="0">
              <a:latin typeface="Century Gothic" pitchFamily="34" charset="0"/>
              <a:ea typeface="ＭＳ Ｐゴシック" pitchFamily="34" charset="-128"/>
              <a:cs typeface="Century Gothic" pitchFamily="34" charset="0"/>
            </a:endParaRPr>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447800"/>
            <a:ext cx="3646488" cy="4756289"/>
          </a:xfrm>
          <a:prstGeom prst="rect">
            <a:avLst/>
          </a:prstGeom>
        </p:spPr>
      </p:pic>
      <p:sp>
        <p:nvSpPr>
          <p:cNvPr id="2" name="Slide Number Placeholder 1"/>
          <p:cNvSpPr>
            <a:spLocks noGrp="1"/>
          </p:cNvSpPr>
          <p:nvPr>
            <p:ph type="sldNum" sz="quarter" idx="12"/>
          </p:nvPr>
        </p:nvSpPr>
        <p:spPr/>
        <p:txBody>
          <a:bodyPr/>
          <a:lstStyle/>
          <a:p>
            <a:fld id="{B84C5935-3400-4083-B259-B45FECF9C6E0}" type="slidenum">
              <a:rPr lang="en-US" smtClean="0"/>
              <a:t>33</a:t>
            </a:fld>
            <a:endParaRPr lang="en-US"/>
          </a:p>
        </p:txBody>
      </p:sp>
    </p:spTree>
    <p:extLst>
      <p:ext uri="{BB962C8B-B14F-4D97-AF65-F5344CB8AC3E}">
        <p14:creationId xmlns:p14="http://schemas.microsoft.com/office/powerpoint/2010/main" val="3914911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526" t="18085" r="45786" b="18073"/>
          <a:stretch/>
        </p:blipFill>
        <p:spPr bwMode="auto">
          <a:xfrm>
            <a:off x="762000" y="381000"/>
            <a:ext cx="3200400" cy="614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43400" y="2331720"/>
            <a:ext cx="4572000" cy="1938992"/>
          </a:xfrm>
          <a:prstGeom prst="rect">
            <a:avLst/>
          </a:prstGeom>
        </p:spPr>
        <p:txBody>
          <a:bodyPr>
            <a:spAutoFit/>
          </a:bodyPr>
          <a:lstStyle/>
          <a:p>
            <a:pPr algn="ctr"/>
            <a:r>
              <a:rPr lang="en-US" sz="2000" dirty="0"/>
              <a:t>In 2015, 663 million people still lacked access to improved drinking water sources</a:t>
            </a:r>
          </a:p>
          <a:p>
            <a:pPr algn="ctr"/>
            <a:endParaRPr lang="en-US" sz="2000" dirty="0"/>
          </a:p>
          <a:p>
            <a:pPr algn="ctr"/>
            <a:endParaRPr lang="en-US" sz="2000" dirty="0"/>
          </a:p>
          <a:p>
            <a:pPr algn="ctr"/>
            <a:r>
              <a:rPr lang="en-US" sz="2000" dirty="0"/>
              <a:t>BUT, in 2017, 2.1 billion lacked access to safe, readily available water at home</a:t>
            </a:r>
          </a:p>
        </p:txBody>
      </p:sp>
    </p:spTree>
    <p:extLst>
      <p:ext uri="{BB962C8B-B14F-4D97-AF65-F5344CB8AC3E}">
        <p14:creationId xmlns:p14="http://schemas.microsoft.com/office/powerpoint/2010/main" val="83363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31" t="18757" r="17892" b="12709"/>
          <a:stretch/>
        </p:blipFill>
        <p:spPr bwMode="auto">
          <a:xfrm>
            <a:off x="412955" y="899652"/>
            <a:ext cx="8350045" cy="501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201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599" t="17917" r="45183" b="18306"/>
          <a:stretch/>
        </p:blipFill>
        <p:spPr bwMode="auto">
          <a:xfrm>
            <a:off x="1193890" y="228600"/>
            <a:ext cx="2842251" cy="591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114800" y="2286000"/>
            <a:ext cx="4857135" cy="2554545"/>
          </a:xfrm>
          <a:prstGeom prst="rect">
            <a:avLst/>
          </a:prstGeom>
        </p:spPr>
        <p:txBody>
          <a:bodyPr wrap="square">
            <a:spAutoFit/>
          </a:bodyPr>
          <a:lstStyle/>
          <a:p>
            <a:pPr algn="ctr"/>
            <a:r>
              <a:rPr lang="en-US" sz="2000" dirty="0"/>
              <a:t>In 2015, 2.4 billion people still lacked access to improved sanitation</a:t>
            </a:r>
          </a:p>
          <a:p>
            <a:pPr algn="ctr"/>
            <a:endParaRPr lang="en-US" sz="2000" dirty="0"/>
          </a:p>
          <a:p>
            <a:pPr algn="ctr"/>
            <a:endParaRPr lang="en-US" sz="2000" dirty="0"/>
          </a:p>
          <a:p>
            <a:pPr algn="ctr"/>
            <a:endParaRPr lang="en-US" sz="2000" dirty="0"/>
          </a:p>
          <a:p>
            <a:pPr algn="ctr"/>
            <a:r>
              <a:rPr lang="en-US" sz="2000" dirty="0"/>
              <a:t>BUT, in 2017, 4.5 billion people did not have safely managed sanitation and </a:t>
            </a:r>
          </a:p>
          <a:p>
            <a:pPr algn="ctr"/>
            <a:r>
              <a:rPr lang="en-US" sz="2000" dirty="0"/>
              <a:t>2.3 billion still lacked basic sanitation</a:t>
            </a:r>
          </a:p>
        </p:txBody>
      </p:sp>
    </p:spTree>
    <p:extLst>
      <p:ext uri="{BB962C8B-B14F-4D97-AF65-F5344CB8AC3E}">
        <p14:creationId xmlns:p14="http://schemas.microsoft.com/office/powerpoint/2010/main" val="3787151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89" t="21666" r="7350" b="6251"/>
          <a:stretch/>
        </p:blipFill>
        <p:spPr bwMode="auto">
          <a:xfrm>
            <a:off x="685800" y="1143000"/>
            <a:ext cx="8132874"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52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quarter" idx="1"/>
          </p:nvPr>
        </p:nvSpPr>
        <p:spPr bwMode="auto">
          <a:xfrm>
            <a:off x="457200" y="838200"/>
            <a:ext cx="8229600" cy="556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dirty="0">
                <a:ea typeface="ＭＳ Ｐゴシック" pitchFamily="34" charset="-128"/>
                <a:cs typeface="Century Gothic" pitchFamily="34" charset="0"/>
              </a:rPr>
              <a:t>MDG Target 7c</a:t>
            </a:r>
          </a:p>
          <a:p>
            <a:pPr lvl="1">
              <a:lnSpc>
                <a:spcPct val="90000"/>
              </a:lnSpc>
            </a:pPr>
            <a:r>
              <a:rPr lang="en-US" dirty="0">
                <a:ea typeface="ＭＳ Ｐゴシック" pitchFamily="34" charset="-128"/>
                <a:cs typeface="Century Gothic" pitchFamily="34" charset="0"/>
              </a:rPr>
              <a:t>“To halve, by 2015, the proportion of people without sustainable access to safe drinking-water and basic sanitation.”</a:t>
            </a:r>
          </a:p>
          <a:p>
            <a:pPr marL="457200" lvl="1" indent="0">
              <a:lnSpc>
                <a:spcPct val="90000"/>
              </a:lnSpc>
              <a:buNone/>
            </a:pPr>
            <a:endParaRPr lang="en-US" dirty="0">
              <a:ea typeface="ＭＳ Ｐゴシック" pitchFamily="34" charset="-128"/>
              <a:cs typeface="Century Gothic" pitchFamily="34" charset="0"/>
            </a:endParaRPr>
          </a:p>
          <a:p>
            <a:pPr>
              <a:lnSpc>
                <a:spcPct val="90000"/>
              </a:lnSpc>
            </a:pPr>
            <a:r>
              <a:rPr lang="en-US" dirty="0">
                <a:ea typeface="ＭＳ Ｐゴシック" pitchFamily="34" charset="-128"/>
                <a:cs typeface="Century Gothic" pitchFamily="34" charset="0"/>
              </a:rPr>
              <a:t>Indicators</a:t>
            </a:r>
          </a:p>
          <a:p>
            <a:pPr lvl="1">
              <a:lnSpc>
                <a:spcPct val="90000"/>
              </a:lnSpc>
            </a:pPr>
            <a:r>
              <a:rPr lang="en-US" dirty="0">
                <a:ea typeface="ＭＳ Ｐゴシック" pitchFamily="34" charset="-128"/>
                <a:cs typeface="Century Gothic" pitchFamily="34" charset="0"/>
              </a:rPr>
              <a:t>Proportion of people with access to improved water</a:t>
            </a:r>
          </a:p>
          <a:p>
            <a:pPr lvl="1">
              <a:lnSpc>
                <a:spcPct val="90000"/>
              </a:lnSpc>
            </a:pPr>
            <a:r>
              <a:rPr lang="en-US" dirty="0">
                <a:ea typeface="ＭＳ Ｐゴシック" pitchFamily="34" charset="-128"/>
                <a:cs typeface="Century Gothic" pitchFamily="34" charset="0"/>
              </a:rPr>
              <a:t>Proportion of people with access to improved sanitation</a:t>
            </a:r>
          </a:p>
          <a:p>
            <a:pPr marL="0" indent="0">
              <a:lnSpc>
                <a:spcPct val="90000"/>
              </a:lnSpc>
              <a:buNone/>
            </a:pPr>
            <a:endParaRPr lang="en-US" sz="3600" dirty="0">
              <a:ea typeface="ＭＳ Ｐゴシック" pitchFamily="34" charset="-128"/>
              <a:cs typeface="Century Gothic" pitchFamily="34" charset="0"/>
            </a:endParaRPr>
          </a:p>
          <a:p>
            <a:pPr>
              <a:lnSpc>
                <a:spcPct val="90000"/>
              </a:lnSpc>
            </a:pPr>
            <a:endParaRPr lang="en-US" sz="1200" dirty="0">
              <a:ea typeface="ＭＳ Ｐゴシック" pitchFamily="34" charset="-128"/>
              <a:cs typeface="Century Gothic" pitchFamily="34" charset="0"/>
            </a:endParaRPr>
          </a:p>
          <a:p>
            <a:pPr>
              <a:lnSpc>
                <a:spcPct val="90000"/>
              </a:lnSpc>
            </a:pPr>
            <a:endParaRPr lang="en-US" sz="2800" dirty="0">
              <a:ea typeface="ＭＳ Ｐゴシック" pitchFamily="34" charset="-128"/>
              <a:cs typeface="Century Gothic" pitchFamily="34" charset="0"/>
            </a:endParaRPr>
          </a:p>
          <a:p>
            <a:pPr>
              <a:lnSpc>
                <a:spcPct val="90000"/>
              </a:lnSpc>
            </a:pPr>
            <a:endParaRPr lang="en-US" sz="1200" dirty="0">
              <a:ea typeface="ＭＳ Ｐゴシック" pitchFamily="34" charset="-128"/>
              <a:cs typeface="Century Gothic" pitchFamily="34" charset="0"/>
            </a:endParaRPr>
          </a:p>
          <a:p>
            <a:pPr>
              <a:lnSpc>
                <a:spcPct val="90000"/>
              </a:lnSpc>
            </a:pPr>
            <a:endParaRPr lang="en-US" sz="1200" dirty="0">
              <a:ea typeface="ＭＳ Ｐゴシック" pitchFamily="34" charset="-128"/>
              <a:cs typeface="Century Gothic" pitchFamily="34" charset="0"/>
            </a:endParaRPr>
          </a:p>
          <a:p>
            <a:pPr>
              <a:lnSpc>
                <a:spcPct val="90000"/>
              </a:lnSpc>
            </a:pPr>
            <a:endParaRPr lang="en-US" dirty="0">
              <a:latin typeface="Century Gothic" pitchFamily="34" charset="0"/>
              <a:ea typeface="ＭＳ Ｐゴシック" pitchFamily="34" charset="-128"/>
              <a:cs typeface="Century Gothic" pitchFamily="34" charset="0"/>
            </a:endParaRPr>
          </a:p>
        </p:txBody>
      </p:sp>
      <p:sp>
        <p:nvSpPr>
          <p:cNvPr id="2" name="Slide Number Placeholder 1"/>
          <p:cNvSpPr>
            <a:spLocks noGrp="1"/>
          </p:cNvSpPr>
          <p:nvPr>
            <p:ph type="sldNum" sz="quarter" idx="12"/>
          </p:nvPr>
        </p:nvSpPr>
        <p:spPr/>
        <p:txBody>
          <a:bodyPr/>
          <a:lstStyle/>
          <a:p>
            <a:fld id="{B84C5935-3400-4083-B259-B45FECF9C6E0}" type="slidenum">
              <a:rPr lang="en-US" smtClean="0"/>
              <a:t>38</a:t>
            </a:fld>
            <a:endParaRPr lang="en-US"/>
          </a:p>
        </p:txBody>
      </p:sp>
    </p:spTree>
    <p:extLst>
      <p:ext uri="{BB962C8B-B14F-4D97-AF65-F5344CB8AC3E}">
        <p14:creationId xmlns:p14="http://schemas.microsoft.com/office/powerpoint/2010/main" val="156349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026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4"/>
          <p:cNvSpPr>
            <a:spLocks noGrp="1"/>
          </p:cNvSpPr>
          <p:nvPr>
            <p:ph type="title"/>
          </p:nvPr>
        </p:nvSpPr>
        <p:spPr/>
        <p:txBody>
          <a:bodyPr lIns="91440" rIns="91440"/>
          <a:lstStyle/>
          <a:p>
            <a:r>
              <a:rPr lang="en-US" dirty="0">
                <a:latin typeface="Century Gothic" pitchFamily="34" charset="0"/>
                <a:ea typeface="ＭＳ Ｐゴシック" pitchFamily="34" charset="-128"/>
                <a:cs typeface="Century Gothic" pitchFamily="34" charset="0"/>
              </a:rPr>
              <a:t>Defining “Improved”</a:t>
            </a:r>
          </a:p>
        </p:txBody>
      </p:sp>
      <p:sp>
        <p:nvSpPr>
          <p:cNvPr id="5124" name="TextBox 6"/>
          <p:cNvSpPr txBox="1">
            <a:spLocks noChangeArrowheads="1"/>
          </p:cNvSpPr>
          <p:nvPr/>
        </p:nvSpPr>
        <p:spPr bwMode="auto">
          <a:xfrm>
            <a:off x="5105400" y="64008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
                <a:solidFill>
                  <a:schemeClr val="tx1"/>
                </a:solidFill>
                <a:latin typeface="Arial" pitchFamily="34" charset="0"/>
                <a:ea typeface="ＭＳ Ｐゴシック" pitchFamily="34" charset="-128"/>
              </a:defRPr>
            </a:lvl1pPr>
            <a:lvl2pPr marL="742950" indent="-285750" eaLnBrk="0" hangingPunct="0">
              <a:defRPr sz="600">
                <a:solidFill>
                  <a:schemeClr val="tx1"/>
                </a:solidFill>
                <a:latin typeface="Arial" pitchFamily="34" charset="0"/>
                <a:ea typeface="ＭＳ Ｐゴシック" pitchFamily="34" charset="-128"/>
              </a:defRPr>
            </a:lvl2pPr>
            <a:lvl3pPr marL="1143000" indent="-228600" eaLnBrk="0" hangingPunct="0">
              <a:defRPr sz="600">
                <a:solidFill>
                  <a:schemeClr val="tx1"/>
                </a:solidFill>
                <a:latin typeface="Arial" pitchFamily="34" charset="0"/>
                <a:ea typeface="ＭＳ Ｐゴシック" pitchFamily="34" charset="-128"/>
              </a:defRPr>
            </a:lvl3pPr>
            <a:lvl4pPr marL="1600200" indent="-228600" eaLnBrk="0" hangingPunct="0">
              <a:defRPr sz="600">
                <a:solidFill>
                  <a:schemeClr val="tx1"/>
                </a:solidFill>
                <a:latin typeface="Arial" pitchFamily="34" charset="0"/>
                <a:ea typeface="ＭＳ Ｐゴシック" pitchFamily="34" charset="-128"/>
              </a:defRPr>
            </a:lvl4pPr>
            <a:lvl5pPr marL="2057400" indent="-228600" eaLnBrk="0" hangingPunct="0">
              <a:defRPr sz="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
                <a:solidFill>
                  <a:schemeClr val="tx1"/>
                </a:solidFill>
                <a:latin typeface="Arial" pitchFamily="34" charset="0"/>
                <a:ea typeface="ＭＳ Ｐゴシック" pitchFamily="34" charset="-128"/>
              </a:defRPr>
            </a:lvl9pPr>
          </a:lstStyle>
          <a:p>
            <a:pPr defTabSz="914400" eaLnBrk="1" hangingPunct="1"/>
            <a:r>
              <a:rPr lang="en-US" sz="1800" dirty="0">
                <a:latin typeface="Calibri" pitchFamily="34" charset="0"/>
                <a:cs typeface="Arial" pitchFamily="34" charset="0"/>
              </a:rPr>
              <a:t>Source: JMP 2010 Report</a:t>
            </a:r>
          </a:p>
        </p:txBody>
      </p:sp>
    </p:spTree>
    <p:extLst>
      <p:ext uri="{BB962C8B-B14F-4D97-AF65-F5344CB8AC3E}">
        <p14:creationId xmlns:p14="http://schemas.microsoft.com/office/powerpoint/2010/main" val="310528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914400"/>
          </a:xfrm>
        </p:spPr>
        <p:txBody>
          <a:bodyPr>
            <a:normAutofit fontScale="90000"/>
          </a:bodyPr>
          <a:lstStyle/>
          <a:p>
            <a:r>
              <a:rPr lang="en-US" dirty="0"/>
              <a:t>Convention on the Elimination of Discrimination against Women (1991)</a:t>
            </a:r>
          </a:p>
        </p:txBody>
      </p:sp>
      <p:sp>
        <p:nvSpPr>
          <p:cNvPr id="3" name="Content Placeholder 2"/>
          <p:cNvSpPr>
            <a:spLocks noGrp="1"/>
          </p:cNvSpPr>
          <p:nvPr>
            <p:ph sz="quarter" idx="1"/>
          </p:nvPr>
        </p:nvSpPr>
        <p:spPr>
          <a:xfrm>
            <a:off x="4659086" y="2286000"/>
            <a:ext cx="4267200" cy="3581400"/>
          </a:xfrm>
        </p:spPr>
        <p:txBody>
          <a:bodyPr>
            <a:normAutofit/>
          </a:bodyPr>
          <a:lstStyle/>
          <a:p>
            <a:pPr lvl="1"/>
            <a:r>
              <a:rPr lang="en-US" dirty="0"/>
              <a:t>To enjoy adequate living conditions, particularly in relation to housing, </a:t>
            </a:r>
            <a:r>
              <a:rPr lang="en-US" b="1" dirty="0"/>
              <a:t>sanitation</a:t>
            </a:r>
            <a:r>
              <a:rPr lang="en-US" dirty="0"/>
              <a:t>, electricity and </a:t>
            </a:r>
            <a:r>
              <a:rPr lang="en-US" b="1" dirty="0"/>
              <a:t>water supply</a:t>
            </a:r>
            <a:r>
              <a:rPr lang="en-US" dirty="0"/>
              <a:t>, transport and communications (Article 14(2))</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725" r="11060"/>
          <a:stretch/>
        </p:blipFill>
        <p:spPr>
          <a:xfrm>
            <a:off x="762000" y="1676400"/>
            <a:ext cx="3897086" cy="4336204"/>
          </a:xfrm>
          <a:prstGeom prst="rect">
            <a:avLst/>
          </a:prstGeom>
        </p:spPr>
      </p:pic>
      <p:sp>
        <p:nvSpPr>
          <p:cNvPr id="6" name="TextBox 5"/>
          <p:cNvSpPr txBox="1"/>
          <p:nvPr/>
        </p:nvSpPr>
        <p:spPr>
          <a:xfrm>
            <a:off x="762000" y="5979947"/>
            <a:ext cx="2895600" cy="184666"/>
          </a:xfrm>
          <a:prstGeom prst="rect">
            <a:avLst/>
          </a:prstGeom>
          <a:noFill/>
        </p:spPr>
        <p:txBody>
          <a:bodyPr wrap="square" rtlCol="0">
            <a:spAutoFit/>
          </a:bodyPr>
          <a:lstStyle/>
          <a:p>
            <a:r>
              <a:rPr lang="en-US" sz="600" dirty="0"/>
              <a:t>http://eatdrinkbetter.com/2012/03/22/wateraid-and-choice-organic-teas/</a:t>
            </a:r>
          </a:p>
        </p:txBody>
      </p:sp>
      <p:sp>
        <p:nvSpPr>
          <p:cNvPr id="7" name="Slide Number Placeholder 6"/>
          <p:cNvSpPr>
            <a:spLocks noGrp="1"/>
          </p:cNvSpPr>
          <p:nvPr>
            <p:ph type="sldNum" sz="quarter" idx="12"/>
          </p:nvPr>
        </p:nvSpPr>
        <p:spPr/>
        <p:txBody>
          <a:bodyPr/>
          <a:lstStyle/>
          <a:p>
            <a:fld id="{B84C5935-3400-4083-B259-B45FECF9C6E0}" type="slidenum">
              <a:rPr lang="en-US" smtClean="0"/>
              <a:t>4</a:t>
            </a:fld>
            <a:endParaRPr lang="en-US"/>
          </a:p>
        </p:txBody>
      </p:sp>
    </p:spTree>
    <p:extLst>
      <p:ext uri="{BB962C8B-B14F-4D97-AF65-F5344CB8AC3E}">
        <p14:creationId xmlns:p14="http://schemas.microsoft.com/office/powerpoint/2010/main" val="960782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43" t="19152" r="64597" b="70016"/>
          <a:stretch/>
        </p:blipFill>
        <p:spPr bwMode="auto">
          <a:xfrm>
            <a:off x="4953000" y="3444422"/>
            <a:ext cx="2792185" cy="75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44" t="55076" r="49885" b="19414"/>
          <a:stretch/>
        </p:blipFill>
        <p:spPr bwMode="auto">
          <a:xfrm>
            <a:off x="4419600" y="4343400"/>
            <a:ext cx="4706257" cy="176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35714" r="38287" b="54657"/>
          <a:stretch/>
        </p:blipFill>
        <p:spPr bwMode="auto">
          <a:xfrm>
            <a:off x="7650841" y="3486151"/>
            <a:ext cx="1524001" cy="66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635" t="18499" r="34048" b="13868"/>
          <a:stretch/>
        </p:blipFill>
        <p:spPr bwMode="auto">
          <a:xfrm>
            <a:off x="152400" y="0"/>
            <a:ext cx="4677068" cy="439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84C5935-3400-4083-B259-B45FECF9C6E0}" type="slidenum">
              <a:rPr lang="en-US" smtClean="0"/>
              <a:t>40</a:t>
            </a:fld>
            <a:endParaRPr lang="en-US"/>
          </a:p>
        </p:txBody>
      </p:sp>
    </p:spTree>
    <p:extLst>
      <p:ext uri="{BB962C8B-B14F-4D97-AF65-F5344CB8AC3E}">
        <p14:creationId xmlns:p14="http://schemas.microsoft.com/office/powerpoint/2010/main" val="3488302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28600"/>
            <a:ext cx="8686800" cy="914400"/>
          </a:xfrm>
        </p:spPr>
        <p:txBody>
          <a:bodyPr lIns="91440" rIns="91440"/>
          <a:lstStyle/>
          <a:p>
            <a:r>
              <a:rPr lang="en-US" sz="2600" b="1" dirty="0">
                <a:latin typeface="Century Gothic" pitchFamily="34" charset="0"/>
                <a:ea typeface="ＭＳ Ｐゴシック" pitchFamily="34" charset="-128"/>
                <a:cs typeface="Century Gothic" pitchFamily="34" charset="0"/>
              </a:rPr>
              <a:t>MDGs do not currently capture human rights criteria</a:t>
            </a:r>
            <a:endParaRPr lang="en-US" sz="3200" b="1" dirty="0">
              <a:latin typeface="Century Gothic" pitchFamily="34" charset="0"/>
              <a:ea typeface="ＭＳ Ｐゴシック" pitchFamily="34" charset="-128"/>
              <a:cs typeface="Century Gothic" pitchFamily="34" charset="0"/>
            </a:endParaRPr>
          </a:p>
        </p:txBody>
      </p:sp>
      <p:sp>
        <p:nvSpPr>
          <p:cNvPr id="2" name="Content Placeholder 1"/>
          <p:cNvSpPr>
            <a:spLocks noGrp="1"/>
          </p:cNvSpPr>
          <p:nvPr>
            <p:ph sz="quarter" idx="2"/>
          </p:nvPr>
        </p:nvSpPr>
        <p:spPr>
          <a:xfrm>
            <a:off x="609600" y="1371600"/>
            <a:ext cx="4041648" cy="4937760"/>
          </a:xfrm>
        </p:spPr>
        <p:txBody>
          <a:bodyPr>
            <a:normAutofit/>
          </a:bodyPr>
          <a:lstStyle/>
          <a:p>
            <a:pPr defTabSz="914400">
              <a:lnSpc>
                <a:spcPct val="90000"/>
              </a:lnSpc>
            </a:pPr>
            <a:r>
              <a:rPr lang="en-US" sz="2400" dirty="0">
                <a:ea typeface="ＭＳ Ｐゴシック" pitchFamily="34" charset="-128"/>
              </a:rPr>
              <a:t>Drinking-water quality</a:t>
            </a:r>
          </a:p>
          <a:p>
            <a:pPr defTabSz="914400">
              <a:lnSpc>
                <a:spcPct val="90000"/>
              </a:lnSpc>
            </a:pPr>
            <a:r>
              <a:rPr lang="en-US" sz="2400" dirty="0">
                <a:ea typeface="ＭＳ Ｐゴシック" pitchFamily="34" charset="-128"/>
              </a:rPr>
              <a:t>Quantity</a:t>
            </a:r>
          </a:p>
          <a:p>
            <a:pPr>
              <a:lnSpc>
                <a:spcPct val="90000"/>
              </a:lnSpc>
            </a:pPr>
            <a:r>
              <a:rPr lang="en-US" sz="2400" dirty="0">
                <a:ea typeface="ＭＳ Ｐゴシック" pitchFamily="34" charset="-128"/>
              </a:rPr>
              <a:t>Hours service available</a:t>
            </a:r>
          </a:p>
          <a:p>
            <a:pPr defTabSz="914400">
              <a:lnSpc>
                <a:spcPct val="90000"/>
              </a:lnSpc>
            </a:pPr>
            <a:r>
              <a:rPr lang="en-US" sz="2400" dirty="0">
                <a:ea typeface="ＭＳ Ｐゴシック" pitchFamily="34" charset="-128"/>
              </a:rPr>
              <a:t>Distance </a:t>
            </a:r>
          </a:p>
          <a:p>
            <a:pPr defTabSz="914400">
              <a:lnSpc>
                <a:spcPct val="90000"/>
              </a:lnSpc>
            </a:pPr>
            <a:r>
              <a:rPr lang="en-US" sz="2400" dirty="0">
                <a:ea typeface="ＭＳ Ｐゴシック" pitchFamily="34" charset="-128"/>
              </a:rPr>
              <a:t>Time spent</a:t>
            </a:r>
          </a:p>
          <a:p>
            <a:pPr defTabSz="914400">
              <a:lnSpc>
                <a:spcPct val="90000"/>
              </a:lnSpc>
            </a:pPr>
            <a:r>
              <a:rPr lang="en-US" sz="2400" dirty="0">
                <a:ea typeface="ＭＳ Ｐゴシック" pitchFamily="34" charset="-128"/>
              </a:rPr>
              <a:t>Social obstacles for certain populations </a:t>
            </a:r>
          </a:p>
          <a:p>
            <a:pPr>
              <a:lnSpc>
                <a:spcPct val="90000"/>
              </a:lnSpc>
            </a:pPr>
            <a:r>
              <a:rPr lang="en-US" sz="2400" dirty="0">
                <a:ea typeface="ＭＳ Ｐゴシック" pitchFamily="34" charset="-128"/>
              </a:rPr>
              <a:t>Infrastructure maintenance</a:t>
            </a:r>
          </a:p>
          <a:p>
            <a:pPr defTabSz="914400">
              <a:lnSpc>
                <a:spcPct val="90000"/>
              </a:lnSpc>
            </a:pPr>
            <a:r>
              <a:rPr lang="en-US" sz="2400" dirty="0">
                <a:ea typeface="ＭＳ Ｐゴシック" pitchFamily="34" charset="-128"/>
              </a:rPr>
              <a:t>Safe disposal of excreta</a:t>
            </a:r>
          </a:p>
          <a:p>
            <a:pPr defTabSz="914400">
              <a:lnSpc>
                <a:spcPct val="90000"/>
              </a:lnSpc>
            </a:pPr>
            <a:r>
              <a:rPr lang="en-US" sz="2400" dirty="0">
                <a:ea typeface="ＭＳ Ｐゴシック" pitchFamily="34" charset="-128"/>
              </a:rPr>
              <a:t>Affordability</a:t>
            </a:r>
          </a:p>
          <a:p>
            <a:pPr marL="6350" lvl="1" indent="0" defTabSz="914400">
              <a:lnSpc>
                <a:spcPct val="90000"/>
              </a:lnSpc>
              <a:buNone/>
            </a:pPr>
            <a:endParaRPr lang="en-US" sz="2400" dirty="0">
              <a:ea typeface="ＭＳ Ｐゴシック" pitchFamily="34" charset="-128"/>
            </a:endParaRPr>
          </a:p>
          <a:p>
            <a:pPr marL="6350" lvl="1" indent="0" defTabSz="914400">
              <a:lnSpc>
                <a:spcPct val="90000"/>
              </a:lnSpc>
              <a:buNone/>
            </a:pPr>
            <a:r>
              <a:rPr lang="en-US" sz="1500" dirty="0">
                <a:ea typeface="ＭＳ Ｐゴシック" pitchFamily="34" charset="-128"/>
              </a:rPr>
              <a:t>Source:  </a:t>
            </a:r>
            <a:r>
              <a:rPr lang="en-US" sz="1500" dirty="0">
                <a:ea typeface="ＭＳ Ｐゴシック" pitchFamily="34" charset="-128"/>
                <a:cs typeface="Century Gothic" pitchFamily="34" charset="0"/>
              </a:rPr>
              <a:t>First Consultation on Post-2015 Monitoring of Wat-San, Berlin (May 2011)</a:t>
            </a:r>
            <a:endParaRPr lang="en-US" sz="1500" dirty="0">
              <a:ea typeface="ＭＳ Ｐゴシック" pitchFamily="34" charset="-128"/>
            </a:endParaRPr>
          </a:p>
          <a:p>
            <a:endParaRPr lang="en-US" dirty="0"/>
          </a:p>
        </p:txBody>
      </p:sp>
      <p:sp>
        <p:nvSpPr>
          <p:cNvPr id="3" name="Slide Number Placeholder 2"/>
          <p:cNvSpPr>
            <a:spLocks noGrp="1"/>
          </p:cNvSpPr>
          <p:nvPr>
            <p:ph type="sldNum" sz="quarter" idx="12"/>
          </p:nvPr>
        </p:nvSpPr>
        <p:spPr/>
        <p:txBody>
          <a:bodyPr/>
          <a:lstStyle/>
          <a:p>
            <a:fld id="{B84C5935-3400-4083-B259-B45FECF9C6E0}" type="slidenum">
              <a:rPr lang="en-US" smtClean="0"/>
              <a:t>41</a:t>
            </a:fld>
            <a:endParaRPr lang="en-US"/>
          </a:p>
        </p:txBody>
      </p:sp>
      <p:pic>
        <p:nvPicPr>
          <p:cNvPr id="11"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495800" y="1752600"/>
            <a:ext cx="4041775" cy="3027656"/>
          </a:xfrm>
        </p:spPr>
      </p:pic>
    </p:spTree>
    <p:extLst>
      <p:ext uri="{BB962C8B-B14F-4D97-AF65-F5344CB8AC3E}">
        <p14:creationId xmlns:p14="http://schemas.microsoft.com/office/powerpoint/2010/main" val="5890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609600"/>
            <a:ext cx="4953000" cy="5943600"/>
          </a:xfrm>
        </p:spPr>
        <p:txBody>
          <a:bodyPr/>
          <a:lstStyle/>
          <a:p>
            <a:pPr marL="514350" indent="-514350">
              <a:buFont typeface="+mj-lt"/>
              <a:buAutoNum type="arabicPeriod"/>
            </a:pPr>
            <a:r>
              <a:rPr lang="en-US" dirty="0"/>
              <a:t>Human right(s) to safe drinking water and sanitation</a:t>
            </a:r>
          </a:p>
          <a:p>
            <a:pPr marL="514350" indent="-514350">
              <a:buFont typeface="+mj-lt"/>
              <a:buAutoNum type="arabicPeriod"/>
            </a:pPr>
            <a:endParaRPr lang="en-US" dirty="0"/>
          </a:p>
          <a:p>
            <a:pPr marL="514350" indent="-514350">
              <a:buFont typeface="+mj-lt"/>
              <a:buAutoNum type="arabicPeriod"/>
            </a:pPr>
            <a:r>
              <a:rPr lang="en-US" dirty="0"/>
              <a:t>MDG targets for </a:t>
            </a:r>
            <a:r>
              <a:rPr lang="en-US" dirty="0" err="1"/>
              <a:t>wat</a:t>
            </a:r>
            <a:r>
              <a:rPr lang="en-US" dirty="0"/>
              <a:t>-san: human rights critique</a:t>
            </a:r>
          </a:p>
          <a:p>
            <a:pPr marL="514350" indent="-514350">
              <a:buFont typeface="+mj-lt"/>
              <a:buAutoNum type="arabicPeriod"/>
            </a:pPr>
            <a:endParaRPr lang="en-US" dirty="0"/>
          </a:p>
          <a:p>
            <a:pPr marL="514350" indent="-514350">
              <a:buFont typeface="+mj-lt"/>
              <a:buAutoNum type="arabicPeriod"/>
            </a:pPr>
            <a:r>
              <a:rPr lang="en-US" dirty="0"/>
              <a:t>SDG targets for </a:t>
            </a:r>
            <a:r>
              <a:rPr lang="en-US" dirty="0" err="1"/>
              <a:t>wat</a:t>
            </a:r>
            <a:r>
              <a:rPr lang="en-US" dirty="0"/>
              <a:t>-san-hygiene: human rights critique</a:t>
            </a:r>
          </a:p>
        </p:txBody>
      </p:sp>
      <p:pic>
        <p:nvPicPr>
          <p:cNvPr id="1026" name="Picture 2" descr="http://www.who.int/entity/water_sanitation_health/wash-post-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40194"/>
            <a:ext cx="3425190"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87877" y="4249994"/>
            <a:ext cx="5029200" cy="1773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043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298366-B989-4C94-B637-135E9501512C}" type="slidenum">
              <a:rPr lang="en-US" smtClean="0"/>
              <a:t>43</a:t>
            </a:fld>
            <a:endParaRPr lang="en-US"/>
          </a:p>
        </p:txBody>
      </p:sp>
      <p:pic>
        <p:nvPicPr>
          <p:cNvPr id="16386" name="Picture 2" descr="http://www.csmonitor.com/var/ezflow_site/storage/images/media/content/2012/0624_world_rio20/12944434-1-eng-US/0624_World_Rio20_full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7481118" cy="49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26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867" t="66313" r="24909" b="4573"/>
          <a:stretch/>
        </p:blipFill>
        <p:spPr bwMode="auto">
          <a:xfrm>
            <a:off x="762000" y="533400"/>
            <a:ext cx="80571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6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169736" y="838200"/>
            <a:ext cx="8974264" cy="447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415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01000" cy="1295400"/>
          </a:xfrm>
        </p:spPr>
        <p:txBody>
          <a:bodyPr>
            <a:normAutofit fontScale="90000"/>
          </a:bodyPr>
          <a:lstStyle/>
          <a:p>
            <a:r>
              <a:rPr lang="en-US" sz="2700" b="1" dirty="0"/>
              <a:t>“Our vision” in the “Declaration” of </a:t>
            </a:r>
            <a:br>
              <a:rPr lang="en-US" sz="2700" b="1" dirty="0"/>
            </a:br>
            <a:r>
              <a:rPr lang="en-US" sz="2700" b="1" dirty="0"/>
              <a:t>2030 Agenda for Sustainable Development </a:t>
            </a:r>
            <a:br>
              <a:rPr lang="en-US" sz="2700" b="1" dirty="0"/>
            </a:br>
            <a:r>
              <a:rPr lang="en-US" sz="2700" b="1" dirty="0"/>
              <a:t>(adopted at UN GA in 2015)</a:t>
            </a:r>
            <a:endParaRPr lang="en-US" b="1" dirty="0"/>
          </a:p>
        </p:txBody>
      </p:sp>
      <p:sp>
        <p:nvSpPr>
          <p:cNvPr id="5" name="Content Placeholder 4"/>
          <p:cNvSpPr>
            <a:spLocks noGrp="1"/>
          </p:cNvSpPr>
          <p:nvPr>
            <p:ph idx="1"/>
          </p:nvPr>
        </p:nvSpPr>
        <p:spPr>
          <a:xfrm>
            <a:off x="838200" y="1752600"/>
            <a:ext cx="7315200" cy="4572000"/>
          </a:xfrm>
        </p:spPr>
        <p:txBody>
          <a:bodyPr>
            <a:normAutofit fontScale="85000" lnSpcReduction="10000"/>
          </a:bodyPr>
          <a:lstStyle/>
          <a:p>
            <a:pPr marL="0" indent="0" algn="just">
              <a:buNone/>
            </a:pPr>
            <a:r>
              <a:rPr lang="en-US" dirty="0"/>
              <a:t>We envisage a world free of poverty, hunger, disease and want, where all life can thrive. . . .  A world with equitable and universal access to quality education at all levels, to health care and social protection. . . .  </a:t>
            </a:r>
            <a:r>
              <a:rPr lang="en-US" b="1" dirty="0"/>
              <a:t>A world where we reaffirm our commitments regarding the human right to safe drinking water and sanitation and where there is improved hygiene</a:t>
            </a:r>
            <a:r>
              <a:rPr lang="en-US" dirty="0"/>
              <a:t>; and where food is sufficient, safe, affordable and nutritious. A world where human habitats are safe, resilient and sustainable and where there is universal access to affordable, reliable and sustainable energy.</a:t>
            </a:r>
          </a:p>
        </p:txBody>
      </p:sp>
    </p:spTree>
    <p:extLst>
      <p:ext uri="{BB962C8B-B14F-4D97-AF65-F5344CB8AC3E}">
        <p14:creationId xmlns:p14="http://schemas.microsoft.com/office/powerpoint/2010/main" val="3815787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981200"/>
          </a:xfrm>
        </p:spPr>
        <p:txBody>
          <a:bodyPr>
            <a:normAutofit fontScale="90000"/>
          </a:bodyPr>
          <a:lstStyle/>
          <a:p>
            <a:r>
              <a:rPr lang="en-US" dirty="0"/>
              <a:t>Goal 6</a:t>
            </a:r>
            <a:br>
              <a:rPr lang="en-US" dirty="0"/>
            </a:br>
            <a:r>
              <a:rPr lang="en-US" sz="4000" dirty="0"/>
              <a:t>Ensure availability and sustainable management of water and sanitation for all</a:t>
            </a:r>
          </a:p>
        </p:txBody>
      </p:sp>
      <p:pic>
        <p:nvPicPr>
          <p:cNvPr id="1026" name="Picture 2" descr="http://www.undp.org/content/dam/undp/img/sdg/goal-photos/xGoal6_WASH2_2015.jpg.pagespeed.ic.SP7MQtkL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8400"/>
            <a:ext cx="4914900" cy="3264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3826" y="5703299"/>
            <a:ext cx="2072362" cy="369332"/>
          </a:xfrm>
          <a:prstGeom prst="rect">
            <a:avLst/>
          </a:prstGeom>
        </p:spPr>
        <p:txBody>
          <a:bodyPr wrap="none">
            <a:spAutoFit/>
          </a:bodyPr>
          <a:lstStyle/>
          <a:p>
            <a:r>
              <a:rPr lang="en-US" dirty="0"/>
              <a:t>Photo: UNICEF India</a:t>
            </a:r>
          </a:p>
        </p:txBody>
      </p:sp>
    </p:spTree>
    <p:extLst>
      <p:ext uri="{BB962C8B-B14F-4D97-AF65-F5344CB8AC3E}">
        <p14:creationId xmlns:p14="http://schemas.microsoft.com/office/powerpoint/2010/main" val="949414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3124200" y="1828800"/>
            <a:ext cx="5562600" cy="4876800"/>
          </a:xfrm>
        </p:spPr>
        <p:txBody>
          <a:bodyPr>
            <a:normAutofit fontScale="70000" lnSpcReduction="20000"/>
          </a:bodyPr>
          <a:lstStyle/>
          <a:p>
            <a:r>
              <a:rPr lang="en-US" dirty="0"/>
              <a:t>Through a case study of global water goals, I argued that:</a:t>
            </a:r>
          </a:p>
          <a:p>
            <a:pPr lvl="1"/>
            <a:r>
              <a:rPr lang="en-US" dirty="0"/>
              <a:t>Information disclosure can induce compliance with non-binding “soft law” (“governance effect”)</a:t>
            </a:r>
          </a:p>
          <a:p>
            <a:pPr lvl="1"/>
            <a:r>
              <a:rPr lang="en-US" dirty="0"/>
              <a:t>But indicators must reflect normative goals to avoid policy distortion (“knowledge effect”)</a:t>
            </a:r>
          </a:p>
          <a:p>
            <a:pPr marL="457200" lvl="1" indent="0">
              <a:buNone/>
            </a:pPr>
            <a:endParaRPr lang="en-US" dirty="0"/>
          </a:p>
          <a:p>
            <a:pPr marL="457200" lvl="1" indent="0">
              <a:buNone/>
            </a:pPr>
            <a:endParaRPr lang="en-US" dirty="0"/>
          </a:p>
          <a:p>
            <a:r>
              <a:rPr lang="en-US" dirty="0"/>
              <a:t>I developed a conceptual framework to analyze current global water indicators</a:t>
            </a:r>
          </a:p>
          <a:p>
            <a:pPr lvl="1"/>
            <a:r>
              <a:rPr lang="en-US" dirty="0"/>
              <a:t>Current efforts much better but still potential for some distortion</a:t>
            </a:r>
          </a:p>
          <a:p>
            <a:pPr lvl="1"/>
            <a:r>
              <a:rPr lang="en-US" dirty="0"/>
              <a:t>Human rights to water and sanitation influencing technical process – and vice versa</a:t>
            </a:r>
          </a:p>
        </p:txBody>
      </p:sp>
      <p:pic>
        <p:nvPicPr>
          <p:cNvPr id="6" name="Picture 4" descr="http://health.lilithezine.com/images/Water-A-Human-Right-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2400300" cy="28803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152400"/>
            <a:ext cx="8229600" cy="1200329"/>
          </a:xfrm>
          <a:prstGeom prst="rect">
            <a:avLst/>
          </a:prstGeom>
        </p:spPr>
        <p:txBody>
          <a:bodyPr wrap="square">
            <a:spAutoFit/>
          </a:bodyPr>
          <a:lstStyle/>
          <a:p>
            <a:r>
              <a:rPr lang="en-US" sz="2400" b="1" dirty="0">
                <a:latin typeface="CenturySchoolbook,Bold"/>
              </a:rPr>
              <a:t>T</a:t>
            </a:r>
            <a:r>
              <a:rPr lang="en-US" b="1" dirty="0">
                <a:latin typeface="CenturySchoolbook,Bold"/>
              </a:rPr>
              <a:t>RANSLATING </a:t>
            </a:r>
            <a:r>
              <a:rPr lang="en-US" sz="2400" b="1" dirty="0">
                <a:latin typeface="CenturySchoolbook,Bold"/>
              </a:rPr>
              <a:t>L</a:t>
            </a:r>
            <a:r>
              <a:rPr lang="en-US" b="1" dirty="0">
                <a:latin typeface="CenturySchoolbook,Bold"/>
              </a:rPr>
              <a:t>EGAL </a:t>
            </a:r>
            <a:r>
              <a:rPr lang="en-US" sz="2400" b="1" dirty="0">
                <a:latin typeface="CenturySchoolbook,Bold"/>
              </a:rPr>
              <a:t>N</a:t>
            </a:r>
            <a:r>
              <a:rPr lang="en-US" b="1" dirty="0">
                <a:latin typeface="CenturySchoolbook,Bold"/>
              </a:rPr>
              <a:t>ORMS INTO </a:t>
            </a:r>
            <a:r>
              <a:rPr lang="en-US" sz="2400" b="1" dirty="0">
                <a:latin typeface="CenturySchoolbook,Bold"/>
              </a:rPr>
              <a:t>Q</a:t>
            </a:r>
            <a:r>
              <a:rPr lang="en-US" b="1" dirty="0">
                <a:latin typeface="CenturySchoolbook,Bold"/>
              </a:rPr>
              <a:t>UANTITATIVE</a:t>
            </a:r>
          </a:p>
          <a:p>
            <a:r>
              <a:rPr lang="en-US" sz="2400" b="1" dirty="0">
                <a:latin typeface="CenturySchoolbook,Bold"/>
              </a:rPr>
              <a:t>I</a:t>
            </a:r>
            <a:r>
              <a:rPr lang="en-US" b="1" dirty="0">
                <a:latin typeface="CenturySchoolbook,Bold"/>
              </a:rPr>
              <a:t>NDICATORS</a:t>
            </a:r>
            <a:r>
              <a:rPr lang="en-US" sz="2400" b="1" dirty="0">
                <a:latin typeface="CenturySchoolbook,Bold"/>
              </a:rPr>
              <a:t>: L</a:t>
            </a:r>
            <a:r>
              <a:rPr lang="en-US" b="1" dirty="0">
                <a:latin typeface="CenturySchoolbook,Bold"/>
              </a:rPr>
              <a:t>ESSONS FROM THE </a:t>
            </a:r>
            <a:r>
              <a:rPr lang="en-US" sz="2400" b="1" dirty="0">
                <a:latin typeface="CenturySchoolbook,Bold"/>
              </a:rPr>
              <a:t>G</a:t>
            </a:r>
            <a:r>
              <a:rPr lang="en-US" b="1" dirty="0">
                <a:latin typeface="CenturySchoolbook,Bold"/>
              </a:rPr>
              <a:t>LOBAL </a:t>
            </a:r>
            <a:r>
              <a:rPr lang="en-US" sz="2400" b="1" dirty="0">
                <a:latin typeface="CenturySchoolbook,Bold"/>
              </a:rPr>
              <a:t>W</a:t>
            </a:r>
            <a:r>
              <a:rPr lang="en-US" b="1" dirty="0">
                <a:latin typeface="CenturySchoolbook,Bold"/>
              </a:rPr>
              <a:t>ATER</a:t>
            </a:r>
            <a:r>
              <a:rPr lang="en-US" sz="2400" b="1" dirty="0">
                <a:latin typeface="CenturySchoolbook,Bold"/>
              </a:rPr>
              <a:t>,</a:t>
            </a:r>
          </a:p>
          <a:p>
            <a:r>
              <a:rPr lang="en-US" sz="2400" b="1" dirty="0">
                <a:latin typeface="CenturySchoolbook,Bold"/>
              </a:rPr>
              <a:t>S</a:t>
            </a:r>
            <a:r>
              <a:rPr lang="en-US" b="1" dirty="0">
                <a:latin typeface="CenturySchoolbook,Bold"/>
              </a:rPr>
              <a:t>ANITATION</a:t>
            </a:r>
            <a:r>
              <a:rPr lang="en-US" sz="2400" b="1" dirty="0">
                <a:latin typeface="CenturySchoolbook,Bold"/>
              </a:rPr>
              <a:t>, </a:t>
            </a:r>
            <a:r>
              <a:rPr lang="en-US" b="1" dirty="0">
                <a:latin typeface="CenturySchoolbook,Bold"/>
              </a:rPr>
              <a:t>AND </a:t>
            </a:r>
            <a:r>
              <a:rPr lang="en-US" sz="2400" b="1" dirty="0">
                <a:latin typeface="CenturySchoolbook,Bold"/>
              </a:rPr>
              <a:t>H</a:t>
            </a:r>
            <a:r>
              <a:rPr lang="en-US" b="1" dirty="0">
                <a:latin typeface="CenturySchoolbook,Bold"/>
              </a:rPr>
              <a:t>YGIENE </a:t>
            </a:r>
            <a:r>
              <a:rPr lang="en-US" sz="2400" b="1" dirty="0">
                <a:latin typeface="CenturySchoolbook,Bold"/>
              </a:rPr>
              <a:t>S</a:t>
            </a:r>
            <a:r>
              <a:rPr lang="en-US" b="1" dirty="0">
                <a:latin typeface="CenturySchoolbook,Bold"/>
              </a:rPr>
              <a:t>ECTOR</a:t>
            </a:r>
            <a:endParaRPr lang="en-US" dirty="0"/>
          </a:p>
        </p:txBody>
      </p:sp>
    </p:spTree>
    <p:extLst>
      <p:ext uri="{BB962C8B-B14F-4D97-AF65-F5344CB8AC3E}">
        <p14:creationId xmlns:p14="http://schemas.microsoft.com/office/powerpoint/2010/main" val="2131909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dialogue between statisticians &amp; human rights community possible?</a:t>
            </a:r>
          </a:p>
        </p:txBody>
      </p:sp>
      <p:sp>
        <p:nvSpPr>
          <p:cNvPr id="3" name="Content Placeholder 2"/>
          <p:cNvSpPr>
            <a:spLocks noGrp="1"/>
          </p:cNvSpPr>
          <p:nvPr>
            <p:ph sz="half" idx="1"/>
          </p:nvPr>
        </p:nvSpPr>
        <p:spPr/>
        <p:txBody>
          <a:bodyPr>
            <a:normAutofit/>
          </a:bodyPr>
          <a:lstStyle/>
          <a:p>
            <a:r>
              <a:rPr lang="en-US" dirty="0"/>
              <a:t>Rise of human rights indicators</a:t>
            </a:r>
          </a:p>
          <a:p>
            <a:r>
              <a:rPr lang="en-US" dirty="0"/>
              <a:t>“Unbundling” of the right to water </a:t>
            </a:r>
          </a:p>
          <a:p>
            <a:pPr lvl="1"/>
            <a:r>
              <a:rPr lang="en-US" sz="2000" dirty="0"/>
              <a:t>“Normative”: accessibility, availability, acceptability, affordability &amp; quality</a:t>
            </a:r>
          </a:p>
          <a:p>
            <a:pPr lvl="1"/>
            <a:r>
              <a:rPr lang="en-US" sz="2000" dirty="0"/>
              <a:t>“Cross-cutting”: non-discrimination, participation, accountability</a:t>
            </a:r>
          </a:p>
          <a:p>
            <a:endParaRPr lang="en-US" dirty="0"/>
          </a:p>
        </p:txBody>
      </p:sp>
      <p:sp>
        <p:nvSpPr>
          <p:cNvPr id="6" name="Right Brace 5"/>
          <p:cNvSpPr/>
          <p:nvPr/>
        </p:nvSpPr>
        <p:spPr>
          <a:xfrm>
            <a:off x="4945083" y="1752600"/>
            <a:ext cx="457200" cy="365760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8" name="TextBox 7"/>
          <p:cNvSpPr txBox="1"/>
          <p:nvPr/>
        </p:nvSpPr>
        <p:spPr>
          <a:xfrm>
            <a:off x="5181600" y="1905000"/>
            <a:ext cx="2667000" cy="369332"/>
          </a:xfrm>
          <a:prstGeom prst="rect">
            <a:avLst/>
          </a:prstGeom>
          <a:noFill/>
        </p:spPr>
        <p:txBody>
          <a:bodyPr wrap="square" rtlCol="0">
            <a:spAutoFit/>
          </a:bodyPr>
          <a:lstStyle/>
          <a:p>
            <a:endParaRPr lang="en-US" dirty="0"/>
          </a:p>
        </p:txBody>
      </p:sp>
      <p:sp>
        <p:nvSpPr>
          <p:cNvPr id="9" name="TextBox 8"/>
          <p:cNvSpPr txBox="1"/>
          <p:nvPr/>
        </p:nvSpPr>
        <p:spPr>
          <a:xfrm>
            <a:off x="5867400" y="2475016"/>
            <a:ext cx="2362200" cy="2031325"/>
          </a:xfrm>
          <a:prstGeom prst="rect">
            <a:avLst/>
          </a:prstGeom>
          <a:noFill/>
        </p:spPr>
        <p:txBody>
          <a:bodyPr wrap="square" rtlCol="0">
            <a:spAutoFit/>
          </a:bodyPr>
          <a:lstStyle/>
          <a:p>
            <a:r>
              <a:rPr lang="en-US" dirty="0"/>
              <a:t>Equivalence</a:t>
            </a:r>
          </a:p>
          <a:p>
            <a:endParaRPr lang="en-US" dirty="0"/>
          </a:p>
          <a:p>
            <a:r>
              <a:rPr lang="en-US" dirty="0"/>
              <a:t>Calculability</a:t>
            </a:r>
          </a:p>
          <a:p>
            <a:endParaRPr lang="en-US" dirty="0"/>
          </a:p>
          <a:p>
            <a:r>
              <a:rPr lang="en-US" dirty="0"/>
              <a:t>Data inertia</a:t>
            </a:r>
          </a:p>
          <a:p>
            <a:endParaRPr lang="en-US" dirty="0"/>
          </a:p>
          <a:p>
            <a:r>
              <a:rPr lang="en-US" dirty="0"/>
              <a:t>Expertise inertia</a:t>
            </a:r>
          </a:p>
        </p:txBody>
      </p:sp>
    </p:spTree>
    <p:extLst>
      <p:ext uri="{BB962C8B-B14F-4D97-AF65-F5344CB8AC3E}">
        <p14:creationId xmlns:p14="http://schemas.microsoft.com/office/powerpoint/2010/main" val="43700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Convention on the Rights of the Child (1990)</a:t>
            </a:r>
          </a:p>
        </p:txBody>
      </p:sp>
      <p:sp>
        <p:nvSpPr>
          <p:cNvPr id="3" name="Content Placeholder 2"/>
          <p:cNvSpPr>
            <a:spLocks noGrp="1"/>
          </p:cNvSpPr>
          <p:nvPr>
            <p:ph sz="quarter" idx="1"/>
          </p:nvPr>
        </p:nvSpPr>
        <p:spPr>
          <a:xfrm>
            <a:off x="0" y="1858713"/>
            <a:ext cx="4041648" cy="2514600"/>
          </a:xfrm>
        </p:spPr>
        <p:txBody>
          <a:bodyPr>
            <a:normAutofit lnSpcReduction="10000"/>
          </a:bodyPr>
          <a:lstStyle/>
          <a:p>
            <a:pPr lvl="1"/>
            <a:r>
              <a:rPr lang="en-US" dirty="0"/>
              <a:t>To combat disease and malnutrition . . . through . . .  the provision of adequate nutritious foods and </a:t>
            </a:r>
            <a:r>
              <a:rPr lang="en-US" b="1" dirty="0"/>
              <a:t>clean drinking-water</a:t>
            </a:r>
            <a:r>
              <a:rPr lang="en-US" dirty="0"/>
              <a:t> . . . (Article 24(c))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171" y="1371600"/>
            <a:ext cx="4488543" cy="3001713"/>
          </a:xfrm>
          <a:prstGeom prst="rect">
            <a:avLst/>
          </a:prstGeom>
        </p:spPr>
      </p:pic>
      <p:sp>
        <p:nvSpPr>
          <p:cNvPr id="6" name="TextBox 5"/>
          <p:cNvSpPr txBox="1"/>
          <p:nvPr/>
        </p:nvSpPr>
        <p:spPr>
          <a:xfrm>
            <a:off x="4111171" y="4387827"/>
            <a:ext cx="4038600" cy="184666"/>
          </a:xfrm>
          <a:prstGeom prst="rect">
            <a:avLst/>
          </a:prstGeom>
          <a:noFill/>
        </p:spPr>
        <p:txBody>
          <a:bodyPr wrap="square" rtlCol="0">
            <a:spAutoFit/>
          </a:bodyPr>
          <a:lstStyle/>
          <a:p>
            <a:r>
              <a:rPr lang="en-US" sz="600" dirty="0"/>
              <a:t>http://www.sev.asn.au/model-citizen/global-citizen/19-image--07-a-child-drinking-water.html</a:t>
            </a:r>
          </a:p>
        </p:txBody>
      </p:sp>
      <p:sp>
        <p:nvSpPr>
          <p:cNvPr id="7" name="Content Placeholder 2"/>
          <p:cNvSpPr>
            <a:spLocks noGrp="1"/>
          </p:cNvSpPr>
          <p:nvPr>
            <p:ph sz="quarter" idx="1"/>
          </p:nvPr>
        </p:nvSpPr>
        <p:spPr>
          <a:xfrm>
            <a:off x="0" y="4800600"/>
            <a:ext cx="8001000" cy="1934987"/>
          </a:xfrm>
        </p:spPr>
        <p:txBody>
          <a:bodyPr>
            <a:normAutofit/>
          </a:bodyPr>
          <a:lstStyle/>
          <a:p>
            <a:pPr lvl="1"/>
            <a:r>
              <a:rPr lang="en-US" dirty="0"/>
              <a:t>To ensure that all segments of society, in particular parents and children, are informed . . . and are supported in the use of basic knowledge of . . . hygiene and </a:t>
            </a:r>
            <a:r>
              <a:rPr lang="en-US" b="1" dirty="0"/>
              <a:t>environmental sanitation </a:t>
            </a:r>
            <a:r>
              <a:rPr lang="en-US" dirty="0"/>
              <a:t>. . . (Article 24(e))</a:t>
            </a:r>
          </a:p>
          <a:p>
            <a:endParaRPr lang="en-US" dirty="0"/>
          </a:p>
        </p:txBody>
      </p:sp>
      <p:sp>
        <p:nvSpPr>
          <p:cNvPr id="8" name="Slide Number Placeholder 7"/>
          <p:cNvSpPr>
            <a:spLocks noGrp="1"/>
          </p:cNvSpPr>
          <p:nvPr>
            <p:ph type="sldNum" sz="quarter" idx="12"/>
          </p:nvPr>
        </p:nvSpPr>
        <p:spPr/>
        <p:txBody>
          <a:bodyPr/>
          <a:lstStyle/>
          <a:p>
            <a:fld id="{B84C5935-3400-4083-B259-B45FECF9C6E0}" type="slidenum">
              <a:rPr lang="en-US" smtClean="0"/>
              <a:t>5</a:t>
            </a:fld>
            <a:endParaRPr lang="en-US"/>
          </a:p>
        </p:txBody>
      </p:sp>
    </p:spTree>
    <p:extLst>
      <p:ext uri="{BB962C8B-B14F-4D97-AF65-F5344CB8AC3E}">
        <p14:creationId xmlns:p14="http://schemas.microsoft.com/office/powerpoint/2010/main" val="4250655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3400" y="3886200"/>
            <a:ext cx="8382000" cy="2819400"/>
          </a:xfrm>
        </p:spPr>
        <p:txBody>
          <a:bodyPr>
            <a:normAutofit/>
          </a:bodyPr>
          <a:lstStyle/>
          <a:p>
            <a:r>
              <a:rPr lang="en-US" dirty="0"/>
              <a:t>Joint Monitoring Program: “Service level indicators correspond with human rights criteria of quality, availability, accessibility, acceptability and affordability and build directly on existing MDG indicators.”</a:t>
            </a:r>
          </a:p>
          <a:p>
            <a:endParaRPr lang="en-US" dirty="0"/>
          </a:p>
          <a:p>
            <a:pPr marL="855663" indent="0">
              <a:buNone/>
            </a:pPr>
            <a:endParaRPr lang="en-US" dirty="0"/>
          </a:p>
        </p:txBody>
      </p:sp>
      <p:pic>
        <p:nvPicPr>
          <p:cNvPr id="102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730" t="9593" r="2556" b="1993"/>
          <a:stretch/>
        </p:blipFill>
        <p:spPr bwMode="auto">
          <a:xfrm>
            <a:off x="1752600" y="762000"/>
            <a:ext cx="5791200" cy="282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414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a:t>Target: By 2030, achieve universal and equitable access to safe and affordable drinking water for all</a:t>
            </a:r>
          </a:p>
          <a:p>
            <a:endParaRPr lang="en-US" dirty="0"/>
          </a:p>
          <a:p>
            <a:r>
              <a:rPr lang="en-US" dirty="0"/>
              <a:t>Primary indicator:  Population using a basic drinking water source (‘improved’ sources of drinking water used for MDG monitoring . . .) which is located on premises and available when needed and free of </a:t>
            </a:r>
            <a:r>
              <a:rPr lang="en-US" dirty="0" err="1"/>
              <a:t>faecal</a:t>
            </a:r>
            <a:r>
              <a:rPr lang="en-US" dirty="0"/>
              <a:t> (and priority chemical) contamination</a:t>
            </a:r>
          </a:p>
        </p:txBody>
      </p:sp>
      <p:sp>
        <p:nvSpPr>
          <p:cNvPr id="4" name="Title 3"/>
          <p:cNvSpPr>
            <a:spLocks noGrp="1"/>
          </p:cNvSpPr>
          <p:nvPr>
            <p:ph type="title"/>
          </p:nvPr>
        </p:nvSpPr>
        <p:spPr/>
        <p:txBody>
          <a:bodyPr>
            <a:normAutofit/>
          </a:bodyPr>
          <a:lstStyle/>
          <a:p>
            <a:r>
              <a:rPr lang="en-US" sz="3600" dirty="0"/>
              <a:t>Target 6.1 (“outcome” target)</a:t>
            </a:r>
          </a:p>
        </p:txBody>
      </p:sp>
    </p:spTree>
    <p:extLst>
      <p:ext uri="{BB962C8B-B14F-4D97-AF65-F5344CB8AC3E}">
        <p14:creationId xmlns:p14="http://schemas.microsoft.com/office/powerpoint/2010/main" val="3302380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0" y="1219200"/>
            <a:ext cx="4343400" cy="4525963"/>
          </a:xfrm>
        </p:spPr>
        <p:txBody>
          <a:bodyPr>
            <a:normAutofit fontScale="92500" lnSpcReduction="20000"/>
          </a:bodyPr>
          <a:lstStyle/>
          <a:p>
            <a:r>
              <a:rPr lang="en-US" dirty="0"/>
              <a:t>SDG water indicator will now measure whether </a:t>
            </a:r>
          </a:p>
          <a:p>
            <a:pPr lvl="1"/>
            <a:r>
              <a:rPr lang="en-US" dirty="0"/>
              <a:t>Water source is reliably available close to home</a:t>
            </a:r>
          </a:p>
          <a:p>
            <a:pPr lvl="1"/>
            <a:r>
              <a:rPr lang="en-US" dirty="0"/>
              <a:t>Wait times</a:t>
            </a:r>
          </a:p>
          <a:p>
            <a:pPr lvl="1"/>
            <a:r>
              <a:rPr lang="en-US" dirty="0"/>
              <a:t>Free from pathogens</a:t>
            </a:r>
          </a:p>
          <a:p>
            <a:pPr lvl="1"/>
            <a:endParaRPr lang="en-US" dirty="0"/>
          </a:p>
          <a:p>
            <a:r>
              <a:rPr lang="en-US" dirty="0"/>
              <a:t>Now calculable</a:t>
            </a:r>
          </a:p>
          <a:p>
            <a:endParaRPr lang="en-US" dirty="0"/>
          </a:p>
          <a:p>
            <a:r>
              <a:rPr lang="en-US" dirty="0"/>
              <a:t>Prior MDG indicator of “improved” water limited by data and expertise inertia</a:t>
            </a:r>
          </a:p>
          <a:p>
            <a:pPr lvl="1"/>
            <a:endParaRPr lang="en-US" dirty="0"/>
          </a:p>
        </p:txBody>
      </p:sp>
      <p:pic>
        <p:nvPicPr>
          <p:cNvPr id="2050" name="Picture 2" descr="Image result for drinking water unic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3076575" cy="461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186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9297" t="20203" r="7404" b="5717"/>
          <a:stretch/>
        </p:blipFill>
        <p:spPr>
          <a:xfrm>
            <a:off x="228600" y="685800"/>
            <a:ext cx="8686802" cy="4343401"/>
          </a:xfrm>
          <a:prstGeom prst="rect">
            <a:avLst/>
          </a:prstGeom>
        </p:spPr>
      </p:pic>
      <p:sp>
        <p:nvSpPr>
          <p:cNvPr id="5" name="Rectangle 4"/>
          <p:cNvSpPr/>
          <p:nvPr/>
        </p:nvSpPr>
        <p:spPr>
          <a:xfrm>
            <a:off x="1066800" y="5867400"/>
            <a:ext cx="7238999" cy="584775"/>
          </a:xfrm>
          <a:prstGeom prst="rect">
            <a:avLst/>
          </a:prstGeom>
        </p:spPr>
        <p:txBody>
          <a:bodyPr wrap="square">
            <a:spAutoFit/>
          </a:bodyPr>
          <a:lstStyle/>
          <a:p>
            <a:r>
              <a:rPr lang="en-US" sz="1600" b="1" dirty="0">
                <a:solidFill>
                  <a:srgbClr val="1A4669"/>
                </a:solidFill>
                <a:latin typeface="HKGrotesk-Bold"/>
              </a:rPr>
              <a:t>Source: WHO/UNICEF JMP, Progress on household drinking water, sanitation and hygiene </a:t>
            </a:r>
            <a:r>
              <a:rPr lang="en-US" sz="1600" dirty="0">
                <a:solidFill>
                  <a:srgbClr val="1A4669"/>
                </a:solidFill>
                <a:latin typeface="HKGrotesk-Light"/>
              </a:rPr>
              <a:t>I </a:t>
            </a:r>
            <a:r>
              <a:rPr lang="en-US" sz="1600" b="1" dirty="0">
                <a:solidFill>
                  <a:srgbClr val="1A4669"/>
                </a:solidFill>
                <a:latin typeface="Metropolis-Bold"/>
              </a:rPr>
              <a:t>2000-2017.  Special Focus: Inequalities (2019).</a:t>
            </a:r>
            <a:endParaRPr lang="en-US" sz="1600" dirty="0"/>
          </a:p>
        </p:txBody>
      </p:sp>
    </p:spTree>
    <p:extLst>
      <p:ext uri="{BB962C8B-B14F-4D97-AF65-F5344CB8AC3E}">
        <p14:creationId xmlns:p14="http://schemas.microsoft.com/office/powerpoint/2010/main" val="423735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Target 6.2 (“outcome” target)</a:t>
            </a:r>
          </a:p>
        </p:txBody>
      </p:sp>
      <p:sp>
        <p:nvSpPr>
          <p:cNvPr id="3" name="Content Placeholder 2"/>
          <p:cNvSpPr>
            <a:spLocks noGrp="1"/>
          </p:cNvSpPr>
          <p:nvPr>
            <p:ph idx="1"/>
          </p:nvPr>
        </p:nvSpPr>
        <p:spPr>
          <a:xfrm>
            <a:off x="457200" y="1371600"/>
            <a:ext cx="8229600" cy="5410200"/>
          </a:xfrm>
        </p:spPr>
        <p:txBody>
          <a:bodyPr>
            <a:normAutofit fontScale="85000" lnSpcReduction="10000"/>
          </a:bodyPr>
          <a:lstStyle/>
          <a:p>
            <a:r>
              <a:rPr lang="en-US" dirty="0"/>
              <a:t>Target:  By 2030, achieve access to adequate and equitable sanitation and hygiene for all and end open defecation, paying special attention to the needs of women and girls and those in vulnerable situations</a:t>
            </a:r>
          </a:p>
          <a:p>
            <a:endParaRPr lang="en-US" dirty="0"/>
          </a:p>
          <a:p>
            <a:r>
              <a:rPr lang="en-US" dirty="0"/>
              <a:t>Primary indicator:  Population using a basic sanitation facility at the household level (‘improved’ sanitation facilities used for MDG monitoring . . . ) which is not shared with other households and where excreta is safely disposed in situ or treated off-site. This is therefore a multipurpose indicator also serving the household element of the wastewater treatment indicator (6.3.1).</a:t>
            </a:r>
          </a:p>
          <a:p>
            <a:endParaRPr lang="en-US" dirty="0"/>
          </a:p>
        </p:txBody>
      </p:sp>
    </p:spTree>
    <p:extLst>
      <p:ext uri="{BB962C8B-B14F-4D97-AF65-F5344CB8AC3E}">
        <p14:creationId xmlns:p14="http://schemas.microsoft.com/office/powerpoint/2010/main" val="807334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dirty="0"/>
              <a:t>JMP focusing on intra-state inequalities</a:t>
            </a:r>
          </a:p>
        </p:txBody>
      </p:sp>
      <p:sp>
        <p:nvSpPr>
          <p:cNvPr id="4" name="Content Placeholder 3"/>
          <p:cNvSpPr>
            <a:spLocks noGrp="1"/>
          </p:cNvSpPr>
          <p:nvPr>
            <p:ph sz="half" idx="1"/>
          </p:nvPr>
        </p:nvSpPr>
        <p:spPr/>
        <p:txBody>
          <a:bodyPr/>
          <a:lstStyle/>
          <a:p>
            <a:r>
              <a:rPr lang="en-US" dirty="0"/>
              <a:t>Disaggregate data</a:t>
            </a:r>
          </a:p>
          <a:p>
            <a:pPr lvl="1"/>
            <a:r>
              <a:rPr lang="en-US" dirty="0"/>
              <a:t>Rural-urban</a:t>
            </a:r>
          </a:p>
          <a:p>
            <a:pPr lvl="1"/>
            <a:r>
              <a:rPr lang="en-US" dirty="0"/>
              <a:t>Intra-urban</a:t>
            </a:r>
          </a:p>
          <a:p>
            <a:pPr lvl="1"/>
            <a:r>
              <a:rPr lang="en-US" dirty="0"/>
              <a:t>Wealth quintiles</a:t>
            </a:r>
          </a:p>
          <a:p>
            <a:pPr lvl="1"/>
            <a:r>
              <a:rPr lang="en-US" dirty="0"/>
              <a:t>Marginalized groups</a:t>
            </a:r>
          </a:p>
          <a:p>
            <a:pPr lvl="1"/>
            <a:endParaRPr lang="en-US" dirty="0"/>
          </a:p>
          <a:p>
            <a:r>
              <a:rPr lang="en-US" dirty="0"/>
              <a:t>Data inertia could be a problem</a:t>
            </a:r>
          </a:p>
        </p:txBody>
      </p:sp>
      <p:pic>
        <p:nvPicPr>
          <p:cNvPr id="6" name="Picture 2" descr="https://lebbeuswoods.files.wordpress.com/2008/01/slum-mumbai1a.jpg?w=6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54530"/>
            <a:ext cx="4330239" cy="231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40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6.b (“process” target)</a:t>
            </a:r>
          </a:p>
        </p:txBody>
      </p:sp>
      <p:sp>
        <p:nvSpPr>
          <p:cNvPr id="3" name="Content Placeholder 2"/>
          <p:cNvSpPr>
            <a:spLocks noGrp="1"/>
          </p:cNvSpPr>
          <p:nvPr>
            <p:ph idx="1"/>
          </p:nvPr>
        </p:nvSpPr>
        <p:spPr/>
        <p:txBody>
          <a:bodyPr>
            <a:normAutofit lnSpcReduction="10000"/>
          </a:bodyPr>
          <a:lstStyle/>
          <a:p>
            <a:r>
              <a:rPr lang="en-US" dirty="0"/>
              <a:t>Target:  Support and strengthen the participation of local communities in improving water and sanitation management</a:t>
            </a:r>
          </a:p>
          <a:p>
            <a:endParaRPr lang="en-US" dirty="0"/>
          </a:p>
          <a:p>
            <a:r>
              <a:rPr lang="en-US" dirty="0"/>
              <a:t>Indicator:  Percentage of local administrative units with established and operational policies and procedures for participation of local communities in water and sanitation management</a:t>
            </a:r>
          </a:p>
        </p:txBody>
      </p:sp>
    </p:spTree>
    <p:extLst>
      <p:ext uri="{BB962C8B-B14F-4D97-AF65-F5344CB8AC3E}">
        <p14:creationId xmlns:p14="http://schemas.microsoft.com/office/powerpoint/2010/main" val="2288708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community meeting africa">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11"/>
          <a:stretch/>
        </p:blipFill>
        <p:spPr bwMode="auto">
          <a:xfrm>
            <a:off x="381000" y="2209800"/>
            <a:ext cx="4320990" cy="2780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How to effectively measure participation?</a:t>
            </a:r>
          </a:p>
        </p:txBody>
      </p:sp>
      <p:sp>
        <p:nvSpPr>
          <p:cNvPr id="4" name="Content Placeholder 3"/>
          <p:cNvSpPr>
            <a:spLocks noGrp="1"/>
          </p:cNvSpPr>
          <p:nvPr>
            <p:ph sz="half" idx="2"/>
          </p:nvPr>
        </p:nvSpPr>
        <p:spPr>
          <a:xfrm>
            <a:off x="4648200" y="2209800"/>
            <a:ext cx="4038600" cy="3916363"/>
          </a:xfrm>
        </p:spPr>
        <p:txBody>
          <a:bodyPr/>
          <a:lstStyle/>
          <a:p>
            <a:r>
              <a:rPr lang="en-US" dirty="0"/>
              <a:t>Limited by equivalence, calculability, data inertia and expertise inertia </a:t>
            </a:r>
          </a:p>
        </p:txBody>
      </p:sp>
    </p:spTree>
    <p:extLst>
      <p:ext uri="{BB962C8B-B14F-4D97-AF65-F5344CB8AC3E}">
        <p14:creationId xmlns:p14="http://schemas.microsoft.com/office/powerpoint/2010/main" val="200492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609600"/>
            <a:ext cx="4953000" cy="5943600"/>
          </a:xfrm>
        </p:spPr>
        <p:txBody>
          <a:bodyPr/>
          <a:lstStyle/>
          <a:p>
            <a:pPr marL="514350" indent="-514350">
              <a:buFont typeface="+mj-lt"/>
              <a:buAutoNum type="arabicPeriod"/>
            </a:pPr>
            <a:r>
              <a:rPr lang="en-US" dirty="0"/>
              <a:t>Human right(s) to safe drinking water and sanitation</a:t>
            </a:r>
          </a:p>
          <a:p>
            <a:pPr marL="514350" indent="-514350">
              <a:buFont typeface="+mj-lt"/>
              <a:buAutoNum type="arabicPeriod"/>
            </a:pPr>
            <a:endParaRPr lang="en-US" dirty="0"/>
          </a:p>
          <a:p>
            <a:pPr marL="514350" indent="-514350">
              <a:buFont typeface="+mj-lt"/>
              <a:buAutoNum type="arabicPeriod"/>
            </a:pPr>
            <a:r>
              <a:rPr lang="en-US" dirty="0"/>
              <a:t>MDG targets for </a:t>
            </a:r>
            <a:r>
              <a:rPr lang="en-US" dirty="0" err="1"/>
              <a:t>wat</a:t>
            </a:r>
            <a:r>
              <a:rPr lang="en-US" dirty="0"/>
              <a:t>-san: human rights critique</a:t>
            </a:r>
          </a:p>
          <a:p>
            <a:pPr marL="514350" indent="-514350">
              <a:buFont typeface="+mj-lt"/>
              <a:buAutoNum type="arabicPeriod"/>
            </a:pPr>
            <a:endParaRPr lang="en-US" dirty="0"/>
          </a:p>
          <a:p>
            <a:pPr marL="514350" indent="-514350">
              <a:buFont typeface="+mj-lt"/>
              <a:buAutoNum type="arabicPeriod"/>
            </a:pPr>
            <a:r>
              <a:rPr lang="en-US" dirty="0"/>
              <a:t>SDG targets for </a:t>
            </a:r>
            <a:r>
              <a:rPr lang="en-US" dirty="0" err="1"/>
              <a:t>wat</a:t>
            </a:r>
            <a:r>
              <a:rPr lang="en-US" dirty="0"/>
              <a:t>-san-hygiene: human rights critique</a:t>
            </a:r>
          </a:p>
        </p:txBody>
      </p:sp>
      <p:pic>
        <p:nvPicPr>
          <p:cNvPr id="1026" name="Picture 2" descr="http://www.who.int/entity/water_sanitation_health/wash-post-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40194"/>
            <a:ext cx="342519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2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Foundations of Int’l Human Rights Law</a:t>
            </a:r>
          </a:p>
        </p:txBody>
      </p:sp>
      <p:sp>
        <p:nvSpPr>
          <p:cNvPr id="10" name="TextBox 9"/>
          <p:cNvSpPr txBox="1"/>
          <p:nvPr/>
        </p:nvSpPr>
        <p:spPr>
          <a:xfrm>
            <a:off x="4815034" y="2667000"/>
            <a:ext cx="4412226" cy="1384995"/>
          </a:xfrm>
          <a:prstGeom prst="rect">
            <a:avLst/>
          </a:prstGeom>
          <a:noFill/>
        </p:spPr>
        <p:txBody>
          <a:bodyPr wrap="square" rtlCol="0">
            <a:spAutoFit/>
          </a:bodyPr>
          <a:lstStyle/>
          <a:p>
            <a:r>
              <a:rPr lang="en-US" sz="2800" dirty="0"/>
              <a:t>International Covenant on  Civil and Political Rights </a:t>
            </a:r>
          </a:p>
          <a:p>
            <a:r>
              <a:rPr lang="en-US" sz="2800" dirty="0"/>
              <a:t>(1966, 1976)</a:t>
            </a:r>
          </a:p>
        </p:txBody>
      </p:sp>
      <p:sp>
        <p:nvSpPr>
          <p:cNvPr id="11" name="TextBox 10"/>
          <p:cNvSpPr txBox="1"/>
          <p:nvPr/>
        </p:nvSpPr>
        <p:spPr>
          <a:xfrm>
            <a:off x="4864399" y="4107413"/>
            <a:ext cx="4362861" cy="1384995"/>
          </a:xfrm>
          <a:prstGeom prst="rect">
            <a:avLst/>
          </a:prstGeom>
          <a:noFill/>
        </p:spPr>
        <p:txBody>
          <a:bodyPr wrap="square" rtlCol="0">
            <a:spAutoFit/>
          </a:bodyPr>
          <a:lstStyle/>
          <a:p>
            <a:r>
              <a:rPr lang="en-US" sz="2800" dirty="0"/>
              <a:t>International Covenant on Economic, Social and </a:t>
            </a:r>
          </a:p>
          <a:p>
            <a:r>
              <a:rPr lang="en-US" sz="2800" dirty="0"/>
              <a:t>Cultural Rights (1966, 1976)</a:t>
            </a:r>
          </a:p>
        </p:txBody>
      </p:sp>
      <p:sp>
        <p:nvSpPr>
          <p:cNvPr id="12" name="TextBox 11"/>
          <p:cNvSpPr txBox="1"/>
          <p:nvPr/>
        </p:nvSpPr>
        <p:spPr>
          <a:xfrm>
            <a:off x="4862052" y="1447800"/>
            <a:ext cx="4412226" cy="954107"/>
          </a:xfrm>
          <a:prstGeom prst="rect">
            <a:avLst/>
          </a:prstGeom>
          <a:noFill/>
        </p:spPr>
        <p:txBody>
          <a:bodyPr wrap="square" rtlCol="0">
            <a:spAutoFit/>
          </a:bodyPr>
          <a:lstStyle/>
          <a:p>
            <a:r>
              <a:rPr lang="en-US" sz="2800" dirty="0"/>
              <a:t>Universal Declaration of Human Rights</a:t>
            </a:r>
          </a:p>
        </p:txBody>
      </p:sp>
      <p:pic>
        <p:nvPicPr>
          <p:cNvPr id="1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36755" y="1855397"/>
            <a:ext cx="4041775" cy="2928822"/>
          </a:xfrm>
        </p:spPr>
      </p:pic>
      <p:sp>
        <p:nvSpPr>
          <p:cNvPr id="3" name="Slide Number Placeholder 2"/>
          <p:cNvSpPr>
            <a:spLocks noGrp="1"/>
          </p:cNvSpPr>
          <p:nvPr>
            <p:ph type="sldNum" sz="quarter" idx="12"/>
          </p:nvPr>
        </p:nvSpPr>
        <p:spPr/>
        <p:txBody>
          <a:bodyPr/>
          <a:lstStyle/>
          <a:p>
            <a:fld id="{B84C5935-3400-4083-B259-B45FECF9C6E0}" type="slidenum">
              <a:rPr lang="en-US" smtClean="0"/>
              <a:t>6</a:t>
            </a:fld>
            <a:endParaRPr lang="en-US" dirty="0"/>
          </a:p>
        </p:txBody>
      </p:sp>
      <p:sp>
        <p:nvSpPr>
          <p:cNvPr id="9" name="Rectangle 8"/>
          <p:cNvSpPr/>
          <p:nvPr/>
        </p:nvSpPr>
        <p:spPr>
          <a:xfrm>
            <a:off x="4648200" y="4051994"/>
            <a:ext cx="4343400" cy="16630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58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2188" t="11797" r="32929" b="52597"/>
          <a:stretch/>
        </p:blipFill>
        <p:spPr bwMode="auto">
          <a:xfrm>
            <a:off x="381000" y="685800"/>
            <a:ext cx="473123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p:cNvPicPr>
            <a:picLocks noChangeAspect="1"/>
          </p:cNvPicPr>
          <p:nvPr/>
        </p:nvPicPr>
        <p:blipFill>
          <a:blip r:embed="rId4"/>
          <a:srcRect/>
          <a:stretch>
            <a:fillRect/>
          </a:stretch>
        </p:blipFill>
        <p:spPr bwMode="auto">
          <a:xfrm>
            <a:off x="5460849" y="1143000"/>
            <a:ext cx="3419973" cy="2052206"/>
          </a:xfrm>
          <a:prstGeom prst="rect">
            <a:avLst/>
          </a:prstGeom>
          <a:noFill/>
          <a:ln w="9525">
            <a:noFill/>
            <a:miter lim="800000"/>
            <a:headEnd/>
            <a:tailEnd/>
          </a:ln>
        </p:spPr>
      </p:pic>
      <p:sp>
        <p:nvSpPr>
          <p:cNvPr id="7" name="TextBox 4"/>
          <p:cNvSpPr txBox="1">
            <a:spLocks noChangeArrowheads="1"/>
          </p:cNvSpPr>
          <p:nvPr/>
        </p:nvSpPr>
        <p:spPr bwMode="auto">
          <a:xfrm>
            <a:off x="5468363" y="3207687"/>
            <a:ext cx="3200400" cy="214312"/>
          </a:xfrm>
          <a:prstGeom prst="rect">
            <a:avLst/>
          </a:prstGeom>
          <a:noFill/>
          <a:ln w="9525">
            <a:noFill/>
            <a:miter lim="800000"/>
            <a:headEnd/>
            <a:tailEnd/>
          </a:ln>
        </p:spPr>
        <p:txBody>
          <a:bodyPr>
            <a:spAutoFit/>
          </a:bodyPr>
          <a:lstStyle/>
          <a:p>
            <a:r>
              <a:rPr lang="en-US" sz="800" dirty="0"/>
              <a:t>http://omiusajpic.org/topics/human-right-to-water-and-sanitation/</a:t>
            </a:r>
          </a:p>
        </p:txBody>
      </p:sp>
      <p:sp>
        <p:nvSpPr>
          <p:cNvPr id="2" name="Rectangle 1"/>
          <p:cNvSpPr/>
          <p:nvPr/>
        </p:nvSpPr>
        <p:spPr>
          <a:xfrm>
            <a:off x="5468363" y="3733800"/>
            <a:ext cx="3419973" cy="2086725"/>
          </a:xfrm>
          <a:prstGeom prst="rect">
            <a:avLst/>
          </a:prstGeom>
        </p:spPr>
        <p:txBody>
          <a:bodyPr wrap="square">
            <a:spAutoFit/>
          </a:bodyPr>
          <a:lstStyle/>
          <a:p>
            <a:pPr lvl="1">
              <a:lnSpc>
                <a:spcPct val="90000"/>
              </a:lnSpc>
              <a:defRPr/>
            </a:pPr>
            <a:r>
              <a:rPr lang="en-US" b="1" dirty="0"/>
              <a:t>General Comment 15 (2002)</a:t>
            </a:r>
          </a:p>
          <a:p>
            <a:pPr lvl="1">
              <a:lnSpc>
                <a:spcPct val="90000"/>
              </a:lnSpc>
              <a:defRPr/>
            </a:pPr>
            <a:endParaRPr lang="en-US" b="1" dirty="0"/>
          </a:p>
          <a:p>
            <a:pPr lvl="1">
              <a:lnSpc>
                <a:spcPct val="90000"/>
              </a:lnSpc>
              <a:defRPr/>
            </a:pPr>
            <a:r>
              <a:rPr lang="en-US" b="1" dirty="0"/>
              <a:t>Article 11</a:t>
            </a:r>
          </a:p>
          <a:p>
            <a:pPr lvl="1">
              <a:lnSpc>
                <a:spcPct val="90000"/>
              </a:lnSpc>
              <a:defRPr/>
            </a:pPr>
            <a:r>
              <a:rPr lang="en-US" dirty="0"/>
              <a:t>adequate standard of living</a:t>
            </a:r>
          </a:p>
          <a:p>
            <a:pPr lvl="1">
              <a:lnSpc>
                <a:spcPct val="90000"/>
              </a:lnSpc>
              <a:defRPr/>
            </a:pPr>
            <a:endParaRPr lang="en-US" dirty="0"/>
          </a:p>
          <a:p>
            <a:pPr lvl="1">
              <a:lnSpc>
                <a:spcPct val="90000"/>
              </a:lnSpc>
              <a:defRPr/>
            </a:pPr>
            <a:r>
              <a:rPr lang="en-US" b="1" dirty="0"/>
              <a:t>Article 12</a:t>
            </a:r>
          </a:p>
          <a:p>
            <a:pPr lvl="1">
              <a:lnSpc>
                <a:spcPct val="90000"/>
              </a:lnSpc>
              <a:defRPr/>
            </a:pPr>
            <a:r>
              <a:rPr lang="en-US" dirty="0"/>
              <a:t>highest attainable standards of mental and physical health</a:t>
            </a:r>
          </a:p>
        </p:txBody>
      </p:sp>
      <p:sp>
        <p:nvSpPr>
          <p:cNvPr id="4" name="Slide Number Placeholder 3"/>
          <p:cNvSpPr>
            <a:spLocks noGrp="1"/>
          </p:cNvSpPr>
          <p:nvPr>
            <p:ph type="sldNum" sz="quarter" idx="12"/>
          </p:nvPr>
        </p:nvSpPr>
        <p:spPr/>
        <p:txBody>
          <a:bodyPr/>
          <a:lstStyle/>
          <a:p>
            <a:fld id="{B84C5935-3400-4083-B259-B45FECF9C6E0}" type="slidenum">
              <a:rPr lang="en-US" smtClean="0"/>
              <a:t>7</a:t>
            </a:fld>
            <a:endParaRPr lang="en-US"/>
          </a:p>
        </p:txBody>
      </p:sp>
    </p:spTree>
    <p:extLst>
      <p:ext uri="{BB962C8B-B14F-4D97-AF65-F5344CB8AC3E}">
        <p14:creationId xmlns:p14="http://schemas.microsoft.com/office/powerpoint/2010/main" val="372766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2496" t="31088" r="4758" b="17487"/>
          <a:stretch>
            <a:fillRect/>
          </a:stretch>
        </p:blipFill>
        <p:spPr bwMode="auto">
          <a:xfrm>
            <a:off x="883706" y="2743200"/>
            <a:ext cx="7424682" cy="2689720"/>
          </a:xfrm>
          <a:prstGeom prst="rect">
            <a:avLst/>
          </a:prstGeom>
          <a:noFill/>
          <a:ln w="9525">
            <a:noFill/>
            <a:miter lim="800000"/>
            <a:headEnd/>
            <a:tailEnd/>
          </a:ln>
        </p:spPr>
      </p:pic>
      <p:pic>
        <p:nvPicPr>
          <p:cNvPr id="153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66" t="4093" r="72706" b="88089"/>
          <a:stretch/>
        </p:blipFill>
        <p:spPr bwMode="auto">
          <a:xfrm>
            <a:off x="304800" y="304800"/>
            <a:ext cx="4686886" cy="137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208" t="3735" r="859" b="94638"/>
          <a:stretch/>
        </p:blipFill>
        <p:spPr bwMode="auto">
          <a:xfrm>
            <a:off x="3516923" y="1116502"/>
            <a:ext cx="1079124" cy="3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014" t="17280" r="28783" b="77063"/>
          <a:stretch/>
        </p:blipFill>
        <p:spPr bwMode="auto">
          <a:xfrm>
            <a:off x="1509947" y="1808580"/>
            <a:ext cx="6172200" cy="77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66" t="12591" r="83325" b="81921"/>
          <a:stretch/>
        </p:blipFill>
        <p:spPr bwMode="auto">
          <a:xfrm>
            <a:off x="5334000" y="633524"/>
            <a:ext cx="2744785" cy="96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B84C5935-3400-4083-B259-B45FECF9C6E0}" type="slidenum">
              <a:rPr lang="en-US" smtClean="0"/>
              <a:t>8</a:t>
            </a:fld>
            <a:endParaRPr lang="en-US"/>
          </a:p>
        </p:txBody>
      </p:sp>
    </p:spTree>
    <p:extLst>
      <p:ext uri="{BB962C8B-B14F-4D97-AF65-F5344CB8AC3E}">
        <p14:creationId xmlns:p14="http://schemas.microsoft.com/office/powerpoint/2010/main" val="428441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Abstentions</a:t>
            </a:r>
          </a:p>
        </p:txBody>
      </p:sp>
      <p:sp>
        <p:nvSpPr>
          <p:cNvPr id="3" name="Content Placeholder 2"/>
          <p:cNvSpPr>
            <a:spLocks noGrp="1"/>
          </p:cNvSpPr>
          <p:nvPr>
            <p:ph idx="1"/>
          </p:nvPr>
        </p:nvSpPr>
        <p:spPr>
          <a:xfrm>
            <a:off x="304800" y="1828800"/>
            <a:ext cx="8610600" cy="4648200"/>
          </a:xfrm>
        </p:spPr>
        <p:txBody>
          <a:bodyPr>
            <a:noAutofit/>
          </a:bodyPr>
          <a:lstStyle/>
          <a:p>
            <a:r>
              <a:rPr lang="en-US" sz="4000" dirty="0"/>
              <a:t>Support work of </a:t>
            </a:r>
            <a:r>
              <a:rPr lang="en-US" sz="4000" dirty="0">
                <a:effectLst/>
              </a:rPr>
              <a:t>Human Rights Council in Geneva, including </a:t>
            </a:r>
            <a:r>
              <a:rPr lang="en-US" sz="4000" dirty="0" err="1">
                <a:effectLst/>
              </a:rPr>
              <a:t>Ind</a:t>
            </a:r>
            <a:r>
              <a:rPr lang="en-US" sz="4000" dirty="0" err="1"/>
              <a:t>’</a:t>
            </a:r>
            <a:r>
              <a:rPr lang="en-US" sz="4000" dirty="0" err="1">
                <a:effectLst/>
              </a:rPr>
              <a:t>t</a:t>
            </a:r>
            <a:r>
              <a:rPr lang="en-US" sz="4000" dirty="0">
                <a:effectLst/>
              </a:rPr>
              <a:t> Expert</a:t>
            </a:r>
          </a:p>
          <a:p>
            <a:r>
              <a:rPr lang="en-US" sz="4000" dirty="0">
                <a:effectLst/>
              </a:rPr>
              <a:t> Right not reflected in int’l law</a:t>
            </a:r>
          </a:p>
          <a:p>
            <a:r>
              <a:rPr lang="en-US" sz="4000" dirty="0">
                <a:effectLst/>
              </a:rPr>
              <a:t>Legal implications &amp; scope</a:t>
            </a:r>
          </a:p>
          <a:p>
            <a:r>
              <a:rPr lang="en-US" sz="4000" dirty="0"/>
              <a:t>N</a:t>
            </a:r>
            <a:r>
              <a:rPr lang="en-US" sz="4000" dirty="0">
                <a:effectLst/>
              </a:rPr>
              <a:t>ot drafted in transparent manner</a:t>
            </a:r>
            <a:endParaRPr lang="en-US" sz="4000" dirty="0"/>
          </a:p>
        </p:txBody>
      </p:sp>
      <p:pic>
        <p:nvPicPr>
          <p:cNvPr id="17410" name="Picture 2" descr="http://www.crwflags.com/fotw/images/u/u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8792" y="613316"/>
            <a:ext cx="130333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cia.gov/library/publications/the-world-factbook/graphics/flags/large/ca-lg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8792" y="5715000"/>
            <a:ext cx="1416051" cy="7115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QO2FdVDi3o12wzAV9kaf8uYeGtwE5nXXBLyOceVaDjDx93ie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 y="613316"/>
            <a:ext cx="1295399" cy="7096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lagsaustralia.com.au/images/Australia-1908-%28blue%29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5715000"/>
            <a:ext cx="1423118" cy="71155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84C5935-3400-4083-B259-B45FECF9C6E0}" type="slidenum">
              <a:rPr lang="en-US" smtClean="0"/>
              <a:t>9</a:t>
            </a:fld>
            <a:endParaRPr lang="en-US"/>
          </a:p>
        </p:txBody>
      </p:sp>
    </p:spTree>
    <p:extLst>
      <p:ext uri="{BB962C8B-B14F-4D97-AF65-F5344CB8AC3E}">
        <p14:creationId xmlns:p14="http://schemas.microsoft.com/office/powerpoint/2010/main" val="1208359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2457</Words>
  <Application>Microsoft Office PowerPoint</Application>
  <PresentationFormat>On-screen Show (4:3)</PresentationFormat>
  <Paragraphs>324</Paragraphs>
  <Slides>58</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ＭＳ Ｐゴシック</vt:lpstr>
      <vt:lpstr>Arial</vt:lpstr>
      <vt:lpstr>Calibri</vt:lpstr>
      <vt:lpstr>Century Gothic</vt:lpstr>
      <vt:lpstr>CenturySchoolbook,Bold</vt:lpstr>
      <vt:lpstr>HKGrotesk-Bold</vt:lpstr>
      <vt:lpstr>HKGrotesk-Light</vt:lpstr>
      <vt:lpstr>Metropolis-Bold</vt:lpstr>
      <vt:lpstr>Times New Roman</vt:lpstr>
      <vt:lpstr>Wingdings</vt:lpstr>
      <vt:lpstr>Wingdings 3</vt:lpstr>
      <vt:lpstr>Office Theme</vt:lpstr>
      <vt:lpstr>The MDGs and the SDGs An analysis from the perspective of the human right(s) to water and sanitation</vt:lpstr>
      <vt:lpstr>PowerPoint Presentation</vt:lpstr>
      <vt:lpstr>Mar Del Plata conference in Argentina (1977)</vt:lpstr>
      <vt:lpstr>Convention on the Elimination of Discrimination against Women (1991)</vt:lpstr>
      <vt:lpstr>Convention on the Rights of the Child (1990)</vt:lpstr>
      <vt:lpstr>Foundations of Int’l Human Rights Law</vt:lpstr>
      <vt:lpstr>PowerPoint Presentation</vt:lpstr>
      <vt:lpstr>PowerPoint Presentation</vt:lpstr>
      <vt:lpstr>Abstentions</vt:lpstr>
      <vt:lpstr>PowerPoint Presentation</vt:lpstr>
      <vt:lpstr>PowerPoint Presentation</vt:lpstr>
      <vt:lpstr>“Human rights are neutral as to economic models in general, and models of service provision more specifically.” </vt:lpstr>
      <vt:lpstr>PowerPoint Presentation</vt:lpstr>
      <vt:lpstr>An evolving question: right or rights?</vt:lpstr>
      <vt:lpstr>Normative Content</vt:lpstr>
      <vt:lpstr>(1) Availability/Quantity: Water</vt:lpstr>
      <vt:lpstr>World Health Organization Guidelines Source: “The Right to Water” (2003)</vt:lpstr>
      <vt:lpstr>(1) Availability: Sanitation</vt:lpstr>
      <vt:lpstr>(2) Physical Accessibility: Water</vt:lpstr>
      <vt:lpstr>(2) Physical Accessibility: Sanitation</vt:lpstr>
      <vt:lpstr>(3) Safety/Quality: Water</vt:lpstr>
      <vt:lpstr>(3) Safety/Quality: Sanitation </vt:lpstr>
      <vt:lpstr>(4) Affordability: Water</vt:lpstr>
      <vt:lpstr>(4) Affordability: Sanitation </vt:lpstr>
      <vt:lpstr>(5) Cultural Acceptability: Water</vt:lpstr>
      <vt:lpstr>(5) Culturally acceptable: Sanitation</vt:lpstr>
      <vt:lpstr>PowerPoint Presentation</vt:lpstr>
      <vt:lpstr>Progressive Realization</vt:lpstr>
      <vt:lpstr>PowerPoint Presentation</vt:lpstr>
      <vt:lpstr>PowerPoint Presentation</vt:lpstr>
      <vt:lpstr>2000: Millennium Summit</vt:lpstr>
      <vt:lpstr>PowerPoint Presentation</vt:lpstr>
      <vt:lpstr>MDG:  Target 7c</vt:lpstr>
      <vt:lpstr>PowerPoint Presentation</vt:lpstr>
      <vt:lpstr>PowerPoint Presentation</vt:lpstr>
      <vt:lpstr>PowerPoint Presentation</vt:lpstr>
      <vt:lpstr>PowerPoint Presentation</vt:lpstr>
      <vt:lpstr>PowerPoint Presentation</vt:lpstr>
      <vt:lpstr>Defining “Improved”</vt:lpstr>
      <vt:lpstr>PowerPoint Presentation</vt:lpstr>
      <vt:lpstr>MDGs do not currently capture human rights criteria</vt:lpstr>
      <vt:lpstr>PowerPoint Presentation</vt:lpstr>
      <vt:lpstr>PowerPoint Presentation</vt:lpstr>
      <vt:lpstr>PowerPoint Presentation</vt:lpstr>
      <vt:lpstr>PowerPoint Presentation</vt:lpstr>
      <vt:lpstr>“Our vision” in the “Declaration” of  2030 Agenda for Sustainable Development  (adopted at UN GA in 2015)</vt:lpstr>
      <vt:lpstr>Goal 6 Ensure availability and sustainable management of water and sanitation for all</vt:lpstr>
      <vt:lpstr> </vt:lpstr>
      <vt:lpstr>How is dialogue between statisticians &amp; human rights community possible?</vt:lpstr>
      <vt:lpstr>PowerPoint Presentation</vt:lpstr>
      <vt:lpstr>Target 6.1 (“outcome” target)</vt:lpstr>
      <vt:lpstr>PowerPoint Presentation</vt:lpstr>
      <vt:lpstr>PowerPoint Presentation</vt:lpstr>
      <vt:lpstr>Target 6.2 (“outcome” target)</vt:lpstr>
      <vt:lpstr>JMP focusing on intra-state inequalities</vt:lpstr>
      <vt:lpstr>Target 6.b (“process” target)</vt:lpstr>
      <vt:lpstr>How to effectively measure participation?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Sharmila L. Murthy</dc:creator>
  <cp:lastModifiedBy>Sonja Luvara</cp:lastModifiedBy>
  <cp:revision>66</cp:revision>
  <dcterms:created xsi:type="dcterms:W3CDTF">2016-06-28T16:59:49Z</dcterms:created>
  <dcterms:modified xsi:type="dcterms:W3CDTF">2019-07-09T19:13:22Z</dcterms:modified>
</cp:coreProperties>
</file>