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9" r:id="rId1"/>
  </p:sldMasterIdLst>
  <p:notesMasterIdLst>
    <p:notesMasterId r:id="rId6"/>
  </p:notesMasterIdLst>
  <p:sldIdLst>
    <p:sldId id="700" r:id="rId2"/>
    <p:sldId id="709" r:id="rId3"/>
    <p:sldId id="711" r:id="rId4"/>
    <p:sldId id="710" r:id="rId5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/>
        <a:cs typeface="ＭＳ Ｐゴシック"/>
      </a:defRPr>
    </a:lvl1pPr>
    <a:lvl2pPr marL="4572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/>
        <a:cs typeface="ＭＳ Ｐゴシック"/>
      </a:defRPr>
    </a:lvl2pPr>
    <a:lvl3pPr marL="9144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/>
        <a:cs typeface="ＭＳ Ｐゴシック"/>
      </a:defRPr>
    </a:lvl3pPr>
    <a:lvl4pPr marL="13716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/>
        <a:cs typeface="ＭＳ Ｐゴシック"/>
      </a:defRPr>
    </a:lvl4pPr>
    <a:lvl5pPr marL="1828800" algn="l" rtl="0" fontAlgn="base">
      <a:spcBef>
        <a:spcPct val="0"/>
      </a:spcBef>
      <a:spcAft>
        <a:spcPct val="0"/>
      </a:spcAft>
      <a:defRPr sz="3000" kern="1200">
        <a:solidFill>
          <a:schemeClr val="tx1"/>
        </a:solidFill>
        <a:latin typeface="Arial" charset="0"/>
        <a:ea typeface="ＭＳ Ｐゴシック"/>
        <a:cs typeface="ＭＳ Ｐゴシック"/>
      </a:defRPr>
    </a:lvl5pPr>
    <a:lvl6pPr marL="2286000" algn="l" defTabSz="914400" rtl="0" eaLnBrk="1" latinLnBrk="0" hangingPunct="1">
      <a:defRPr sz="3000" kern="1200">
        <a:solidFill>
          <a:schemeClr val="tx1"/>
        </a:solidFill>
        <a:latin typeface="Arial" charset="0"/>
        <a:ea typeface="ＭＳ Ｐゴシック"/>
        <a:cs typeface="ＭＳ Ｐゴシック"/>
      </a:defRPr>
    </a:lvl6pPr>
    <a:lvl7pPr marL="2743200" algn="l" defTabSz="914400" rtl="0" eaLnBrk="1" latinLnBrk="0" hangingPunct="1">
      <a:defRPr sz="3000" kern="1200">
        <a:solidFill>
          <a:schemeClr val="tx1"/>
        </a:solidFill>
        <a:latin typeface="Arial" charset="0"/>
        <a:ea typeface="ＭＳ Ｐゴシック"/>
        <a:cs typeface="ＭＳ Ｐゴシック"/>
      </a:defRPr>
    </a:lvl7pPr>
    <a:lvl8pPr marL="3200400" algn="l" defTabSz="914400" rtl="0" eaLnBrk="1" latinLnBrk="0" hangingPunct="1">
      <a:defRPr sz="3000" kern="1200">
        <a:solidFill>
          <a:schemeClr val="tx1"/>
        </a:solidFill>
        <a:latin typeface="Arial" charset="0"/>
        <a:ea typeface="ＭＳ Ｐゴシック"/>
        <a:cs typeface="ＭＳ Ｐゴシック"/>
      </a:defRPr>
    </a:lvl8pPr>
    <a:lvl9pPr marL="3657600" algn="l" defTabSz="914400" rtl="0" eaLnBrk="1" latinLnBrk="0" hangingPunct="1">
      <a:defRPr sz="3000" kern="1200">
        <a:solidFill>
          <a:schemeClr val="tx1"/>
        </a:solidFill>
        <a:latin typeface="Arial" charset="0"/>
        <a:ea typeface="ＭＳ Ｐゴシック"/>
        <a:cs typeface="ＭＳ Ｐゴシック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  <a:srgbClr val="33CCFF"/>
    <a:srgbClr val="3366FF"/>
    <a:srgbClr val="FFFF99"/>
    <a:srgbClr val="CCFFFF"/>
    <a:srgbClr val="EAEAEA"/>
    <a:srgbClr val="DDDDDD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2873" autoAdjust="0"/>
    <p:restoredTop sz="96612" autoAdjust="0"/>
  </p:normalViewPr>
  <p:slideViewPr>
    <p:cSldViewPr>
      <p:cViewPr>
        <p:scale>
          <a:sx n="85" d="100"/>
          <a:sy n="85" d="100"/>
        </p:scale>
        <p:origin x="-696" y="-4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640"/>
    </p:cViewPr>
  </p:sorterViewPr>
  <p:notesViewPr>
    <p:cSldViewPr>
      <p:cViewPr varScale="1">
        <p:scale>
          <a:sx n="71" d="100"/>
          <a:sy n="71" d="100"/>
        </p:scale>
        <p:origin x="-2130" y="-90"/>
      </p:cViewPr>
      <p:guideLst>
        <p:guide orient="horz" pos="2928"/>
        <p:guide pos="216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8900" y="0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6013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416425"/>
            <a:ext cx="5503863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 New Roman" pitchFamily="18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8900" y="8829675"/>
            <a:ext cx="298132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pitchFamily="18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A006D179-F830-4E4E-9B05-9035405AB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 pitchFamily="-10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-108" charset="0"/>
        <a:ea typeface="ＭＳ Ｐゴシック" pitchFamily="-108" charset="-128"/>
        <a:cs typeface="ＭＳ Ｐゴシック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>
              <a:latin typeface="Times New Roman" pitchFamily="18" charset="0"/>
              <a:ea typeface="ＭＳ Ｐゴシック"/>
              <a:cs typeface="ＭＳ Ｐゴシック"/>
            </a:endParaRPr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C2C80C-9EFE-4298-9E90-E26B3B852D12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221945-3D8C-4B5A-866F-65FC919511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288FCB-7FB7-4106-A5E7-96F8D56A84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78588" y="609600"/>
            <a:ext cx="1979612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5" y="609600"/>
            <a:ext cx="5789613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9D73F2-1E7F-49F9-AEDA-C56C4A5DDE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36575" y="609600"/>
            <a:ext cx="7921625" cy="5486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331DB0-880F-49FD-BE1F-E7301C242E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4BA9D-32F7-4B4B-88D5-8F46DDDDD8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7BEA17-0D1F-4AE2-811E-D4F66F80D7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981200"/>
            <a:ext cx="3808413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7388" y="1981200"/>
            <a:ext cx="3808412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E742D-C70D-472A-A856-2FFE221DD4E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751EF2-D6D8-4376-9C7E-C6C0808251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E50BD9-AE23-4BC4-8C40-A9967C7513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AF2880-1FB8-4224-B880-6BD926E402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BA19F5-4425-4B02-BE2A-1B19C0F62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B90399-2D7E-4EE1-9BC4-0A87DFC7B3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White"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6575" y="1981200"/>
            <a:ext cx="7769225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500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500" i="1">
                <a:latin typeface="Times New Roman" pitchFamily="-10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2390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7173" tIns="48587" rIns="97173" bIns="48587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500">
                <a:latin typeface="Times New Roman" pitchFamily="18" charset="0"/>
                <a:ea typeface="ＭＳ Ｐゴシック" pitchFamily="1" charset="-128"/>
                <a:cs typeface="+mn-cs"/>
              </a:defRPr>
            </a:lvl1pPr>
          </a:lstStyle>
          <a:p>
            <a:pPr>
              <a:defRPr/>
            </a:pPr>
            <a:fld id="{FA64F484-6277-4C4B-B285-6909D644E0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0" r:id="rId2"/>
    <p:sldLayoutId id="2147483659" r:id="rId3"/>
    <p:sldLayoutId id="2147483658" r:id="rId4"/>
    <p:sldLayoutId id="2147483657" r:id="rId5"/>
    <p:sldLayoutId id="2147483656" r:id="rId6"/>
    <p:sldLayoutId id="2147483655" r:id="rId7"/>
    <p:sldLayoutId id="2147483654" r:id="rId8"/>
    <p:sldLayoutId id="2147483653" r:id="rId9"/>
    <p:sldLayoutId id="2147483652" r:id="rId10"/>
    <p:sldLayoutId id="2147483651" r:id="rId11"/>
    <p:sldLayoutId id="2147483650" r:id="rId12"/>
  </p:sldLayoutIdLst>
  <p:hf hdr="0" ftr="0" dt="0"/>
  <p:txStyles>
    <p:titleStyle>
      <a:lvl1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+mj-lt"/>
          <a:ea typeface="ＭＳ Ｐゴシック" pitchFamily="-108" charset="-128"/>
          <a:cs typeface="ＭＳ Ｐゴシック" pitchFamily="-108" charset="-128"/>
        </a:defRPr>
      </a:lvl1pPr>
      <a:lvl2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2pPr>
      <a:lvl3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3pPr>
      <a:lvl4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4pPr>
      <a:lvl5pPr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108" charset="0"/>
          <a:ea typeface="ＭＳ Ｐゴシック" pitchFamily="-108" charset="-128"/>
          <a:cs typeface="ＭＳ Ｐゴシック" pitchFamily="-108" charset="-128"/>
        </a:defRPr>
      </a:lvl5pPr>
      <a:lvl6pPr marL="4572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108" charset="0"/>
        </a:defRPr>
      </a:lvl6pPr>
      <a:lvl7pPr marL="9144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108" charset="0"/>
        </a:defRPr>
      </a:lvl7pPr>
      <a:lvl8pPr marL="13716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108" charset="0"/>
        </a:defRPr>
      </a:lvl8pPr>
      <a:lvl9pPr marL="1828800" algn="ctr" defTabSz="971550" rtl="0" eaLnBrk="0" fontAlgn="base" hangingPunct="0">
        <a:spcBef>
          <a:spcPct val="0"/>
        </a:spcBef>
        <a:spcAft>
          <a:spcPct val="0"/>
        </a:spcAft>
        <a:defRPr sz="4700">
          <a:solidFill>
            <a:schemeClr val="tx2"/>
          </a:solidFill>
          <a:latin typeface="Times New Roman" pitchFamily="-108" charset="0"/>
        </a:defRPr>
      </a:lvl9pPr>
    </p:titleStyle>
    <p:bodyStyle>
      <a:lvl1pPr marL="365125" indent="-365125" algn="l" defTabSz="971550" rtl="0" eaLnBrk="0" fontAlgn="base" hangingPunct="0">
        <a:spcBef>
          <a:spcPct val="20000"/>
        </a:spcBef>
        <a:spcAft>
          <a:spcPct val="0"/>
        </a:spcAft>
        <a:buChar char="•"/>
        <a:defRPr sz="3400">
          <a:solidFill>
            <a:schemeClr val="tx1"/>
          </a:solidFill>
          <a:latin typeface="+mn-lt"/>
          <a:ea typeface="ＭＳ Ｐゴシック" pitchFamily="-108" charset="-128"/>
          <a:cs typeface="ＭＳ Ｐゴシック" pitchFamily="-108" charset="-128"/>
        </a:defRPr>
      </a:lvl1pPr>
      <a:lvl2pPr marL="788988" indent="-303213" algn="l" defTabSz="971550" rtl="0" eaLnBrk="0" fontAlgn="base" hangingPunct="0">
        <a:spcBef>
          <a:spcPct val="20000"/>
        </a:spcBef>
        <a:spcAft>
          <a:spcPct val="0"/>
        </a:spcAft>
        <a:buChar char="–"/>
        <a:defRPr sz="30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2pPr>
      <a:lvl3pPr marL="1214438" indent="-242888" algn="l" defTabSz="971550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3pPr>
      <a:lvl4pPr marL="1700213" indent="-242888" algn="l" defTabSz="971550" rtl="0" eaLnBrk="0" fontAlgn="base" hangingPunct="0"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4pPr>
      <a:lvl5pPr marL="21859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108" charset="-128"/>
          <a:cs typeface="ＭＳ Ｐゴシック"/>
        </a:defRPr>
      </a:lvl5pPr>
      <a:lvl6pPr marL="26431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108" charset="-128"/>
        </a:defRPr>
      </a:lvl6pPr>
      <a:lvl7pPr marL="31003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108" charset="-128"/>
        </a:defRPr>
      </a:lvl7pPr>
      <a:lvl8pPr marL="35575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108" charset="-128"/>
        </a:defRPr>
      </a:lvl8pPr>
      <a:lvl9pPr marL="4014788" indent="-242888" algn="l" defTabSz="971550" rtl="0" eaLnBrk="0" fontAlgn="base" hangingPunct="0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108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2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3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039CF57-664A-4D87-AFF4-2F15C6F180CF}" type="slidenum">
              <a:rPr lang="en-US" smtClean="0">
                <a:ea typeface="ＭＳ Ｐゴシック"/>
                <a:cs typeface="ＭＳ Ｐゴシック"/>
              </a:rPr>
              <a:pPr/>
              <a:t>1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15362" name="Chart 2"/>
          <p:cNvGraphicFramePr>
            <a:graphicFrameLocks/>
          </p:cNvGraphicFramePr>
          <p:nvPr/>
        </p:nvGraphicFramePr>
        <p:xfrm>
          <a:off x="2057400" y="1600200"/>
          <a:ext cx="7086600" cy="5486400"/>
        </p:xfrm>
        <a:graphic>
          <a:graphicData uri="http://schemas.openxmlformats.org/presentationml/2006/ole">
            <p:oleObj spid="_x0000_s15362" r:id="rId4" imgW="7084166" imgH="5486876" progId="Excel.Sheet.8">
              <p:embed/>
            </p:oleObj>
          </a:graphicData>
        </a:graphic>
      </p:graphicFrame>
      <p:sp>
        <p:nvSpPr>
          <p:cNvPr id="15363" name="Text Box 11"/>
          <p:cNvSpPr txBox="1">
            <a:spLocks noChangeArrowheads="1"/>
          </p:cNvSpPr>
          <p:nvPr/>
        </p:nvSpPr>
        <p:spPr bwMode="auto">
          <a:xfrm>
            <a:off x="0" y="152400"/>
            <a:ext cx="9144000" cy="892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600">
                <a:solidFill>
                  <a:srgbClr val="FFFF00"/>
                </a:solidFill>
                <a:cs typeface="Arial" charset="0"/>
              </a:rPr>
              <a:t>Impact of Economic Downturn on Health of People with Heart Disease, Diabetes or Cancer</a:t>
            </a:r>
            <a:endParaRPr lang="en-US" sz="2600" b="1" u="sng">
              <a:solidFill>
                <a:srgbClr val="FFFF00"/>
              </a:solidFill>
            </a:endParaRPr>
          </a:p>
        </p:txBody>
      </p:sp>
      <p:sp>
        <p:nvSpPr>
          <p:cNvPr id="15364" name="TextBox 4"/>
          <p:cNvSpPr txBox="1">
            <a:spLocks noChangeArrowheads="1"/>
          </p:cNvSpPr>
          <p:nvPr/>
        </p:nvSpPr>
        <p:spPr bwMode="auto">
          <a:xfrm>
            <a:off x="457200" y="22098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Heart Disease</a:t>
            </a:r>
          </a:p>
        </p:txBody>
      </p:sp>
      <p:sp>
        <p:nvSpPr>
          <p:cNvPr id="15365" name="TextBox 5"/>
          <p:cNvSpPr txBox="1">
            <a:spLocks noChangeArrowheads="1"/>
          </p:cNvSpPr>
          <p:nvPr/>
        </p:nvSpPr>
        <p:spPr bwMode="auto">
          <a:xfrm>
            <a:off x="533400" y="35814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Diabetes</a:t>
            </a:r>
          </a:p>
        </p:txBody>
      </p:sp>
      <p:sp>
        <p:nvSpPr>
          <p:cNvPr id="15366" name="TextBox 6"/>
          <p:cNvSpPr txBox="1">
            <a:spLocks noChangeArrowheads="1"/>
          </p:cNvSpPr>
          <p:nvPr/>
        </p:nvSpPr>
        <p:spPr bwMode="auto">
          <a:xfrm>
            <a:off x="762000" y="49530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Cancer</a:t>
            </a:r>
          </a:p>
        </p:txBody>
      </p:sp>
      <p:sp>
        <p:nvSpPr>
          <p:cNvPr id="15367" name="TextBox 7"/>
          <p:cNvSpPr txBox="1">
            <a:spLocks noChangeArrowheads="1"/>
          </p:cNvSpPr>
          <p:nvPr/>
        </p:nvSpPr>
        <p:spPr bwMode="auto">
          <a:xfrm>
            <a:off x="0" y="1066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% saying economic downturn has had/will have negative impact on their health</a:t>
            </a:r>
          </a:p>
        </p:txBody>
      </p:sp>
      <p:sp>
        <p:nvSpPr>
          <p:cNvPr id="15368" name="Text Box 3"/>
          <p:cNvSpPr txBox="1">
            <a:spLocks noChangeArrowheads="1"/>
          </p:cNvSpPr>
          <p:nvPr/>
        </p:nvSpPr>
        <p:spPr bwMode="auto">
          <a:xfrm>
            <a:off x="0" y="6553200"/>
            <a:ext cx="86709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/>
              <a:t>Harvard Opinion Research Program, Harvard School of Public Health &amp; Knowledge Networks, October 27-31, 2010.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01D39B9-314F-4D10-91F8-F97919F0F38B}" type="slidenum">
              <a:rPr lang="en-US" smtClean="0">
                <a:ea typeface="ＭＳ Ｐゴシック"/>
                <a:cs typeface="ＭＳ Ｐゴシック"/>
              </a:rPr>
              <a:pPr/>
              <a:t>2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17410" name="Chart 2"/>
          <p:cNvGraphicFramePr>
            <a:graphicFrameLocks/>
          </p:cNvGraphicFramePr>
          <p:nvPr/>
        </p:nvGraphicFramePr>
        <p:xfrm>
          <a:off x="3810000" y="1371600"/>
          <a:ext cx="5181600" cy="5029200"/>
        </p:xfrm>
        <a:graphic>
          <a:graphicData uri="http://schemas.openxmlformats.org/presentationml/2006/ole">
            <p:oleObj spid="_x0000_s17410" r:id="rId3" imgW="5182049" imgH="5029636" progId="Excel.Sheet.8">
              <p:embed/>
            </p:oleObj>
          </a:graphicData>
        </a:graphic>
      </p:graphicFrame>
      <p:sp>
        <p:nvSpPr>
          <p:cNvPr id="17412" name="Text Box 11"/>
          <p:cNvSpPr txBox="1">
            <a:spLocks noChangeArrowheads="1"/>
          </p:cNvSpPr>
          <p:nvPr/>
        </p:nvSpPr>
        <p:spPr bwMode="auto">
          <a:xfrm>
            <a:off x="0" y="152400"/>
            <a:ext cx="9144000" cy="892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600" b="1">
                <a:solidFill>
                  <a:schemeClr val="tx2"/>
                </a:solidFill>
              </a:rPr>
              <a:t>Impact of the Economic Downturn on</a:t>
            </a:r>
            <a:br>
              <a:rPr lang="en-US" sz="2600" b="1">
                <a:solidFill>
                  <a:schemeClr val="tx2"/>
                </a:solidFill>
              </a:rPr>
            </a:br>
            <a:r>
              <a:rPr lang="en-US" sz="2600" b="1">
                <a:solidFill>
                  <a:schemeClr val="tx2"/>
                </a:solidFill>
              </a:rPr>
              <a:t>Stress of Managing Illness</a:t>
            </a:r>
          </a:p>
        </p:txBody>
      </p:sp>
      <p:sp>
        <p:nvSpPr>
          <p:cNvPr id="17413" name="TextBox 12"/>
          <p:cNvSpPr txBox="1">
            <a:spLocks noChangeArrowheads="1"/>
          </p:cNvSpPr>
          <p:nvPr/>
        </p:nvSpPr>
        <p:spPr bwMode="auto">
          <a:xfrm>
            <a:off x="0" y="1066800"/>
            <a:ext cx="91440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% saying economic downturn has made it more stressful to manage illness</a:t>
            </a:r>
          </a:p>
        </p:txBody>
      </p:sp>
      <p:sp>
        <p:nvSpPr>
          <p:cNvPr id="17414" name="TextBox 13"/>
          <p:cNvSpPr txBox="1">
            <a:spLocks noChangeArrowheads="1"/>
          </p:cNvSpPr>
          <p:nvPr/>
        </p:nvSpPr>
        <p:spPr bwMode="auto">
          <a:xfrm>
            <a:off x="1828800" y="2362200"/>
            <a:ext cx="1828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Heart Disease</a:t>
            </a:r>
          </a:p>
        </p:txBody>
      </p:sp>
      <p:sp>
        <p:nvSpPr>
          <p:cNvPr id="17415" name="TextBox 14"/>
          <p:cNvSpPr txBox="1">
            <a:spLocks noChangeArrowheads="1"/>
          </p:cNvSpPr>
          <p:nvPr/>
        </p:nvSpPr>
        <p:spPr bwMode="auto">
          <a:xfrm>
            <a:off x="1905000" y="3505200"/>
            <a:ext cx="1752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Diabetes</a:t>
            </a:r>
          </a:p>
        </p:txBody>
      </p:sp>
      <p:sp>
        <p:nvSpPr>
          <p:cNvPr id="17416" name="TextBox 15"/>
          <p:cNvSpPr txBox="1">
            <a:spLocks noChangeArrowheads="1"/>
          </p:cNvSpPr>
          <p:nvPr/>
        </p:nvSpPr>
        <p:spPr bwMode="auto">
          <a:xfrm>
            <a:off x="2133600" y="44958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Cancer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6553200"/>
            <a:ext cx="86709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/>
              <a:t>Harvard Opinion Research Program, Harvard School of Public Health &amp; Knowledge Networks, October 27-31, 2010.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5758B79-E2A8-4B99-838C-B7A777E1485C}" type="slidenum">
              <a:rPr lang="en-US" smtClean="0">
                <a:ea typeface="ＭＳ Ｐゴシック"/>
                <a:cs typeface="ＭＳ Ｐゴシック"/>
              </a:rPr>
              <a:pPr/>
              <a:t>3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18434" name="Chart 2"/>
          <p:cNvGraphicFramePr>
            <a:graphicFrameLocks/>
          </p:cNvGraphicFramePr>
          <p:nvPr/>
        </p:nvGraphicFramePr>
        <p:xfrm>
          <a:off x="3962400" y="1676400"/>
          <a:ext cx="5181600" cy="5029200"/>
        </p:xfrm>
        <a:graphic>
          <a:graphicData uri="http://schemas.openxmlformats.org/presentationml/2006/ole">
            <p:oleObj spid="_x0000_s18434" r:id="rId3" imgW="5182049" imgH="5029636" progId="Excel.Sheet.8">
              <p:embed/>
            </p:oleObj>
          </a:graphicData>
        </a:graphic>
      </p:graphicFrame>
      <p:sp>
        <p:nvSpPr>
          <p:cNvPr id="18435" name="Text Box 7"/>
          <p:cNvSpPr txBox="1">
            <a:spLocks noChangeArrowheads="1"/>
          </p:cNvSpPr>
          <p:nvPr/>
        </p:nvSpPr>
        <p:spPr bwMode="auto">
          <a:xfrm>
            <a:off x="152400" y="2286000"/>
            <a:ext cx="36576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Use up all/most of savings </a:t>
            </a:r>
          </a:p>
        </p:txBody>
      </p:sp>
      <p:sp>
        <p:nvSpPr>
          <p:cNvPr id="18436" name="Text Box 7"/>
          <p:cNvSpPr txBox="1">
            <a:spLocks noChangeArrowheads="1"/>
          </p:cNvSpPr>
          <p:nvPr/>
        </p:nvSpPr>
        <p:spPr bwMode="auto">
          <a:xfrm>
            <a:off x="533400" y="3733800"/>
            <a:ext cx="32766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Go into credit card debt</a:t>
            </a:r>
          </a:p>
        </p:txBody>
      </p:sp>
      <p:sp>
        <p:nvSpPr>
          <p:cNvPr id="18437" name="Text Box 7"/>
          <p:cNvSpPr txBox="1">
            <a:spLocks noChangeArrowheads="1"/>
          </p:cNvSpPr>
          <p:nvPr/>
        </p:nvSpPr>
        <p:spPr bwMode="auto">
          <a:xfrm>
            <a:off x="381000" y="5334000"/>
            <a:ext cx="34290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Declare bankruptcy</a:t>
            </a:r>
          </a:p>
        </p:txBody>
      </p:sp>
      <p:sp>
        <p:nvSpPr>
          <p:cNvPr id="18439" name="Text Box 11"/>
          <p:cNvSpPr txBox="1">
            <a:spLocks noChangeArrowheads="1"/>
          </p:cNvSpPr>
          <p:nvPr/>
        </p:nvSpPr>
        <p:spPr bwMode="auto">
          <a:xfrm>
            <a:off x="0" y="152400"/>
            <a:ext cx="9144000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600" b="1">
                <a:solidFill>
                  <a:schemeClr val="tx2"/>
                </a:solidFill>
              </a:rPr>
              <a:t>Financial Impact of the Economic Downturn</a:t>
            </a:r>
          </a:p>
        </p:txBody>
      </p:sp>
      <p:sp>
        <p:nvSpPr>
          <p:cNvPr id="18440" name="TextBox 12"/>
          <p:cNvSpPr txBox="1">
            <a:spLocks noChangeArrowheads="1"/>
          </p:cNvSpPr>
          <p:nvPr/>
        </p:nvSpPr>
        <p:spPr bwMode="auto">
          <a:xfrm>
            <a:off x="228600" y="685800"/>
            <a:ext cx="86106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% saying that in order to deal with medical bills, co-payments or other fees related to their condition, the economic downturn caused them to…</a:t>
            </a: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0" y="6553200"/>
            <a:ext cx="86709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/>
              <a:t>Harvard Opinion Research Program, Harvard School of Public Health &amp; Knowledge Networks, October 27-31, 2010.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735FD2B-39A1-4F39-A9D6-6C63A409096D}" type="slidenum">
              <a:rPr lang="en-US" smtClean="0">
                <a:ea typeface="ＭＳ Ｐゴシック"/>
                <a:cs typeface="ＭＳ Ｐゴシック"/>
              </a:rPr>
              <a:pPr/>
              <a:t>4</a:t>
            </a:fld>
            <a:endParaRPr lang="en-US" smtClean="0">
              <a:ea typeface="ＭＳ Ｐゴシック"/>
              <a:cs typeface="ＭＳ Ｐゴシック"/>
            </a:endParaRPr>
          </a:p>
        </p:txBody>
      </p:sp>
      <p:graphicFrame>
        <p:nvGraphicFramePr>
          <p:cNvPr id="19458" name="Chart 2"/>
          <p:cNvGraphicFramePr>
            <a:graphicFrameLocks/>
          </p:cNvGraphicFramePr>
          <p:nvPr/>
        </p:nvGraphicFramePr>
        <p:xfrm>
          <a:off x="3810000" y="1676400"/>
          <a:ext cx="5334000" cy="5029200"/>
        </p:xfrm>
        <a:graphic>
          <a:graphicData uri="http://schemas.openxmlformats.org/presentationml/2006/ole">
            <p:oleObj spid="_x0000_s19458" r:id="rId3" imgW="5334462" imgH="5029636" progId="Excel.Sheet.8">
              <p:embed/>
            </p:oleObj>
          </a:graphicData>
        </a:graphic>
      </p:graphicFrame>
      <p:sp>
        <p:nvSpPr>
          <p:cNvPr id="19459" name="Text Box 7"/>
          <p:cNvSpPr txBox="1">
            <a:spLocks noChangeArrowheads="1"/>
          </p:cNvSpPr>
          <p:nvPr/>
        </p:nvSpPr>
        <p:spPr bwMode="auto">
          <a:xfrm>
            <a:off x="2373313" y="2133600"/>
            <a:ext cx="1303337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Better off</a:t>
            </a:r>
          </a:p>
        </p:txBody>
      </p:sp>
      <p:sp>
        <p:nvSpPr>
          <p:cNvPr id="19460" name="Text Box 7"/>
          <p:cNvSpPr txBox="1">
            <a:spLocks noChangeArrowheads="1"/>
          </p:cNvSpPr>
          <p:nvPr/>
        </p:nvSpPr>
        <p:spPr bwMode="auto">
          <a:xfrm>
            <a:off x="171450" y="4343400"/>
            <a:ext cx="350520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Won’t make much difference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2209800" y="5486400"/>
            <a:ext cx="1466850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Don’t know</a:t>
            </a:r>
          </a:p>
        </p:txBody>
      </p:sp>
      <p:sp>
        <p:nvSpPr>
          <p:cNvPr id="19463" name="Text Box 11"/>
          <p:cNvSpPr txBox="1">
            <a:spLocks noChangeArrowheads="1"/>
          </p:cNvSpPr>
          <p:nvPr/>
        </p:nvSpPr>
        <p:spPr bwMode="auto">
          <a:xfrm>
            <a:off x="0" y="304800"/>
            <a:ext cx="9144000" cy="492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600" b="1">
                <a:solidFill>
                  <a:schemeClr val="tx2"/>
                </a:solidFill>
              </a:rPr>
              <a:t>Views of Health Reform Law</a:t>
            </a:r>
          </a:p>
        </p:txBody>
      </p:sp>
      <p:sp>
        <p:nvSpPr>
          <p:cNvPr id="19464" name="Text Box 7"/>
          <p:cNvSpPr txBox="1">
            <a:spLocks noChangeArrowheads="1"/>
          </p:cNvSpPr>
          <p:nvPr/>
        </p:nvSpPr>
        <p:spPr bwMode="auto">
          <a:xfrm>
            <a:off x="2373313" y="3276600"/>
            <a:ext cx="1303337" cy="3698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n-US" sz="1800" b="1"/>
              <a:t>Worse off</a:t>
            </a:r>
          </a:p>
        </p:txBody>
      </p:sp>
      <p:sp>
        <p:nvSpPr>
          <p:cNvPr id="19465" name="TextBox 10"/>
          <p:cNvSpPr txBox="1">
            <a:spLocks noChangeArrowheads="1"/>
          </p:cNvSpPr>
          <p:nvPr/>
        </p:nvSpPr>
        <p:spPr bwMode="auto">
          <a:xfrm>
            <a:off x="228600" y="914400"/>
            <a:ext cx="86868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/>
              <a:t>% saying, under the new (2010) law, they will be…</a:t>
            </a: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0" y="6553200"/>
            <a:ext cx="8670925" cy="29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300" dirty="0"/>
              <a:t>Harvard Opinion Research Program, Harvard School of Public Health &amp; Knowledge Networks, October 27-31, 2010.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ntro Lecture">
  <a:themeElements>
    <a:clrScheme name="">
      <a:dk1>
        <a:srgbClr val="FF99CC"/>
      </a:dk1>
      <a:lt1>
        <a:srgbClr val="FFFFFF"/>
      </a:lt1>
      <a:dk2>
        <a:srgbClr val="000099"/>
      </a:dk2>
      <a:lt2>
        <a:srgbClr val="FFFF00"/>
      </a:lt2>
      <a:accent1>
        <a:srgbClr val="FF9966"/>
      </a:accent1>
      <a:accent2>
        <a:srgbClr val="66FF66"/>
      </a:accent2>
      <a:accent3>
        <a:srgbClr val="AAAACA"/>
      </a:accent3>
      <a:accent4>
        <a:srgbClr val="DADADA"/>
      </a:accent4>
      <a:accent5>
        <a:srgbClr val="FFCAB8"/>
      </a:accent5>
      <a:accent6>
        <a:srgbClr val="5CE75C"/>
      </a:accent6>
      <a:hlink>
        <a:srgbClr val="FF0000"/>
      </a:hlink>
      <a:folHlink>
        <a:srgbClr val="00CCFF"/>
      </a:folHlink>
    </a:clrScheme>
    <a:fontScheme name="Intro Lecture.pp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pitchFamily="-108" charset="0"/>
          </a:defRPr>
        </a:defPPr>
      </a:lstStyle>
    </a:lnDef>
  </a:objectDefaults>
  <a:extraClrSchemeLst>
    <a:extraClrScheme>
      <a:clrScheme name="Intro Lecture.pp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Intro Lecture.pp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Intro Lecture.pp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15043</TotalTime>
  <Words>209</Words>
  <Application>Microsoft Macintosh PowerPoint</Application>
  <PresentationFormat>On-screen Show (4:3)</PresentationFormat>
  <Paragraphs>30</Paragraphs>
  <Slides>4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Intro Lecture</vt:lpstr>
      <vt:lpstr>Microsoft Office Excel 97-2003 Worksheet</vt:lpstr>
      <vt:lpstr>Slide 1</vt:lpstr>
      <vt:lpstr>Slide 2</vt:lpstr>
      <vt:lpstr>Slide 3</vt:lpstr>
      <vt:lpstr>Slide 4</vt:lpstr>
    </vt:vector>
  </TitlesOfParts>
  <Company>HSPH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aw</dc:creator>
  <dc:description>REady to go</dc:description>
  <cp:lastModifiedBy>GSTEEL</cp:lastModifiedBy>
  <cp:revision>1026</cp:revision>
  <cp:lastPrinted>2002-12-06T17:07:32Z</cp:lastPrinted>
  <dcterms:created xsi:type="dcterms:W3CDTF">2009-09-22T15:17:36Z</dcterms:created>
  <dcterms:modified xsi:type="dcterms:W3CDTF">2010-11-17T18:57:59Z</dcterms:modified>
</cp:coreProperties>
</file>