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9" r:id="rId1"/>
  </p:sldMasterIdLst>
  <p:notesMasterIdLst>
    <p:notesMasterId r:id="rId28"/>
  </p:notesMasterIdLst>
  <p:handoutMasterIdLst>
    <p:handoutMasterId r:id="rId29"/>
  </p:handoutMasterIdLst>
  <p:sldIdLst>
    <p:sldId id="1055" r:id="rId2"/>
    <p:sldId id="955" r:id="rId3"/>
    <p:sldId id="1054" r:id="rId4"/>
    <p:sldId id="958" r:id="rId5"/>
    <p:sldId id="1049" r:id="rId6"/>
    <p:sldId id="1053" r:id="rId7"/>
    <p:sldId id="1052" r:id="rId8"/>
    <p:sldId id="854" r:id="rId9"/>
    <p:sldId id="848" r:id="rId10"/>
    <p:sldId id="1047" r:id="rId11"/>
    <p:sldId id="896" r:id="rId12"/>
    <p:sldId id="1026" r:id="rId13"/>
    <p:sldId id="1040" r:id="rId14"/>
    <p:sldId id="969" r:id="rId15"/>
    <p:sldId id="984" r:id="rId16"/>
    <p:sldId id="1032" r:id="rId17"/>
    <p:sldId id="998" r:id="rId18"/>
    <p:sldId id="1041" r:id="rId19"/>
    <p:sldId id="990" r:id="rId20"/>
    <p:sldId id="997" r:id="rId21"/>
    <p:sldId id="1046" r:id="rId22"/>
    <p:sldId id="1045" r:id="rId23"/>
    <p:sldId id="1051" r:id="rId24"/>
    <p:sldId id="1050" r:id="rId25"/>
    <p:sldId id="1014" r:id="rId26"/>
    <p:sldId id="1044" r:id="rId27"/>
  </p:sldIdLst>
  <p:sldSz cx="9144000" cy="6858000" type="screen4x3"/>
  <p:notesSz cx="6954838" cy="9309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AILHOT" initials="JR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D62906"/>
    <a:srgbClr val="FF3300"/>
    <a:srgbClr val="FF9933"/>
    <a:srgbClr val="FFCC66"/>
    <a:srgbClr val="FFFF99"/>
    <a:srgbClr val="FF9900"/>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468" autoAdjust="0"/>
    <p:restoredTop sz="89586" autoAdjust="0"/>
  </p:normalViewPr>
  <p:slideViewPr>
    <p:cSldViewPr snapToGrid="0">
      <p:cViewPr>
        <p:scale>
          <a:sx n="75" d="100"/>
          <a:sy n="75" d="100"/>
        </p:scale>
        <p:origin x="-6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1848"/>
    </p:cViewPr>
  </p:sorterViewPr>
  <p:notesViewPr>
    <p:cSldViewPr snapToGrid="0">
      <p:cViewPr varScale="1">
        <p:scale>
          <a:sx n="78" d="100"/>
          <a:sy n="78" d="100"/>
        </p:scale>
        <p:origin x="-2022" y="-96"/>
      </p:cViewPr>
      <p:guideLst>
        <p:guide orient="horz" pos="2932"/>
        <p:guide pos="219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25.emf"/><Relationship Id="rId7" Type="http://schemas.openxmlformats.org/officeDocument/2006/relationships/image" Target="../media/image29.emf"/><Relationship Id="rId2" Type="http://schemas.openxmlformats.org/officeDocument/2006/relationships/image" Target="../media/image24.emf"/><Relationship Id="rId1" Type="http://schemas.openxmlformats.org/officeDocument/2006/relationships/image" Target="../media/image23.emf"/><Relationship Id="rId6" Type="http://schemas.openxmlformats.org/officeDocument/2006/relationships/image" Target="../media/image28.emf"/><Relationship Id="rId5" Type="http://schemas.openxmlformats.org/officeDocument/2006/relationships/image" Target="../media/image27.emf"/><Relationship Id="rId4" Type="http://schemas.openxmlformats.org/officeDocument/2006/relationships/image" Target="../media/image2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85DDFA1C-ACE0-4D97-9605-DF872B503DA7}" type="datetimeFigureOut">
              <a:rPr lang="en-US" smtClean="0"/>
              <a:pPr/>
              <a:t>9/27/2011</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5807451C-8BA5-4596-A1A5-23A56917E8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1466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endParaRPr lang="en-US" dirty="0"/>
          </a:p>
        </p:txBody>
      </p:sp>
      <p:sp>
        <p:nvSpPr>
          <p:cNvPr id="50179" name="Rectangle 3"/>
          <p:cNvSpPr>
            <a:spLocks noGrp="1" noChangeArrowheads="1"/>
          </p:cNvSpPr>
          <p:nvPr>
            <p:ph type="dt" idx="1"/>
          </p:nvPr>
        </p:nvSpPr>
        <p:spPr bwMode="auto">
          <a:xfrm>
            <a:off x="3938588" y="0"/>
            <a:ext cx="301466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endParaRPr lang="en-US" dirty="0"/>
          </a:p>
        </p:txBody>
      </p:sp>
      <p:sp>
        <p:nvSpPr>
          <p:cNvPr id="63492" name="Rectangle 4"/>
          <p:cNvSpPr>
            <a:spLocks noGrp="1" noRot="1" noChangeAspect="1"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95325" y="4422775"/>
            <a:ext cx="5564188" cy="418782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42375"/>
            <a:ext cx="3014663"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50183" name="Rectangle 7"/>
          <p:cNvSpPr>
            <a:spLocks noGrp="1" noChangeArrowheads="1"/>
          </p:cNvSpPr>
          <p:nvPr>
            <p:ph type="sldNum" sz="quarter" idx="5"/>
          </p:nvPr>
        </p:nvSpPr>
        <p:spPr bwMode="auto">
          <a:xfrm>
            <a:off x="3938588" y="8842375"/>
            <a:ext cx="301466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1DC1A18C-E5D6-43C1-8425-9F9D40CBD4F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FD85C6B-C088-40B0-9AD7-521707B64F3E}" type="slidenum">
              <a:rPr lang="en-US" smtClean="0"/>
              <a:pPr/>
              <a:t>0</a:t>
            </a:fld>
            <a:endParaRPr lang="en-US" dirty="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27100" y="4422775"/>
            <a:ext cx="5100638" cy="4187825"/>
          </a:xfrm>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CORRECTED</a:t>
            </a:r>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C1A18C-E5D6-43C1-8425-9F9D40CBD4FD}"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FE0C17-5932-40DE-BB17-9CEB326FCDE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019538-8CAA-4772-AC51-C4F52117C08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8588" y="609600"/>
            <a:ext cx="1979612"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609600"/>
            <a:ext cx="578961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F7B3D42-BA29-45DD-B2F2-23CE7E5511D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0" y="6578600"/>
            <a:ext cx="9144000" cy="355600"/>
          </a:xfrm>
          <a:solidFill>
            <a:schemeClr val="bg2">
              <a:lumMod val="75000"/>
            </a:schemeClr>
          </a:solidFill>
        </p:spPr>
        <p:txBody>
          <a:bodyPr/>
          <a:lstStyle>
            <a:lvl1pPr>
              <a:defRPr sz="1400">
                <a:solidFill>
                  <a:schemeClr val="bg1"/>
                </a:solidFill>
                <a:latin typeface="+mn-lt"/>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977364CC-07C0-4FDF-BFBE-AFC9C45F58C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824D86-DCB5-4601-B736-D51D0D76D4F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981200"/>
            <a:ext cx="38084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7388" y="1981200"/>
            <a:ext cx="38084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04C2A75-C3F9-401F-8A35-25B180E0AFF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410F6BB-BE2E-4A20-B55E-E2F786E8D85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5B8CE9F-4F9D-49F9-969C-153ABAF36DA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52B23DE-58B8-43C6-85E4-17A1A267548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A53BB4D-2F40-42EE-B280-D3E26A91943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7173" tIns="48587" rIns="97173" bIns="48587" numCol="1" anchor="ctr" anchorCtr="0" compatLnSpc="1">
            <a:prstTxWarp prst="textNoShape">
              <a:avLst/>
            </a:prstTxWarp>
          </a:bodyPr>
          <a:lstStyle/>
          <a:p>
            <a:pPr lvl="0"/>
            <a:r>
              <a:rPr lang="en-US" smtClean="0"/>
              <a:t>Click to edit Master title style</a:t>
            </a:r>
          </a:p>
        </p:txBody>
      </p:sp>
      <p:sp>
        <p:nvSpPr>
          <p:cNvPr id="58371" name="Rectangle 3"/>
          <p:cNvSpPr>
            <a:spLocks noGrp="1" noChangeArrowheads="1"/>
          </p:cNvSpPr>
          <p:nvPr>
            <p:ph type="body" idx="1"/>
          </p:nvPr>
        </p:nvSpPr>
        <p:spPr bwMode="auto">
          <a:xfrm>
            <a:off x="536575" y="1981200"/>
            <a:ext cx="7769225" cy="4114800"/>
          </a:xfrm>
          <a:prstGeom prst="rect">
            <a:avLst/>
          </a:prstGeom>
          <a:noFill/>
          <a:ln w="9525">
            <a:noFill/>
            <a:miter lim="800000"/>
            <a:headEnd/>
            <a:tailEnd/>
          </a:ln>
        </p:spPr>
        <p:txBody>
          <a:bodyPr vert="horz" wrap="square" lIns="97173" tIns="48587" rIns="97173" bIns="4858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7173" tIns="48587" rIns="97173" bIns="48587" numCol="1" anchor="t" anchorCtr="0" compatLnSpc="1">
            <a:prstTxWarp prst="textNoShape">
              <a:avLst/>
            </a:prstTxWarp>
          </a:bodyPr>
          <a:lstStyle>
            <a:lvl1pPr eaLnBrk="0" hangingPunct="0">
              <a:defRPr sz="1500"/>
            </a:lvl1pPr>
          </a:lstStyle>
          <a:p>
            <a:pPr>
              <a:defRPr/>
            </a:pPr>
            <a:endParaRPr lang="en-US" dirty="0"/>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7173" tIns="48587" rIns="97173" bIns="48587" numCol="1" anchor="t" anchorCtr="0" compatLnSpc="1">
            <a:prstTxWarp prst="textNoShape">
              <a:avLst/>
            </a:prstTxWarp>
          </a:bodyPr>
          <a:lstStyle>
            <a:lvl1pPr algn="ctr" eaLnBrk="0" hangingPunct="0">
              <a:defRPr sz="1500"/>
            </a:lvl1pPr>
          </a:lstStyle>
          <a:p>
            <a:pPr>
              <a:defRPr/>
            </a:pPr>
            <a:endParaRPr lang="en-US" dirty="0"/>
          </a:p>
        </p:txBody>
      </p:sp>
      <p:sp>
        <p:nvSpPr>
          <p:cNvPr id="3078" name="Rectangle 6"/>
          <p:cNvSpPr>
            <a:spLocks noGrp="1" noChangeArrowheads="1"/>
          </p:cNvSpPr>
          <p:nvPr>
            <p:ph type="sldNum" sz="quarter" idx="4"/>
          </p:nvPr>
        </p:nvSpPr>
        <p:spPr bwMode="auto">
          <a:xfrm>
            <a:off x="7239000" y="6172200"/>
            <a:ext cx="1905000" cy="457200"/>
          </a:xfrm>
          <a:prstGeom prst="rect">
            <a:avLst/>
          </a:prstGeom>
          <a:noFill/>
          <a:ln w="9525">
            <a:noFill/>
            <a:miter lim="800000"/>
            <a:headEnd/>
            <a:tailEnd/>
          </a:ln>
          <a:effectLst/>
        </p:spPr>
        <p:txBody>
          <a:bodyPr vert="horz" wrap="square" lIns="97173" tIns="48587" rIns="97173" bIns="48587" numCol="1" anchor="t" anchorCtr="0" compatLnSpc="1">
            <a:prstTxWarp prst="textNoShape">
              <a:avLst/>
            </a:prstTxWarp>
          </a:bodyPr>
          <a:lstStyle>
            <a:lvl1pPr algn="r" eaLnBrk="0" hangingPunct="0">
              <a:defRPr sz="1400">
                <a:solidFill>
                  <a:schemeClr val="tx1"/>
                </a:solidFill>
                <a:latin typeface="+mj-lt"/>
              </a:defRPr>
            </a:lvl1pPr>
          </a:lstStyle>
          <a:p>
            <a:pPr>
              <a:defRPr/>
            </a:pPr>
            <a:fld id="{A2624C09-8034-4BDB-996E-1355A9DC563E}" type="slidenum">
              <a:rPr lang="en-US" smtClean="0"/>
              <a:pPr>
                <a:defRPr/>
              </a:pPr>
              <a:t>‹#›</a:t>
            </a:fld>
            <a:endParaRPr lang="en-US" dirty="0"/>
          </a:p>
        </p:txBody>
      </p:sp>
      <p:sp>
        <p:nvSpPr>
          <p:cNvPr id="8" name="Rectangle 7"/>
          <p:cNvSpPr/>
          <p:nvPr userDrawn="1"/>
        </p:nvSpPr>
        <p:spPr bwMode="auto">
          <a:xfrm>
            <a:off x="0" y="0"/>
            <a:ext cx="9144000" cy="1028700"/>
          </a:xfrm>
          <a:prstGeom prst="rect">
            <a:avLst/>
          </a:prstGeom>
          <a:solidFill>
            <a:srgbClr val="990000"/>
          </a:solidFill>
          <a:ln w="12700" cap="flat" cmpd="sng" algn="ctr">
            <a:solidFill>
              <a:schemeClr val="tx1"/>
            </a:solidFill>
            <a:prstDash val="solid"/>
            <a:round/>
            <a:headEnd type="none" w="med" len="med"/>
            <a:tailEnd type="none" w="med" len="med"/>
          </a:ln>
          <a:effectLst/>
        </p:spPr>
        <p:txBody>
          <a:bodyPr/>
          <a:lstStyle/>
          <a:p>
            <a:pPr eaLnBrk="0" hangingPunct="0">
              <a:defRPr/>
            </a:pPr>
            <a:endParaRPr lang="en-US" dirty="0"/>
          </a:p>
        </p:txBody>
      </p:sp>
      <p:sp>
        <p:nvSpPr>
          <p:cNvPr id="9" name="Rectangle 4"/>
          <p:cNvSpPr txBox="1">
            <a:spLocks noChangeArrowheads="1"/>
          </p:cNvSpPr>
          <p:nvPr userDrawn="1"/>
        </p:nvSpPr>
        <p:spPr>
          <a:xfrm>
            <a:off x="0" y="6578600"/>
            <a:ext cx="9144000" cy="355600"/>
          </a:xfrm>
          <a:prstGeom prst="rect">
            <a:avLst/>
          </a:prstGeom>
          <a:solidFill>
            <a:schemeClr val="bg2">
              <a:lumMod val="75000"/>
            </a:schemeClr>
          </a:solidFill>
        </p:spPr>
        <p:txBody>
          <a:bodyPr/>
          <a:lstStyle>
            <a:lvl1pPr>
              <a:defRPr sz="1400">
                <a:solidFill>
                  <a:schemeClr val="bg1"/>
                </a:solidFill>
                <a:latin typeface="+mn-lt"/>
              </a:defRPr>
            </a:lvl1pPr>
          </a:lstStyle>
          <a:p>
            <a:pPr>
              <a:defRPr/>
            </a:pPr>
            <a:r>
              <a:rPr lang="en-US" dirty="0" smtClean="0"/>
              <a:t>NPR/RWJF/HSPH: Health and Retirement Poll, July 25-August 18, 2011</a:t>
            </a:r>
            <a:endParaRPr lang="en-US" dirty="0"/>
          </a:p>
        </p:txBody>
      </p:sp>
    </p:spTree>
  </p:cSld>
  <p:clrMap bg1="lt1" tx1="dk1" bg2="lt2" tx2="dk2" accent1="accent1" accent2="accent2" accent3="accent3" accent4="accent4" accent5="accent5" accent6="accent6" hlink="hlink" folHlink="folHlink"/>
  <p:sldLayoutIdLst>
    <p:sldLayoutId id="2147483880" r:id="rId1"/>
    <p:sldLayoutId id="2147483889" r:id="rId2"/>
    <p:sldLayoutId id="2147483881" r:id="rId3"/>
    <p:sldLayoutId id="2147483882" r:id="rId4"/>
    <p:sldLayoutId id="2147483883" r:id="rId5"/>
    <p:sldLayoutId id="2147483884" r:id="rId6"/>
    <p:sldLayoutId id="2147483890" r:id="rId7"/>
    <p:sldLayoutId id="2147483885" r:id="rId8"/>
    <p:sldLayoutId id="2147483886" r:id="rId9"/>
    <p:sldLayoutId id="2147483887" r:id="rId10"/>
    <p:sldLayoutId id="2147483888" r:id="rId11"/>
  </p:sldLayoutIdLst>
  <p:hf hdr="0" ftr="0" dt="0"/>
  <p:txStyles>
    <p:titleStyle>
      <a:lvl1pPr algn="ctr" defTabSz="971550" rtl="0" eaLnBrk="0" fontAlgn="base" hangingPunct="0">
        <a:spcBef>
          <a:spcPct val="0"/>
        </a:spcBef>
        <a:spcAft>
          <a:spcPct val="0"/>
        </a:spcAft>
        <a:defRPr sz="4700">
          <a:solidFill>
            <a:schemeClr val="tx2"/>
          </a:solidFill>
          <a:latin typeface="+mj-lt"/>
          <a:ea typeface="+mj-ea"/>
          <a:cs typeface="+mj-cs"/>
        </a:defRPr>
      </a:lvl1pPr>
      <a:lvl2pPr algn="ctr" defTabSz="971550" rtl="0" eaLnBrk="0" fontAlgn="base" hangingPunct="0">
        <a:spcBef>
          <a:spcPct val="0"/>
        </a:spcBef>
        <a:spcAft>
          <a:spcPct val="0"/>
        </a:spcAft>
        <a:defRPr sz="4700">
          <a:solidFill>
            <a:schemeClr val="tx2"/>
          </a:solidFill>
          <a:latin typeface="Arial" charset="0"/>
        </a:defRPr>
      </a:lvl2pPr>
      <a:lvl3pPr algn="ctr" defTabSz="971550" rtl="0" eaLnBrk="0" fontAlgn="base" hangingPunct="0">
        <a:spcBef>
          <a:spcPct val="0"/>
        </a:spcBef>
        <a:spcAft>
          <a:spcPct val="0"/>
        </a:spcAft>
        <a:defRPr sz="4700">
          <a:solidFill>
            <a:schemeClr val="tx2"/>
          </a:solidFill>
          <a:latin typeface="Arial" charset="0"/>
        </a:defRPr>
      </a:lvl3pPr>
      <a:lvl4pPr algn="ctr" defTabSz="971550" rtl="0" eaLnBrk="0" fontAlgn="base" hangingPunct="0">
        <a:spcBef>
          <a:spcPct val="0"/>
        </a:spcBef>
        <a:spcAft>
          <a:spcPct val="0"/>
        </a:spcAft>
        <a:defRPr sz="4700">
          <a:solidFill>
            <a:schemeClr val="tx2"/>
          </a:solidFill>
          <a:latin typeface="Arial" charset="0"/>
        </a:defRPr>
      </a:lvl4pPr>
      <a:lvl5pPr algn="ctr" defTabSz="971550" rtl="0" eaLnBrk="0" fontAlgn="base" hangingPunct="0">
        <a:spcBef>
          <a:spcPct val="0"/>
        </a:spcBef>
        <a:spcAft>
          <a:spcPct val="0"/>
        </a:spcAft>
        <a:defRPr sz="4700">
          <a:solidFill>
            <a:schemeClr val="tx2"/>
          </a:solidFill>
          <a:latin typeface="Arial" charset="0"/>
        </a:defRPr>
      </a:lvl5pPr>
      <a:lvl6pPr marL="457200" algn="ctr" defTabSz="971550" rtl="0" eaLnBrk="0" fontAlgn="base" hangingPunct="0">
        <a:spcBef>
          <a:spcPct val="0"/>
        </a:spcBef>
        <a:spcAft>
          <a:spcPct val="0"/>
        </a:spcAft>
        <a:defRPr sz="4700">
          <a:solidFill>
            <a:schemeClr val="tx2"/>
          </a:solidFill>
          <a:latin typeface="Times New Roman" pitchFamily="18" charset="0"/>
        </a:defRPr>
      </a:lvl6pPr>
      <a:lvl7pPr marL="914400" algn="ctr" defTabSz="971550" rtl="0" eaLnBrk="0" fontAlgn="base" hangingPunct="0">
        <a:spcBef>
          <a:spcPct val="0"/>
        </a:spcBef>
        <a:spcAft>
          <a:spcPct val="0"/>
        </a:spcAft>
        <a:defRPr sz="4700">
          <a:solidFill>
            <a:schemeClr val="tx2"/>
          </a:solidFill>
          <a:latin typeface="Times New Roman" pitchFamily="18" charset="0"/>
        </a:defRPr>
      </a:lvl7pPr>
      <a:lvl8pPr marL="1371600" algn="ctr" defTabSz="971550" rtl="0" eaLnBrk="0" fontAlgn="base" hangingPunct="0">
        <a:spcBef>
          <a:spcPct val="0"/>
        </a:spcBef>
        <a:spcAft>
          <a:spcPct val="0"/>
        </a:spcAft>
        <a:defRPr sz="4700">
          <a:solidFill>
            <a:schemeClr val="tx2"/>
          </a:solidFill>
          <a:latin typeface="Times New Roman" pitchFamily="18" charset="0"/>
        </a:defRPr>
      </a:lvl8pPr>
      <a:lvl9pPr marL="1828800" algn="ctr" defTabSz="971550" rtl="0" eaLnBrk="0" fontAlgn="base" hangingPunct="0">
        <a:spcBef>
          <a:spcPct val="0"/>
        </a:spcBef>
        <a:spcAft>
          <a:spcPct val="0"/>
        </a:spcAft>
        <a:defRPr sz="4700">
          <a:solidFill>
            <a:schemeClr val="tx2"/>
          </a:solidFill>
          <a:latin typeface="Times New Roman" pitchFamily="18" charset="0"/>
        </a:defRPr>
      </a:lvl9pPr>
    </p:titleStyle>
    <p:bodyStyle>
      <a:lvl1pPr marL="365125" indent="-365125" algn="l" defTabSz="971550" rtl="0" eaLnBrk="0" fontAlgn="base" hangingPunct="0">
        <a:spcBef>
          <a:spcPct val="20000"/>
        </a:spcBef>
        <a:spcAft>
          <a:spcPct val="0"/>
        </a:spcAft>
        <a:buChar char="•"/>
        <a:defRPr sz="3400">
          <a:solidFill>
            <a:schemeClr val="tx1"/>
          </a:solidFill>
          <a:latin typeface="+mn-lt"/>
          <a:ea typeface="+mn-ea"/>
          <a:cs typeface="+mn-cs"/>
        </a:defRPr>
      </a:lvl1pPr>
      <a:lvl2pPr marL="788988" indent="-303213" algn="l" defTabSz="971550" rtl="0" eaLnBrk="0" fontAlgn="base" hangingPunct="0">
        <a:spcBef>
          <a:spcPct val="20000"/>
        </a:spcBef>
        <a:spcAft>
          <a:spcPct val="0"/>
        </a:spcAft>
        <a:buChar char="–"/>
        <a:defRPr sz="3000">
          <a:solidFill>
            <a:schemeClr val="tx1"/>
          </a:solidFill>
          <a:latin typeface="+mn-lt"/>
        </a:defRPr>
      </a:lvl2pPr>
      <a:lvl3pPr marL="1214438" indent="-242888" algn="l" defTabSz="971550" rtl="0" eaLnBrk="0" fontAlgn="base" hangingPunct="0">
        <a:spcBef>
          <a:spcPct val="20000"/>
        </a:spcBef>
        <a:spcAft>
          <a:spcPct val="0"/>
        </a:spcAft>
        <a:buChar char="•"/>
        <a:defRPr sz="2600">
          <a:solidFill>
            <a:schemeClr val="tx1"/>
          </a:solidFill>
          <a:latin typeface="+mn-lt"/>
        </a:defRPr>
      </a:lvl3pPr>
      <a:lvl4pPr marL="1700213" indent="-242888" algn="l" defTabSz="971550" rtl="0" eaLnBrk="0" fontAlgn="base" hangingPunct="0">
        <a:spcBef>
          <a:spcPct val="20000"/>
        </a:spcBef>
        <a:spcAft>
          <a:spcPct val="0"/>
        </a:spcAft>
        <a:buChar char="–"/>
        <a:defRPr sz="2100">
          <a:solidFill>
            <a:schemeClr val="tx1"/>
          </a:solidFill>
          <a:latin typeface="+mn-lt"/>
        </a:defRPr>
      </a:lvl4pPr>
      <a:lvl5pPr marL="2185988" indent="-242888" algn="l" defTabSz="971550" rtl="0" eaLnBrk="0" fontAlgn="base" hangingPunct="0">
        <a:spcBef>
          <a:spcPct val="20000"/>
        </a:spcBef>
        <a:spcAft>
          <a:spcPct val="0"/>
        </a:spcAft>
        <a:buChar char="»"/>
        <a:defRPr sz="2100">
          <a:solidFill>
            <a:schemeClr val="tx1"/>
          </a:solidFill>
          <a:latin typeface="+mn-lt"/>
        </a:defRPr>
      </a:lvl5pPr>
      <a:lvl6pPr marL="2643188" indent="-242888" algn="l" defTabSz="971550" rtl="0" eaLnBrk="0" fontAlgn="base" hangingPunct="0">
        <a:spcBef>
          <a:spcPct val="20000"/>
        </a:spcBef>
        <a:spcAft>
          <a:spcPct val="0"/>
        </a:spcAft>
        <a:buChar char="»"/>
        <a:defRPr sz="2100">
          <a:solidFill>
            <a:schemeClr val="tx1"/>
          </a:solidFill>
          <a:latin typeface="+mn-lt"/>
        </a:defRPr>
      </a:lvl6pPr>
      <a:lvl7pPr marL="3100388" indent="-242888" algn="l" defTabSz="971550" rtl="0" eaLnBrk="0" fontAlgn="base" hangingPunct="0">
        <a:spcBef>
          <a:spcPct val="20000"/>
        </a:spcBef>
        <a:spcAft>
          <a:spcPct val="0"/>
        </a:spcAft>
        <a:buChar char="»"/>
        <a:defRPr sz="2100">
          <a:solidFill>
            <a:schemeClr val="tx1"/>
          </a:solidFill>
          <a:latin typeface="+mn-lt"/>
        </a:defRPr>
      </a:lvl7pPr>
      <a:lvl8pPr marL="3557588" indent="-242888" algn="l" defTabSz="971550" rtl="0" eaLnBrk="0" fontAlgn="base" hangingPunct="0">
        <a:spcBef>
          <a:spcPct val="20000"/>
        </a:spcBef>
        <a:spcAft>
          <a:spcPct val="0"/>
        </a:spcAft>
        <a:buChar char="»"/>
        <a:defRPr sz="2100">
          <a:solidFill>
            <a:schemeClr val="tx1"/>
          </a:solidFill>
          <a:latin typeface="+mn-lt"/>
        </a:defRPr>
      </a:lvl8pPr>
      <a:lvl9pPr marL="4014788" indent="-242888" algn="l" defTabSz="971550" rtl="0" eaLnBrk="0" fontAlgn="base" hangingPunct="0">
        <a:spcBef>
          <a:spcPct val="20000"/>
        </a:spcBef>
        <a:spcAft>
          <a:spcPct val="0"/>
        </a:spcAft>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Microsoft_Office_Excel_97-2003_Worksheet10.xls"/><Relationship Id="rId4" Type="http://schemas.openxmlformats.org/officeDocument/2006/relationships/oleObject" Target="../embeddings/Microsoft_Office_Excel_97-2003_Worksheet9.xls"/></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Microsoft_Office_Excel_97-2003_Worksheet11.xls"/></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Excel_97-2003_Worksheet12.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Excel_97-2003_Worksheet13.xls"/></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Microsoft_Office_Excel_97-2003_Worksheet15.xls"/><Relationship Id="rId4" Type="http://schemas.openxmlformats.org/officeDocument/2006/relationships/oleObject" Target="../embeddings/Microsoft_Office_Excel_97-2003_Worksheet14.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Microsoft_Office_Excel_97-2003_Worksheet16.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Microsoft_Office_Excel_97-2003_Worksheet17.xls"/></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Microsoft_Office_Excel_97-2003_Worksheet18.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Microsoft_Office_Excel_97-2003_Worksheet19.xls"/></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Microsoft_Office_Excel_97-2003_Worksheet20.xls"/></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Microsoft_Office_Excel_97-2003_Worksheet21.xls"/></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Microsoft_Office_Excel_97-2003_Worksheet22.xls"/></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Microsoft_Office_Excel_97-2003_Worksheet27.xls"/><Relationship Id="rId3" Type="http://schemas.openxmlformats.org/officeDocument/2006/relationships/notesSlide" Target="../notesSlides/notesSlide20.xml"/><Relationship Id="rId7" Type="http://schemas.openxmlformats.org/officeDocument/2006/relationships/oleObject" Target="../embeddings/Microsoft_Office_Excel_97-2003_Worksheet26.xls"/><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Microsoft_Office_Excel_97-2003_Worksheet25.xls"/><Relationship Id="rId5" Type="http://schemas.openxmlformats.org/officeDocument/2006/relationships/oleObject" Target="../embeddings/Microsoft_Office_Excel_97-2003_Worksheet24.xls"/><Relationship Id="rId10" Type="http://schemas.openxmlformats.org/officeDocument/2006/relationships/oleObject" Target="../embeddings/Microsoft_Office_Excel_97-2003_Worksheet29.xls"/><Relationship Id="rId4" Type="http://schemas.openxmlformats.org/officeDocument/2006/relationships/oleObject" Target="../embeddings/Microsoft_Office_Excel_97-2003_Worksheet23.xls"/><Relationship Id="rId9" Type="http://schemas.openxmlformats.org/officeDocument/2006/relationships/oleObject" Target="../embeddings/Microsoft_Office_Excel_97-2003_Worksheet28.xls"/></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Microsoft_Office_Excel_97-2003_Worksheet3.xls"/><Relationship Id="rId4" Type="http://schemas.openxmlformats.org/officeDocument/2006/relationships/oleObject" Target="../embeddings/Microsoft_Office_Excel_97-2003_Worksheet2.xls"/></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4.xls"/></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Worksheet5.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6.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Microsoft_Office_Excel_97-2003_Worksheet8.xls"/><Relationship Id="rId4" Type="http://schemas.openxmlformats.org/officeDocument/2006/relationships/oleObject" Target="../embeddings/Microsoft_Office_Excel_97-2003_Worksheet7.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25400" y="1173163"/>
            <a:ext cx="9144000" cy="4154984"/>
          </a:xfrm>
          <a:prstGeom prst="rect">
            <a:avLst/>
          </a:prstGeom>
          <a:noFill/>
          <a:ln w="12700">
            <a:noFill/>
            <a:miter lim="800000"/>
            <a:headEnd/>
            <a:tailEnd/>
          </a:ln>
        </p:spPr>
        <p:txBody>
          <a:bodyPr>
            <a:spAutoFit/>
          </a:bodyPr>
          <a:lstStyle/>
          <a:p>
            <a:pPr algn="ctr" eaLnBrk="0" hangingPunct="0">
              <a:spcBef>
                <a:spcPct val="50000"/>
              </a:spcBef>
            </a:pPr>
            <a:r>
              <a:rPr lang="en-US" sz="5400" b="1" dirty="0" smtClean="0">
                <a:solidFill>
                  <a:schemeClr val="tx2"/>
                </a:solidFill>
                <a:latin typeface="Arial" charset="0"/>
              </a:rPr>
              <a:t>Retirement and Health Poll </a:t>
            </a:r>
            <a:br>
              <a:rPr lang="en-US" sz="5400" b="1" dirty="0" smtClean="0">
                <a:solidFill>
                  <a:schemeClr val="tx2"/>
                </a:solidFill>
                <a:latin typeface="Arial" charset="0"/>
              </a:rPr>
            </a:br>
            <a:r>
              <a:rPr lang="en-US" sz="3200" b="1" i="1" dirty="0" smtClean="0">
                <a:solidFill>
                  <a:schemeClr val="tx2"/>
                </a:solidFill>
                <a:latin typeface="Arial" charset="0"/>
              </a:rPr>
              <a:t/>
            </a:r>
            <a:br>
              <a:rPr lang="en-US" sz="3200" b="1" i="1" dirty="0" smtClean="0">
                <a:solidFill>
                  <a:schemeClr val="tx2"/>
                </a:solidFill>
                <a:latin typeface="Arial" charset="0"/>
              </a:rPr>
            </a:br>
            <a:r>
              <a:rPr lang="en-US" sz="2000" b="1" dirty="0" smtClean="0"/>
              <a:t> </a:t>
            </a:r>
          </a:p>
          <a:p>
            <a:pPr algn="ctr" eaLnBrk="0" hangingPunct="0">
              <a:spcBef>
                <a:spcPct val="50000"/>
              </a:spcBef>
            </a:pPr>
            <a:r>
              <a:rPr lang="en-US" sz="2000" b="1" dirty="0" smtClean="0">
                <a:latin typeface="Arial" charset="0"/>
              </a:rPr>
              <a:t>NPR</a:t>
            </a:r>
          </a:p>
          <a:p>
            <a:pPr algn="ctr" eaLnBrk="0" hangingPunct="0">
              <a:spcBef>
                <a:spcPct val="50000"/>
              </a:spcBef>
            </a:pPr>
            <a:r>
              <a:rPr lang="en-US" sz="2000" b="1" dirty="0" smtClean="0">
                <a:latin typeface="Arial" charset="0"/>
              </a:rPr>
              <a:t>Robert Wood Johnson Foundation</a:t>
            </a:r>
          </a:p>
          <a:p>
            <a:pPr algn="ctr" eaLnBrk="0" hangingPunct="0">
              <a:spcBef>
                <a:spcPct val="50000"/>
              </a:spcBef>
            </a:pPr>
            <a:r>
              <a:rPr lang="en-US" sz="2000" b="1" dirty="0" smtClean="0">
                <a:latin typeface="Arial" charset="0"/>
              </a:rPr>
              <a:t>Harvard School of Public Health</a:t>
            </a:r>
          </a:p>
          <a:p>
            <a:pPr algn="ctr" eaLnBrk="0" hangingPunct="0">
              <a:spcBef>
                <a:spcPct val="50000"/>
              </a:spcBef>
            </a:pPr>
            <a:r>
              <a:rPr lang="en-US" sz="3200" b="1" i="1" dirty="0" smtClean="0">
                <a:solidFill>
                  <a:srgbClr val="990000"/>
                </a:solidFill>
                <a:latin typeface="Arial" charset="0"/>
              </a:rPr>
              <a:t/>
            </a:r>
            <a:br>
              <a:rPr lang="en-US" sz="3200" b="1" i="1" dirty="0" smtClean="0">
                <a:solidFill>
                  <a:srgbClr val="990000"/>
                </a:solidFill>
                <a:latin typeface="Arial" charset="0"/>
              </a:rPr>
            </a:br>
            <a:r>
              <a:rPr lang="en-US" sz="1600" b="1" i="1" dirty="0" smtClean="0">
                <a:latin typeface="Arial" charset="0"/>
              </a:rPr>
              <a:t>Released September 2011</a:t>
            </a:r>
            <a:endParaRPr lang="en-US" sz="1600" b="1" i="1" dirty="0">
              <a:latin typeface="Arial" charset="0"/>
            </a:endParaRPr>
          </a:p>
        </p:txBody>
      </p:sp>
      <p:sp>
        <p:nvSpPr>
          <p:cNvPr id="61444" name="Line 4"/>
          <p:cNvSpPr>
            <a:spLocks noChangeShapeType="1"/>
          </p:cNvSpPr>
          <p:nvPr/>
        </p:nvSpPr>
        <p:spPr bwMode="auto">
          <a:xfrm>
            <a:off x="736600" y="2717800"/>
            <a:ext cx="7772400" cy="0"/>
          </a:xfrm>
          <a:prstGeom prst="line">
            <a:avLst/>
          </a:prstGeom>
          <a:noFill/>
          <a:ln w="12700">
            <a:solidFill>
              <a:schemeClr val="tx1"/>
            </a:solidFill>
            <a:round/>
            <a:headEnd/>
            <a:tailEnd/>
          </a:ln>
        </p:spPr>
        <p:txBody>
          <a:bodyPr wrap="none" anchor="ctr"/>
          <a:lstStyle/>
          <a:p>
            <a:endParaRPr lang="en-US" dirty="0"/>
          </a:p>
        </p:txBody>
      </p:sp>
      <p:sp>
        <p:nvSpPr>
          <p:cNvPr id="6" name="Line 4"/>
          <p:cNvSpPr>
            <a:spLocks noChangeShapeType="1"/>
          </p:cNvSpPr>
          <p:nvPr/>
        </p:nvSpPr>
        <p:spPr bwMode="auto">
          <a:xfrm>
            <a:off x="749300" y="4521200"/>
            <a:ext cx="7772400" cy="0"/>
          </a:xfrm>
          <a:prstGeom prst="line">
            <a:avLst/>
          </a:prstGeom>
          <a:noFill/>
          <a:ln w="12700">
            <a:solidFill>
              <a:schemeClr val="tx1"/>
            </a:solidFill>
            <a:round/>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0" y="114300"/>
            <a:ext cx="9144000" cy="892552"/>
          </a:xfrm>
          <a:prstGeom prst="rect">
            <a:avLst/>
          </a:prstGeom>
          <a:noFill/>
          <a:ln w="9525">
            <a:noFill/>
            <a:miter lim="800000"/>
            <a:headEnd/>
            <a:tailEnd/>
          </a:ln>
        </p:spPr>
        <p:txBody>
          <a:bodyPr>
            <a:spAutoFit/>
          </a:bodyPr>
          <a:lstStyle/>
          <a:p>
            <a:r>
              <a:rPr lang="en-US" sz="2600" dirty="0" smtClean="0">
                <a:solidFill>
                  <a:schemeClr val="bg1"/>
                </a:solidFill>
                <a:latin typeface="Arial" charset="0"/>
              </a:rPr>
              <a:t>Expectations vs. Reality: </a:t>
            </a:r>
          </a:p>
          <a:p>
            <a:r>
              <a:rPr lang="en-US" sz="2600" dirty="0" smtClean="0">
                <a:solidFill>
                  <a:schemeClr val="bg1"/>
                </a:solidFill>
                <a:latin typeface="Arial" charset="0"/>
              </a:rPr>
              <a:t>Annual Income for Living Comfortably in Retirement</a:t>
            </a:r>
            <a:endParaRPr lang="en-US" sz="2600" dirty="0">
              <a:solidFill>
                <a:schemeClr val="bg1"/>
              </a:solidFill>
              <a:latin typeface="Arial" charset="0"/>
            </a:endParaRPr>
          </a:p>
        </p:txBody>
      </p:sp>
      <p:graphicFrame>
        <p:nvGraphicFramePr>
          <p:cNvPr id="136195" name="Object 4"/>
          <p:cNvGraphicFramePr>
            <a:graphicFrameLocks noChangeAspect="1"/>
          </p:cNvGraphicFramePr>
          <p:nvPr/>
        </p:nvGraphicFramePr>
        <p:xfrm>
          <a:off x="88900" y="1981200"/>
          <a:ext cx="4406900" cy="4686300"/>
        </p:xfrm>
        <a:graphic>
          <a:graphicData uri="http://schemas.openxmlformats.org/presentationml/2006/ole">
            <p:oleObj spid="_x0000_s531458" name="Worksheet" r:id="rId4" imgW="3466942" imgH="3381248" progId="Excel.Sheet.8">
              <p:embed/>
            </p:oleObj>
          </a:graphicData>
        </a:graphic>
      </p:graphicFrame>
      <p:sp>
        <p:nvSpPr>
          <p:cNvPr id="6" name="TextBox 5"/>
          <p:cNvSpPr txBox="1"/>
          <p:nvPr/>
        </p:nvSpPr>
        <p:spPr>
          <a:xfrm>
            <a:off x="165100" y="1917701"/>
            <a:ext cx="2743200" cy="307777"/>
          </a:xfrm>
          <a:prstGeom prst="rect">
            <a:avLst/>
          </a:prstGeom>
          <a:noFill/>
        </p:spPr>
        <p:txBody>
          <a:bodyPr wrap="square">
            <a:spAutoFit/>
          </a:bodyPr>
          <a:lstStyle/>
          <a:p>
            <a:pPr>
              <a:defRPr/>
            </a:pPr>
            <a:r>
              <a:rPr lang="en-US" sz="1400" b="1" dirty="0" smtClean="0">
                <a:latin typeface="+mj-lt"/>
              </a:rPr>
              <a:t>Less than $35,000</a:t>
            </a:r>
            <a:endParaRPr lang="en-US" sz="1400" b="1" dirty="0">
              <a:latin typeface="+mj-lt"/>
            </a:endParaRPr>
          </a:p>
        </p:txBody>
      </p:sp>
      <p:sp>
        <p:nvSpPr>
          <p:cNvPr id="7" name="TextBox 6"/>
          <p:cNvSpPr txBox="1"/>
          <p:nvPr/>
        </p:nvSpPr>
        <p:spPr>
          <a:xfrm>
            <a:off x="165100" y="2743200"/>
            <a:ext cx="3263900" cy="307777"/>
          </a:xfrm>
          <a:prstGeom prst="rect">
            <a:avLst/>
          </a:prstGeom>
          <a:noFill/>
        </p:spPr>
        <p:txBody>
          <a:bodyPr wrap="square">
            <a:spAutoFit/>
          </a:bodyPr>
          <a:lstStyle/>
          <a:p>
            <a:r>
              <a:rPr lang="en-US" sz="1400" b="1" dirty="0" smtClean="0">
                <a:latin typeface="+mj-lt"/>
              </a:rPr>
              <a:t>$35,000 to less than $50,000</a:t>
            </a:r>
            <a:endParaRPr lang="en-US" sz="1400" b="1" dirty="0">
              <a:latin typeface="+mj-lt"/>
            </a:endParaRPr>
          </a:p>
        </p:txBody>
      </p:sp>
      <p:sp>
        <p:nvSpPr>
          <p:cNvPr id="8" name="TextBox 7"/>
          <p:cNvSpPr txBox="1"/>
          <p:nvPr/>
        </p:nvSpPr>
        <p:spPr>
          <a:xfrm>
            <a:off x="165100" y="3556001"/>
            <a:ext cx="3060700" cy="307777"/>
          </a:xfrm>
          <a:prstGeom prst="rect">
            <a:avLst/>
          </a:prstGeom>
          <a:noFill/>
        </p:spPr>
        <p:txBody>
          <a:bodyPr wrap="square">
            <a:spAutoFit/>
          </a:bodyPr>
          <a:lstStyle/>
          <a:p>
            <a:r>
              <a:rPr lang="en-US" sz="1400" b="1" dirty="0" smtClean="0">
                <a:latin typeface="+mj-lt"/>
              </a:rPr>
              <a:t>$50,000 to less than $75,000</a:t>
            </a:r>
            <a:endParaRPr lang="en-US" sz="1400" b="1" dirty="0">
              <a:latin typeface="+mj-lt"/>
            </a:endParaRPr>
          </a:p>
        </p:txBody>
      </p:sp>
      <p:sp>
        <p:nvSpPr>
          <p:cNvPr id="10" name="TextBox 9"/>
          <p:cNvSpPr txBox="1"/>
          <p:nvPr/>
        </p:nvSpPr>
        <p:spPr>
          <a:xfrm>
            <a:off x="165100" y="5181601"/>
            <a:ext cx="2616200" cy="304800"/>
          </a:xfrm>
          <a:prstGeom prst="rect">
            <a:avLst/>
          </a:prstGeom>
          <a:noFill/>
        </p:spPr>
        <p:txBody>
          <a:bodyPr wrap="square">
            <a:spAutoFit/>
          </a:bodyPr>
          <a:lstStyle/>
          <a:p>
            <a:pPr>
              <a:defRPr/>
            </a:pPr>
            <a:r>
              <a:rPr lang="en-US" sz="1400" b="1" dirty="0" smtClean="0">
                <a:latin typeface="+mj-lt"/>
              </a:rPr>
              <a:t>Don’t know</a:t>
            </a:r>
            <a:endParaRPr lang="en-US" sz="1400" b="1" dirty="0">
              <a:latin typeface="+mj-lt"/>
            </a:endParaRPr>
          </a:p>
        </p:txBody>
      </p:sp>
      <p:sp>
        <p:nvSpPr>
          <p:cNvPr id="15" name="Slide Number Placeholder 14"/>
          <p:cNvSpPr>
            <a:spLocks noGrp="1"/>
          </p:cNvSpPr>
          <p:nvPr>
            <p:ph type="sldNum" sz="quarter" idx="11"/>
          </p:nvPr>
        </p:nvSpPr>
        <p:spPr/>
        <p:txBody>
          <a:bodyPr/>
          <a:lstStyle/>
          <a:p>
            <a:pPr>
              <a:defRPr/>
            </a:pPr>
            <a:fld id="{977364CC-07C0-4FDF-BFBE-AFC9C45F58C3}" type="slidenum">
              <a:rPr lang="en-US" smtClean="0"/>
              <a:pPr>
                <a:defRPr/>
              </a:pPr>
              <a:t>9</a:t>
            </a:fld>
            <a:endParaRPr lang="en-US" dirty="0"/>
          </a:p>
        </p:txBody>
      </p:sp>
      <p:sp>
        <p:nvSpPr>
          <p:cNvPr id="17" name="TextBox 16"/>
          <p:cNvSpPr txBox="1"/>
          <p:nvPr/>
        </p:nvSpPr>
        <p:spPr>
          <a:xfrm>
            <a:off x="165100" y="4381501"/>
            <a:ext cx="2362200" cy="304800"/>
          </a:xfrm>
          <a:prstGeom prst="rect">
            <a:avLst/>
          </a:prstGeom>
          <a:noFill/>
        </p:spPr>
        <p:txBody>
          <a:bodyPr wrap="square">
            <a:spAutoFit/>
          </a:bodyPr>
          <a:lstStyle/>
          <a:p>
            <a:pPr>
              <a:defRPr/>
            </a:pPr>
            <a:r>
              <a:rPr lang="en-US" sz="1400" b="1" dirty="0" smtClean="0">
                <a:latin typeface="+mj-lt"/>
              </a:rPr>
              <a:t>$75,000 or more</a:t>
            </a:r>
            <a:endParaRPr lang="en-US" sz="1400" b="1" dirty="0">
              <a:latin typeface="+mj-lt"/>
            </a:endParaRPr>
          </a:p>
        </p:txBody>
      </p:sp>
      <p:graphicFrame>
        <p:nvGraphicFramePr>
          <p:cNvPr id="366595" name="Object 4"/>
          <p:cNvGraphicFramePr>
            <a:graphicFrameLocks noChangeAspect="1"/>
          </p:cNvGraphicFramePr>
          <p:nvPr/>
        </p:nvGraphicFramePr>
        <p:xfrm>
          <a:off x="4711700" y="1905000"/>
          <a:ext cx="4298950" cy="4773613"/>
        </p:xfrm>
        <a:graphic>
          <a:graphicData uri="http://schemas.openxmlformats.org/presentationml/2006/ole">
            <p:oleObj spid="_x0000_s531459" name="Worksheet" r:id="rId5" imgW="3067151" imgH="3410085" progId="Excel.Sheet.8">
              <p:embed/>
            </p:oleObj>
          </a:graphicData>
        </a:graphic>
      </p:graphicFrame>
      <p:sp>
        <p:nvSpPr>
          <p:cNvPr id="18" name="TextBox 17"/>
          <p:cNvSpPr txBox="1"/>
          <p:nvPr/>
        </p:nvSpPr>
        <p:spPr>
          <a:xfrm>
            <a:off x="4800600" y="1917701"/>
            <a:ext cx="3886200" cy="307777"/>
          </a:xfrm>
          <a:prstGeom prst="rect">
            <a:avLst/>
          </a:prstGeom>
          <a:noFill/>
        </p:spPr>
        <p:txBody>
          <a:bodyPr wrap="square">
            <a:spAutoFit/>
          </a:bodyPr>
          <a:lstStyle/>
          <a:p>
            <a:pPr>
              <a:defRPr/>
            </a:pPr>
            <a:r>
              <a:rPr lang="en-US" sz="1400" b="1" dirty="0" smtClean="0">
                <a:latin typeface="+mj-lt"/>
              </a:rPr>
              <a:t>Yes, will have/currently have this income</a:t>
            </a:r>
            <a:endParaRPr lang="en-US" sz="1400" b="1" dirty="0">
              <a:latin typeface="+mj-lt"/>
            </a:endParaRPr>
          </a:p>
        </p:txBody>
      </p:sp>
      <p:sp>
        <p:nvSpPr>
          <p:cNvPr id="19" name="TextBox 18"/>
          <p:cNvSpPr txBox="1"/>
          <p:nvPr/>
        </p:nvSpPr>
        <p:spPr>
          <a:xfrm>
            <a:off x="4800600" y="3340101"/>
            <a:ext cx="4038600" cy="307777"/>
          </a:xfrm>
          <a:prstGeom prst="rect">
            <a:avLst/>
          </a:prstGeom>
          <a:noFill/>
        </p:spPr>
        <p:txBody>
          <a:bodyPr wrap="square">
            <a:spAutoFit/>
          </a:bodyPr>
          <a:lstStyle/>
          <a:p>
            <a:pPr>
              <a:defRPr/>
            </a:pPr>
            <a:r>
              <a:rPr lang="en-US" sz="1400" b="1" dirty="0" smtClean="0">
                <a:latin typeface="+mj-lt"/>
              </a:rPr>
              <a:t>No, will not have/do not have this income</a:t>
            </a:r>
            <a:endParaRPr lang="en-US" sz="1400" b="1" dirty="0">
              <a:latin typeface="+mj-lt"/>
            </a:endParaRPr>
          </a:p>
        </p:txBody>
      </p:sp>
      <p:sp>
        <p:nvSpPr>
          <p:cNvPr id="20" name="TextBox 19"/>
          <p:cNvSpPr txBox="1"/>
          <p:nvPr/>
        </p:nvSpPr>
        <p:spPr>
          <a:xfrm>
            <a:off x="4826000" y="4737101"/>
            <a:ext cx="4038600" cy="307777"/>
          </a:xfrm>
          <a:prstGeom prst="rect">
            <a:avLst/>
          </a:prstGeom>
          <a:noFill/>
        </p:spPr>
        <p:txBody>
          <a:bodyPr wrap="square">
            <a:spAutoFit/>
          </a:bodyPr>
          <a:lstStyle/>
          <a:p>
            <a:pPr>
              <a:defRPr/>
            </a:pPr>
            <a:r>
              <a:rPr lang="en-US" sz="1400" b="1" dirty="0" smtClean="0">
                <a:latin typeface="+mj-lt"/>
              </a:rPr>
              <a:t>Don’t know/refused if have this income</a:t>
            </a:r>
            <a:endParaRPr lang="en-US" sz="1400" b="1" dirty="0">
              <a:latin typeface="+mj-lt"/>
            </a:endParaRPr>
          </a:p>
        </p:txBody>
      </p:sp>
      <p:sp>
        <p:nvSpPr>
          <p:cNvPr id="21" name="TextBox 20"/>
          <p:cNvSpPr txBox="1"/>
          <p:nvPr/>
        </p:nvSpPr>
        <p:spPr>
          <a:xfrm>
            <a:off x="50800" y="1282700"/>
            <a:ext cx="4229100" cy="523220"/>
          </a:xfrm>
          <a:prstGeom prst="rect">
            <a:avLst/>
          </a:prstGeom>
          <a:noFill/>
        </p:spPr>
        <p:txBody>
          <a:bodyPr wrap="square">
            <a:spAutoFit/>
          </a:bodyPr>
          <a:lstStyle/>
          <a:p>
            <a:pPr>
              <a:defRPr/>
            </a:pPr>
            <a:r>
              <a:rPr lang="en-US" sz="1400" i="1" dirty="0" smtClean="0">
                <a:latin typeface="+mj-lt"/>
              </a:rPr>
              <a:t>What annual income do you think you need for you and your family to live comfortably in retirement?</a:t>
            </a:r>
            <a:endParaRPr lang="en-US" sz="1400" i="1" dirty="0">
              <a:latin typeface="+mj-lt"/>
            </a:endParaRPr>
          </a:p>
        </p:txBody>
      </p:sp>
      <p:sp>
        <p:nvSpPr>
          <p:cNvPr id="22" name="TextBox 21"/>
          <p:cNvSpPr txBox="1"/>
          <p:nvPr/>
        </p:nvSpPr>
        <p:spPr>
          <a:xfrm>
            <a:off x="4826000" y="1282700"/>
            <a:ext cx="4229100" cy="523220"/>
          </a:xfrm>
          <a:prstGeom prst="rect">
            <a:avLst/>
          </a:prstGeom>
          <a:noFill/>
        </p:spPr>
        <p:txBody>
          <a:bodyPr wrap="square">
            <a:spAutoFit/>
          </a:bodyPr>
          <a:lstStyle/>
          <a:p>
            <a:pPr>
              <a:defRPr/>
            </a:pPr>
            <a:r>
              <a:rPr lang="en-US" sz="1400" i="1" dirty="0" smtClean="0">
                <a:latin typeface="+mj-lt"/>
              </a:rPr>
              <a:t>Do (you think) you and your family (will have) currently have this annual income? </a:t>
            </a:r>
            <a:endParaRPr lang="en-US" sz="1400" i="1" dirty="0">
              <a:latin typeface="+mj-lt"/>
            </a:endParaRPr>
          </a:p>
        </p:txBody>
      </p:sp>
      <p:sp>
        <p:nvSpPr>
          <p:cNvPr id="16" name="Right Brace 12"/>
          <p:cNvSpPr>
            <a:spLocks/>
          </p:cNvSpPr>
          <p:nvPr/>
        </p:nvSpPr>
        <p:spPr bwMode="auto">
          <a:xfrm>
            <a:off x="2717800" y="2921000"/>
            <a:ext cx="482600" cy="2273300"/>
          </a:xfrm>
          <a:prstGeom prst="rightBrace">
            <a:avLst>
              <a:gd name="adj1" fmla="val 8340"/>
              <a:gd name="adj2" fmla="val 50000"/>
            </a:avLst>
          </a:prstGeom>
          <a:noFill/>
          <a:ln w="12700" algn="ctr">
            <a:solidFill>
              <a:schemeClr val="tx1"/>
            </a:solidFill>
            <a:round/>
            <a:headEnd/>
            <a:tailEnd/>
          </a:ln>
        </p:spPr>
        <p:txBody>
          <a:bodyPr/>
          <a:lstStyle/>
          <a:p>
            <a:pPr eaLnBrk="0" hangingPunct="0"/>
            <a:endParaRPr lang="en-US" dirty="0"/>
          </a:p>
        </p:txBody>
      </p:sp>
      <p:sp>
        <p:nvSpPr>
          <p:cNvPr id="23" name="TextBox 22"/>
          <p:cNvSpPr txBox="1"/>
          <p:nvPr/>
        </p:nvSpPr>
        <p:spPr>
          <a:xfrm>
            <a:off x="3149600" y="3904132"/>
            <a:ext cx="1727200" cy="738664"/>
          </a:xfrm>
          <a:prstGeom prst="rect">
            <a:avLst/>
          </a:prstGeom>
          <a:noFill/>
        </p:spPr>
        <p:txBody>
          <a:bodyPr wrap="square">
            <a:spAutoFit/>
          </a:bodyPr>
          <a:lstStyle/>
          <a:p>
            <a:pPr>
              <a:defRPr/>
            </a:pPr>
            <a:r>
              <a:rPr lang="en-US" sz="1400" b="1" dirty="0" smtClean="0">
                <a:latin typeface="+mj-lt"/>
              </a:rPr>
              <a:t>$35K or more:</a:t>
            </a:r>
          </a:p>
          <a:p>
            <a:pPr>
              <a:defRPr/>
            </a:pPr>
            <a:r>
              <a:rPr lang="en-US" sz="1400" b="1" dirty="0" smtClean="0">
                <a:latin typeface="+mj-lt"/>
              </a:rPr>
              <a:t>81% Pre-retirees</a:t>
            </a:r>
          </a:p>
          <a:p>
            <a:pPr>
              <a:defRPr/>
            </a:pPr>
            <a:r>
              <a:rPr lang="en-US" sz="1400" b="1" dirty="0" smtClean="0">
                <a:latin typeface="+mj-lt"/>
              </a:rPr>
              <a:t>vs. 63% Retirees</a:t>
            </a:r>
            <a:endParaRPr lang="en-US" sz="1400" b="1" dirty="0">
              <a:latin typeface="+mj-lt"/>
            </a:endParaRPr>
          </a:p>
        </p:txBody>
      </p:sp>
      <p:sp>
        <p:nvSpPr>
          <p:cNvPr id="24" name="TextBox 23"/>
          <p:cNvSpPr txBox="1"/>
          <p:nvPr/>
        </p:nvSpPr>
        <p:spPr>
          <a:xfrm>
            <a:off x="2057400" y="2336800"/>
            <a:ext cx="287258" cy="338554"/>
          </a:xfrm>
          <a:prstGeom prst="rect">
            <a:avLst/>
          </a:prstGeom>
          <a:noFill/>
        </p:spPr>
        <p:txBody>
          <a:bodyPr wrap="none" rtlCol="0">
            <a:spAutoFit/>
          </a:bodyPr>
          <a:lstStyle/>
          <a:p>
            <a:r>
              <a:rPr lang="en-US" sz="1600" dirty="0" smtClean="0"/>
              <a:t>*</a:t>
            </a:r>
            <a:endParaRPr lang="en-US" sz="1600" dirty="0"/>
          </a:p>
        </p:txBody>
      </p:sp>
      <p:sp>
        <p:nvSpPr>
          <p:cNvPr id="25" name="TextBox 24"/>
          <p:cNvSpPr txBox="1"/>
          <p:nvPr/>
        </p:nvSpPr>
        <p:spPr>
          <a:xfrm>
            <a:off x="1892300" y="3759200"/>
            <a:ext cx="389850" cy="338554"/>
          </a:xfrm>
          <a:prstGeom prst="rect">
            <a:avLst/>
          </a:prstGeom>
          <a:noFill/>
        </p:spPr>
        <p:txBody>
          <a:bodyPr wrap="none" rtlCol="0">
            <a:spAutoFit/>
          </a:bodyPr>
          <a:lstStyle/>
          <a:p>
            <a:r>
              <a:rPr lang="en-US" sz="1600" dirty="0" smtClean="0"/>
              <a:t>**</a:t>
            </a:r>
            <a:endParaRPr lang="en-US" sz="1600" dirty="0"/>
          </a:p>
        </p:txBody>
      </p:sp>
      <p:sp>
        <p:nvSpPr>
          <p:cNvPr id="26" name="TextBox 25"/>
          <p:cNvSpPr txBox="1"/>
          <p:nvPr/>
        </p:nvSpPr>
        <p:spPr>
          <a:xfrm>
            <a:off x="1739900" y="4572000"/>
            <a:ext cx="389850" cy="338554"/>
          </a:xfrm>
          <a:prstGeom prst="rect">
            <a:avLst/>
          </a:prstGeom>
          <a:noFill/>
        </p:spPr>
        <p:txBody>
          <a:bodyPr wrap="none" rtlCol="0">
            <a:spAutoFit/>
          </a:bodyPr>
          <a:lstStyle/>
          <a:p>
            <a:r>
              <a:rPr lang="en-US" sz="1600" dirty="0" smtClean="0"/>
              <a:t>**</a:t>
            </a:r>
            <a:endParaRPr lang="en-US" sz="1600" dirty="0"/>
          </a:p>
        </p:txBody>
      </p:sp>
      <p:sp>
        <p:nvSpPr>
          <p:cNvPr id="27" name="TextBox 26"/>
          <p:cNvSpPr txBox="1"/>
          <p:nvPr/>
        </p:nvSpPr>
        <p:spPr>
          <a:xfrm>
            <a:off x="0" y="61530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28" name="TextBox 27"/>
          <p:cNvSpPr txBox="1"/>
          <p:nvPr/>
        </p:nvSpPr>
        <p:spPr>
          <a:xfrm>
            <a:off x="6883400" y="4038600"/>
            <a:ext cx="287258" cy="338554"/>
          </a:xfrm>
          <a:prstGeom prst="rect">
            <a:avLst/>
          </a:prstGeom>
          <a:noFill/>
        </p:spPr>
        <p:txBody>
          <a:bodyPr wrap="none" rtlCol="0">
            <a:spAutoFit/>
          </a:bodyPr>
          <a:lstStyle/>
          <a:p>
            <a:r>
              <a:rPr lang="en-US" sz="1600" dirty="0" smtClean="0"/>
              <a:t>*</a:t>
            </a:r>
            <a:endParaRPr lang="en-US" sz="1600" dirty="0"/>
          </a:p>
        </p:txBody>
      </p:sp>
      <p:sp>
        <p:nvSpPr>
          <p:cNvPr id="29" name="TextBox 28"/>
          <p:cNvSpPr txBox="1"/>
          <p:nvPr/>
        </p:nvSpPr>
        <p:spPr>
          <a:xfrm>
            <a:off x="5727700" y="5003800"/>
            <a:ext cx="389850" cy="338554"/>
          </a:xfrm>
          <a:prstGeom prst="rect">
            <a:avLst/>
          </a:prstGeom>
          <a:noFill/>
        </p:spPr>
        <p:txBody>
          <a:bodyPr wrap="none" rtlCol="0">
            <a:spAutoFit/>
          </a:bodyPr>
          <a:lstStyle/>
          <a:p>
            <a:r>
              <a:rPr lang="en-US" sz="1600" dirty="0" smtClean="0"/>
              <a:t>**</a:t>
            </a:r>
            <a:endParaRPr lang="en-US" sz="1600" dirty="0"/>
          </a:p>
        </p:txBody>
      </p:sp>
      <p:sp>
        <p:nvSpPr>
          <p:cNvPr id="30" name="TextBox 29"/>
          <p:cNvSpPr txBox="1"/>
          <p:nvPr/>
        </p:nvSpPr>
        <p:spPr>
          <a:xfrm>
            <a:off x="4533900" y="4076700"/>
            <a:ext cx="389850"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0"/>
            <a:ext cx="7772400" cy="1143000"/>
          </a:xfrm>
        </p:spPr>
        <p:txBody>
          <a:bodyPr/>
          <a:lstStyle/>
          <a:p>
            <a:r>
              <a:rPr lang="en-US" dirty="0" smtClean="0"/>
              <a:t>Steps Taken to Stay Healthy in Retirement</a:t>
            </a:r>
            <a:endParaRPr lang="en-US" dirty="0"/>
          </a:p>
        </p:txBody>
      </p:sp>
      <p:sp>
        <p:nvSpPr>
          <p:cNvPr id="3" name="Slide Number Placeholder 2"/>
          <p:cNvSpPr>
            <a:spLocks noGrp="1"/>
          </p:cNvSpPr>
          <p:nvPr>
            <p:ph type="sldNum" sz="quarter" idx="11"/>
          </p:nvPr>
        </p:nvSpPr>
        <p:spPr/>
        <p:txBody>
          <a:bodyPr/>
          <a:lstStyle/>
          <a:p>
            <a:pPr>
              <a:defRPr/>
            </a:pPr>
            <a:fld id="{977364CC-07C0-4FDF-BFBE-AFC9C45F58C3}" type="slidenum">
              <a:rPr lang="en-US" smtClean="0"/>
              <a:pPr>
                <a:defRPr/>
              </a:pPr>
              <a:t>10</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0" y="215900"/>
            <a:ext cx="9144000" cy="646331"/>
          </a:xfrm>
          <a:prstGeom prst="rect">
            <a:avLst/>
          </a:prstGeom>
          <a:noFill/>
          <a:ln w="9525">
            <a:noFill/>
            <a:miter lim="800000"/>
            <a:headEnd/>
            <a:tailEnd/>
          </a:ln>
        </p:spPr>
        <p:txBody>
          <a:bodyPr>
            <a:spAutoFit/>
          </a:bodyPr>
          <a:lstStyle/>
          <a:p>
            <a:r>
              <a:rPr lang="en-US" sz="3600" dirty="0" smtClean="0">
                <a:solidFill>
                  <a:schemeClr val="bg1"/>
                </a:solidFill>
                <a:latin typeface="Arial" charset="0"/>
              </a:rPr>
              <a:t>Expectations About Life Expectancy</a:t>
            </a:r>
            <a:endParaRPr lang="en-US" sz="3600" dirty="0">
              <a:solidFill>
                <a:schemeClr val="bg1"/>
              </a:solidFill>
              <a:latin typeface="Arial" charset="0"/>
            </a:endParaRPr>
          </a:p>
        </p:txBody>
      </p:sp>
      <p:graphicFrame>
        <p:nvGraphicFramePr>
          <p:cNvPr id="2050" name="Object 4"/>
          <p:cNvGraphicFramePr>
            <a:graphicFrameLocks noChangeAspect="1"/>
          </p:cNvGraphicFramePr>
          <p:nvPr/>
        </p:nvGraphicFramePr>
        <p:xfrm>
          <a:off x="88900" y="1485900"/>
          <a:ext cx="8928100" cy="4584700"/>
        </p:xfrm>
        <a:graphic>
          <a:graphicData uri="http://schemas.openxmlformats.org/presentationml/2006/ole">
            <p:oleObj spid="_x0000_s436226" name="Worksheet" r:id="rId4" imgW="6438900" imgH="3305175" progId="Excel.Sheet.8">
              <p:embed/>
            </p:oleObj>
          </a:graphicData>
        </a:graphic>
      </p:graphicFrame>
      <p:sp>
        <p:nvSpPr>
          <p:cNvPr id="6" name="TextBox 5"/>
          <p:cNvSpPr txBox="1"/>
          <p:nvPr/>
        </p:nvSpPr>
        <p:spPr>
          <a:xfrm>
            <a:off x="0" y="1054100"/>
            <a:ext cx="9144000" cy="338554"/>
          </a:xfrm>
          <a:prstGeom prst="rect">
            <a:avLst/>
          </a:prstGeom>
          <a:noFill/>
        </p:spPr>
        <p:txBody>
          <a:bodyPr wrap="square">
            <a:spAutoFit/>
          </a:bodyPr>
          <a:lstStyle/>
          <a:p>
            <a:pPr algn="ctr">
              <a:defRPr/>
            </a:pPr>
            <a:r>
              <a:rPr lang="en-US" sz="1600" i="1" dirty="0" smtClean="0">
                <a:latin typeface="+mj-lt"/>
              </a:rPr>
              <a:t>How long do you expect to live (to what age)?</a:t>
            </a:r>
            <a:endParaRPr lang="en-US" sz="1600" i="1" dirty="0">
              <a:latin typeface="+mj-lt"/>
            </a:endParaRPr>
          </a:p>
        </p:txBody>
      </p:sp>
      <p:sp>
        <p:nvSpPr>
          <p:cNvPr id="7" name="Slide Number Placeholder 6"/>
          <p:cNvSpPr>
            <a:spLocks noGrp="1"/>
          </p:cNvSpPr>
          <p:nvPr>
            <p:ph type="sldNum" sz="quarter" idx="11"/>
          </p:nvPr>
        </p:nvSpPr>
        <p:spPr/>
        <p:txBody>
          <a:bodyPr/>
          <a:lstStyle/>
          <a:p>
            <a:pPr>
              <a:defRPr/>
            </a:pPr>
            <a:fld id="{977364CC-07C0-4FDF-BFBE-AFC9C45F58C3}" type="slidenum">
              <a:rPr lang="en-US" smtClean="0"/>
              <a:pPr>
                <a:defRPr/>
              </a:pPr>
              <a:t>11</a:t>
            </a:fld>
            <a:endParaRPr lang="en-US" dirty="0"/>
          </a:p>
        </p:txBody>
      </p:sp>
      <p:sp>
        <p:nvSpPr>
          <p:cNvPr id="8" name="Right Brace 12"/>
          <p:cNvSpPr>
            <a:spLocks/>
          </p:cNvSpPr>
          <p:nvPr/>
        </p:nvSpPr>
        <p:spPr bwMode="auto">
          <a:xfrm>
            <a:off x="4241800" y="4292600"/>
            <a:ext cx="482600" cy="1130300"/>
          </a:xfrm>
          <a:prstGeom prst="rightBrace">
            <a:avLst>
              <a:gd name="adj1" fmla="val 8340"/>
              <a:gd name="adj2" fmla="val 50000"/>
            </a:avLst>
          </a:prstGeom>
          <a:noFill/>
          <a:ln w="12700" algn="ctr">
            <a:solidFill>
              <a:schemeClr val="tx1"/>
            </a:solidFill>
            <a:round/>
            <a:headEnd/>
            <a:tailEnd/>
          </a:ln>
        </p:spPr>
        <p:txBody>
          <a:bodyPr/>
          <a:lstStyle/>
          <a:p>
            <a:pPr eaLnBrk="0" hangingPunct="0"/>
            <a:endParaRPr lang="en-US" dirty="0"/>
          </a:p>
        </p:txBody>
      </p:sp>
      <p:sp>
        <p:nvSpPr>
          <p:cNvPr id="9" name="TextBox 8"/>
          <p:cNvSpPr txBox="1"/>
          <p:nvPr/>
        </p:nvSpPr>
        <p:spPr>
          <a:xfrm>
            <a:off x="4787900" y="4703131"/>
            <a:ext cx="4203700" cy="313369"/>
          </a:xfrm>
          <a:prstGeom prst="rect">
            <a:avLst/>
          </a:prstGeom>
          <a:noFill/>
        </p:spPr>
        <p:txBody>
          <a:bodyPr wrap="square">
            <a:spAutoFit/>
          </a:bodyPr>
          <a:lstStyle/>
          <a:p>
            <a:pPr>
              <a:defRPr/>
            </a:pPr>
            <a:r>
              <a:rPr lang="en-US" sz="1400" b="1" dirty="0" smtClean="0">
                <a:latin typeface="+mj-lt"/>
              </a:rPr>
              <a:t>90s or Older: 29% Pre-retirees vs. 32% Retirees</a:t>
            </a:r>
            <a:endParaRPr lang="en-US" sz="1400" b="1" dirty="0">
              <a:latin typeface="+mj-lt"/>
            </a:endParaRPr>
          </a:p>
        </p:txBody>
      </p:sp>
      <p:sp>
        <p:nvSpPr>
          <p:cNvPr id="10" name="TextBox 9"/>
          <p:cNvSpPr txBox="1"/>
          <p:nvPr/>
        </p:nvSpPr>
        <p:spPr>
          <a:xfrm>
            <a:off x="0" y="61530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11" name="TextBox 10"/>
          <p:cNvSpPr txBox="1"/>
          <p:nvPr/>
        </p:nvSpPr>
        <p:spPr>
          <a:xfrm>
            <a:off x="5930900" y="3416300"/>
            <a:ext cx="389850" cy="338554"/>
          </a:xfrm>
          <a:prstGeom prst="rect">
            <a:avLst/>
          </a:prstGeom>
          <a:noFill/>
        </p:spPr>
        <p:txBody>
          <a:bodyPr wrap="none" rtlCol="0">
            <a:spAutoFit/>
          </a:bodyPr>
          <a:lstStyle/>
          <a:p>
            <a:r>
              <a:rPr lang="en-US" sz="1600" dirty="0" smtClean="0"/>
              <a:t>**</a:t>
            </a:r>
            <a:endParaRPr lang="en-US" sz="1600" dirty="0"/>
          </a:p>
        </p:txBody>
      </p:sp>
      <p:sp>
        <p:nvSpPr>
          <p:cNvPr id="12" name="TextBox 11"/>
          <p:cNvSpPr txBox="1"/>
          <p:nvPr/>
        </p:nvSpPr>
        <p:spPr>
          <a:xfrm>
            <a:off x="3200400" y="5537200"/>
            <a:ext cx="287258"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0" y="-12700"/>
            <a:ext cx="9144000" cy="1077218"/>
          </a:xfrm>
          <a:prstGeom prst="rect">
            <a:avLst/>
          </a:prstGeom>
          <a:noFill/>
          <a:ln w="9525">
            <a:noFill/>
            <a:miter lim="800000"/>
            <a:headEnd/>
            <a:tailEnd/>
          </a:ln>
        </p:spPr>
        <p:txBody>
          <a:bodyPr>
            <a:spAutoFit/>
          </a:bodyPr>
          <a:lstStyle/>
          <a:p>
            <a:r>
              <a:rPr lang="en-US" sz="3200" dirty="0" smtClean="0">
                <a:solidFill>
                  <a:schemeClr val="bg1"/>
                </a:solidFill>
                <a:latin typeface="Arial" charset="0"/>
              </a:rPr>
              <a:t>Health in Retirement Compared to</a:t>
            </a:r>
            <a:br>
              <a:rPr lang="en-US" sz="3200" dirty="0" smtClean="0">
                <a:solidFill>
                  <a:schemeClr val="bg1"/>
                </a:solidFill>
                <a:latin typeface="Arial" charset="0"/>
              </a:rPr>
            </a:br>
            <a:r>
              <a:rPr lang="en-US" sz="3200" dirty="0" smtClean="0">
                <a:solidFill>
                  <a:schemeClr val="bg1"/>
                </a:solidFill>
                <a:latin typeface="Arial" charset="0"/>
              </a:rPr>
              <a:t>Your Parents’ Generation</a:t>
            </a:r>
          </a:p>
        </p:txBody>
      </p:sp>
      <p:graphicFrame>
        <p:nvGraphicFramePr>
          <p:cNvPr id="2050" name="Object 4"/>
          <p:cNvGraphicFramePr>
            <a:graphicFrameLocks noChangeAspect="1"/>
          </p:cNvGraphicFramePr>
          <p:nvPr/>
        </p:nvGraphicFramePr>
        <p:xfrm>
          <a:off x="0" y="1892300"/>
          <a:ext cx="8953500" cy="4241800"/>
        </p:xfrm>
        <a:graphic>
          <a:graphicData uri="http://schemas.openxmlformats.org/presentationml/2006/ole">
            <p:oleObj spid="_x0000_s473090" name="Worksheet" r:id="rId4" imgW="6715006" imgH="3181480" progId="Excel.Sheet.8">
              <p:embed/>
            </p:oleObj>
          </a:graphicData>
        </a:graphic>
      </p:graphicFrame>
      <p:sp>
        <p:nvSpPr>
          <p:cNvPr id="4" name="Slide Number Placeholder 3"/>
          <p:cNvSpPr>
            <a:spLocks noGrp="1"/>
          </p:cNvSpPr>
          <p:nvPr>
            <p:ph type="sldNum" sz="quarter" idx="11"/>
          </p:nvPr>
        </p:nvSpPr>
        <p:spPr/>
        <p:txBody>
          <a:bodyPr/>
          <a:lstStyle/>
          <a:p>
            <a:pPr>
              <a:defRPr/>
            </a:pPr>
            <a:fld id="{977364CC-07C0-4FDF-BFBE-AFC9C45F58C3}" type="slidenum">
              <a:rPr lang="en-US" smtClean="0"/>
              <a:pPr>
                <a:defRPr/>
              </a:pPr>
              <a:t>12</a:t>
            </a:fld>
            <a:endParaRPr lang="en-US" dirty="0"/>
          </a:p>
        </p:txBody>
      </p:sp>
      <p:sp>
        <p:nvSpPr>
          <p:cNvPr id="6" name="TextBox 5"/>
          <p:cNvSpPr txBox="1"/>
          <p:nvPr/>
        </p:nvSpPr>
        <p:spPr>
          <a:xfrm>
            <a:off x="0" y="1079501"/>
            <a:ext cx="9144000" cy="584775"/>
          </a:xfrm>
          <a:prstGeom prst="rect">
            <a:avLst/>
          </a:prstGeom>
          <a:noFill/>
        </p:spPr>
        <p:txBody>
          <a:bodyPr wrap="square" rtlCol="0">
            <a:spAutoFit/>
          </a:bodyPr>
          <a:lstStyle/>
          <a:p>
            <a:pPr algn="ctr"/>
            <a:r>
              <a:rPr lang="en-US" sz="1600" i="1" dirty="0" smtClean="0">
                <a:latin typeface="+mj-lt"/>
              </a:rPr>
              <a:t>Do you expect your overall health during your retirement to be better, worse or about the same as compared to the overall health of people of your parents’ generation during their retirement?</a:t>
            </a:r>
          </a:p>
        </p:txBody>
      </p:sp>
      <p:sp>
        <p:nvSpPr>
          <p:cNvPr id="7" name="TextBox 6"/>
          <p:cNvSpPr txBox="1"/>
          <p:nvPr/>
        </p:nvSpPr>
        <p:spPr>
          <a:xfrm>
            <a:off x="2819400" y="4470400"/>
            <a:ext cx="287258" cy="338554"/>
          </a:xfrm>
          <a:prstGeom prst="rect">
            <a:avLst/>
          </a:prstGeom>
          <a:noFill/>
        </p:spPr>
        <p:txBody>
          <a:bodyPr wrap="none" rtlCol="0">
            <a:spAutoFit/>
          </a:bodyPr>
          <a:lstStyle/>
          <a:p>
            <a:r>
              <a:rPr lang="en-US" sz="1600" dirty="0" smtClean="0"/>
              <a:t>*</a:t>
            </a:r>
            <a:endParaRPr lang="en-US" sz="1600" dirty="0"/>
          </a:p>
        </p:txBody>
      </p:sp>
      <p:sp>
        <p:nvSpPr>
          <p:cNvPr id="8" name="TextBox 7"/>
          <p:cNvSpPr txBox="1"/>
          <p:nvPr/>
        </p:nvSpPr>
        <p:spPr>
          <a:xfrm>
            <a:off x="0" y="6280090"/>
            <a:ext cx="6553200" cy="276999"/>
          </a:xfrm>
          <a:prstGeom prst="rect">
            <a:avLst/>
          </a:prstGeom>
          <a:noFill/>
        </p:spPr>
        <p:txBody>
          <a:bodyPr wrap="square" rtlCol="0">
            <a:spAutoFit/>
          </a:bodyPr>
          <a:lstStyle/>
          <a:p>
            <a:pPr algn="l"/>
            <a:r>
              <a:rPr lang="en-US" sz="1200" dirty="0" smtClean="0">
                <a:latin typeface="+mj-lt"/>
              </a:rPr>
              <a:t>*Statistically significantly greater than pre-retirees</a:t>
            </a:r>
          </a:p>
        </p:txBody>
      </p:sp>
      <p:sp>
        <p:nvSpPr>
          <p:cNvPr id="9" name="TextBox 8"/>
          <p:cNvSpPr txBox="1"/>
          <p:nvPr/>
        </p:nvSpPr>
        <p:spPr>
          <a:xfrm>
            <a:off x="1905000" y="5473700"/>
            <a:ext cx="287258"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195" name="Object 4"/>
          <p:cNvGraphicFramePr>
            <a:graphicFrameLocks noChangeAspect="1"/>
          </p:cNvGraphicFramePr>
          <p:nvPr/>
        </p:nvGraphicFramePr>
        <p:xfrm>
          <a:off x="508000" y="1866900"/>
          <a:ext cx="8140700" cy="4546600"/>
        </p:xfrm>
        <a:graphic>
          <a:graphicData uri="http://schemas.openxmlformats.org/presentationml/2006/ole">
            <p:oleObj spid="_x0000_s331778" name="Worksheet" r:id="rId4" imgW="6105441" imgH="3410085" progId="Excel.Sheet.8">
              <p:embed/>
            </p:oleObj>
          </a:graphicData>
        </a:graphic>
      </p:graphicFrame>
      <p:sp>
        <p:nvSpPr>
          <p:cNvPr id="18" name="Text Box 2"/>
          <p:cNvSpPr txBox="1">
            <a:spLocks noChangeArrowheads="1"/>
          </p:cNvSpPr>
          <p:nvPr/>
        </p:nvSpPr>
        <p:spPr bwMode="auto">
          <a:xfrm>
            <a:off x="0" y="152400"/>
            <a:ext cx="9144000" cy="646331"/>
          </a:xfrm>
          <a:prstGeom prst="rect">
            <a:avLst/>
          </a:prstGeom>
          <a:noFill/>
          <a:ln w="9525">
            <a:noFill/>
            <a:miter lim="800000"/>
            <a:headEnd/>
            <a:tailEnd/>
          </a:ln>
        </p:spPr>
        <p:txBody>
          <a:bodyPr>
            <a:spAutoFit/>
          </a:bodyPr>
          <a:lstStyle/>
          <a:p>
            <a:r>
              <a:rPr lang="en-US" sz="3600" dirty="0" smtClean="0">
                <a:solidFill>
                  <a:schemeClr val="bg1"/>
                </a:solidFill>
                <a:latin typeface="Arial" charset="0"/>
              </a:rPr>
              <a:t>Staying Healthy During Retirement</a:t>
            </a:r>
            <a:endParaRPr lang="en-US" sz="3600" dirty="0">
              <a:solidFill>
                <a:schemeClr val="bg1"/>
              </a:solidFill>
              <a:latin typeface="Arial" charset="0"/>
            </a:endParaRPr>
          </a:p>
        </p:txBody>
      </p:sp>
      <p:sp>
        <p:nvSpPr>
          <p:cNvPr id="10" name="TextBox 9"/>
          <p:cNvSpPr txBox="1"/>
          <p:nvPr/>
        </p:nvSpPr>
        <p:spPr>
          <a:xfrm>
            <a:off x="368300" y="1752600"/>
            <a:ext cx="8559800" cy="307777"/>
          </a:xfrm>
          <a:prstGeom prst="rect">
            <a:avLst/>
          </a:prstGeom>
          <a:noFill/>
        </p:spPr>
        <p:txBody>
          <a:bodyPr wrap="square">
            <a:spAutoFit/>
          </a:bodyPr>
          <a:lstStyle/>
          <a:p>
            <a:r>
              <a:rPr lang="en-US" sz="1400" b="1" dirty="0" smtClean="0">
                <a:latin typeface="+mj-lt"/>
              </a:rPr>
              <a:t>Maintained good relationships you have with friends/family </a:t>
            </a:r>
            <a:r>
              <a:rPr lang="en-US" sz="1400" i="1" dirty="0" smtClean="0">
                <a:latin typeface="+mj-lt"/>
              </a:rPr>
              <a:t>(pre-retirees n=189, retirees n=377)</a:t>
            </a:r>
            <a:endParaRPr lang="en-US" sz="1400" i="1" dirty="0">
              <a:latin typeface="+mj-lt"/>
            </a:endParaRPr>
          </a:p>
        </p:txBody>
      </p:sp>
      <p:sp>
        <p:nvSpPr>
          <p:cNvPr id="16" name="TextBox 15"/>
          <p:cNvSpPr txBox="1"/>
          <p:nvPr/>
        </p:nvSpPr>
        <p:spPr>
          <a:xfrm>
            <a:off x="368300" y="3098801"/>
            <a:ext cx="7073900" cy="307777"/>
          </a:xfrm>
          <a:prstGeom prst="rect">
            <a:avLst/>
          </a:prstGeom>
          <a:noFill/>
        </p:spPr>
        <p:txBody>
          <a:bodyPr wrap="square">
            <a:spAutoFit/>
          </a:bodyPr>
          <a:lstStyle/>
          <a:p>
            <a:r>
              <a:rPr lang="en-US" sz="1400" b="1" dirty="0" smtClean="0">
                <a:latin typeface="+mj-lt"/>
              </a:rPr>
              <a:t>Seen a doctor regularly </a:t>
            </a:r>
            <a:r>
              <a:rPr lang="en-US" sz="1400" i="1" dirty="0" smtClean="0">
                <a:latin typeface="+mj-lt"/>
              </a:rPr>
              <a:t>(pre-retirees n=211, retirees n=360)</a:t>
            </a:r>
            <a:endParaRPr lang="en-US" sz="1400" i="1" dirty="0">
              <a:latin typeface="+mj-lt"/>
            </a:endParaRPr>
          </a:p>
        </p:txBody>
      </p:sp>
      <p:sp>
        <p:nvSpPr>
          <p:cNvPr id="19" name="TextBox 18"/>
          <p:cNvSpPr txBox="1"/>
          <p:nvPr/>
        </p:nvSpPr>
        <p:spPr>
          <a:xfrm>
            <a:off x="368300" y="2425700"/>
            <a:ext cx="7023100" cy="307777"/>
          </a:xfrm>
          <a:prstGeom prst="rect">
            <a:avLst/>
          </a:prstGeom>
          <a:noFill/>
        </p:spPr>
        <p:txBody>
          <a:bodyPr wrap="square">
            <a:spAutoFit/>
          </a:bodyPr>
          <a:lstStyle/>
          <a:p>
            <a:pPr>
              <a:defRPr/>
            </a:pPr>
            <a:r>
              <a:rPr lang="en-US" sz="1400" b="1" dirty="0" smtClean="0">
                <a:latin typeface="+mj-lt"/>
              </a:rPr>
              <a:t>Watched your weight </a:t>
            </a:r>
            <a:r>
              <a:rPr lang="en-US" sz="1400" i="1" dirty="0" smtClean="0">
                <a:latin typeface="+mj-lt"/>
              </a:rPr>
              <a:t>(pre-retirees n=205, retirees n=377)</a:t>
            </a:r>
            <a:endParaRPr lang="en-US" sz="1400" i="1" dirty="0">
              <a:latin typeface="+mj-lt"/>
            </a:endParaRPr>
          </a:p>
        </p:txBody>
      </p:sp>
      <p:sp>
        <p:nvSpPr>
          <p:cNvPr id="20" name="TextBox 19"/>
          <p:cNvSpPr txBox="1"/>
          <p:nvPr/>
        </p:nvSpPr>
        <p:spPr>
          <a:xfrm>
            <a:off x="368300" y="4432300"/>
            <a:ext cx="6527800" cy="307777"/>
          </a:xfrm>
          <a:prstGeom prst="rect">
            <a:avLst/>
          </a:prstGeom>
          <a:noFill/>
        </p:spPr>
        <p:txBody>
          <a:bodyPr wrap="square">
            <a:spAutoFit/>
          </a:bodyPr>
          <a:lstStyle/>
          <a:p>
            <a:pPr>
              <a:defRPr/>
            </a:pPr>
            <a:r>
              <a:rPr lang="en-US" sz="1400" b="1" dirty="0" smtClean="0">
                <a:latin typeface="+mj-lt"/>
              </a:rPr>
              <a:t>Changed your diet or the food you eat </a:t>
            </a:r>
            <a:r>
              <a:rPr lang="en-US" sz="1400" i="1" dirty="0" smtClean="0">
                <a:latin typeface="+mj-lt"/>
              </a:rPr>
              <a:t>(pre-retirees n=215, retirees n=397)</a:t>
            </a:r>
            <a:endParaRPr lang="en-US" sz="1400" i="1" dirty="0">
              <a:latin typeface="+mj-lt"/>
            </a:endParaRPr>
          </a:p>
        </p:txBody>
      </p:sp>
      <p:sp>
        <p:nvSpPr>
          <p:cNvPr id="21" name="TextBox 20"/>
          <p:cNvSpPr txBox="1"/>
          <p:nvPr/>
        </p:nvSpPr>
        <p:spPr>
          <a:xfrm>
            <a:off x="368300" y="3759200"/>
            <a:ext cx="9194800" cy="307777"/>
          </a:xfrm>
          <a:prstGeom prst="rect">
            <a:avLst/>
          </a:prstGeom>
          <a:noFill/>
        </p:spPr>
        <p:txBody>
          <a:bodyPr wrap="square">
            <a:spAutoFit/>
          </a:bodyPr>
          <a:lstStyle/>
          <a:p>
            <a:pPr>
              <a:defRPr/>
            </a:pPr>
            <a:r>
              <a:rPr lang="en-US" sz="1400" b="1" dirty="0" smtClean="0">
                <a:latin typeface="+mj-lt"/>
              </a:rPr>
              <a:t>Increased the amount of physical activity or exercise you get </a:t>
            </a:r>
            <a:r>
              <a:rPr lang="en-US" sz="1400" i="1" dirty="0" smtClean="0">
                <a:latin typeface="+mj-lt"/>
              </a:rPr>
              <a:t>(pre-retirees n=203, retirees n=405)</a:t>
            </a:r>
            <a:endParaRPr lang="en-US" sz="1400" i="1" dirty="0">
              <a:latin typeface="+mj-lt"/>
            </a:endParaRPr>
          </a:p>
        </p:txBody>
      </p:sp>
      <p:sp>
        <p:nvSpPr>
          <p:cNvPr id="9" name="Slide Number Placeholder 8"/>
          <p:cNvSpPr>
            <a:spLocks noGrp="1"/>
          </p:cNvSpPr>
          <p:nvPr>
            <p:ph type="sldNum" sz="quarter" idx="11"/>
          </p:nvPr>
        </p:nvSpPr>
        <p:spPr/>
        <p:txBody>
          <a:bodyPr/>
          <a:lstStyle/>
          <a:p>
            <a:pPr>
              <a:defRPr/>
            </a:pPr>
            <a:fld id="{977364CC-07C0-4FDF-BFBE-AFC9C45F58C3}" type="slidenum">
              <a:rPr lang="en-US" smtClean="0"/>
              <a:pPr>
                <a:defRPr/>
              </a:pPr>
              <a:t>13</a:t>
            </a:fld>
            <a:endParaRPr lang="en-US" dirty="0"/>
          </a:p>
        </p:txBody>
      </p:sp>
      <p:sp>
        <p:nvSpPr>
          <p:cNvPr id="12" name="TextBox 11"/>
          <p:cNvSpPr txBox="1"/>
          <p:nvPr/>
        </p:nvSpPr>
        <p:spPr>
          <a:xfrm>
            <a:off x="0" y="1054100"/>
            <a:ext cx="9144000" cy="584775"/>
          </a:xfrm>
          <a:prstGeom prst="rect">
            <a:avLst/>
          </a:prstGeom>
          <a:noFill/>
        </p:spPr>
        <p:txBody>
          <a:bodyPr wrap="square">
            <a:spAutoFit/>
          </a:bodyPr>
          <a:lstStyle/>
          <a:p>
            <a:pPr algn="ctr">
              <a:defRPr/>
            </a:pPr>
            <a:r>
              <a:rPr lang="en-US" sz="1600" i="1" dirty="0" smtClean="0">
                <a:latin typeface="+mj-lt"/>
              </a:rPr>
              <a:t>Which of the following have you (already) done in order to stay healthy when you retire (during your retirement)?</a:t>
            </a:r>
            <a:endParaRPr lang="en-US" sz="1600" i="1" dirty="0">
              <a:latin typeface="+mj-lt"/>
            </a:endParaRPr>
          </a:p>
        </p:txBody>
      </p:sp>
      <p:sp>
        <p:nvSpPr>
          <p:cNvPr id="13" name="TextBox 12"/>
          <p:cNvSpPr txBox="1"/>
          <p:nvPr/>
        </p:nvSpPr>
        <p:spPr>
          <a:xfrm>
            <a:off x="368300" y="5118100"/>
            <a:ext cx="7937500" cy="307777"/>
          </a:xfrm>
          <a:prstGeom prst="rect">
            <a:avLst/>
          </a:prstGeom>
          <a:noFill/>
        </p:spPr>
        <p:txBody>
          <a:bodyPr wrap="square">
            <a:spAutoFit/>
          </a:bodyPr>
          <a:lstStyle/>
          <a:p>
            <a:pPr>
              <a:defRPr/>
            </a:pPr>
            <a:r>
              <a:rPr lang="en-US" sz="1400" b="1" dirty="0" smtClean="0">
                <a:latin typeface="+mj-lt"/>
              </a:rPr>
              <a:t>Led a more religious life </a:t>
            </a:r>
            <a:r>
              <a:rPr lang="en-US" sz="1400" i="1" dirty="0" smtClean="0">
                <a:latin typeface="+mj-lt"/>
              </a:rPr>
              <a:t>(pre-retirees n=228, retirees n=368)</a:t>
            </a:r>
            <a:endParaRPr lang="en-US" sz="1400" i="1" dirty="0">
              <a:latin typeface="+mj-lt"/>
            </a:endParaRPr>
          </a:p>
        </p:txBody>
      </p:sp>
      <p:sp>
        <p:nvSpPr>
          <p:cNvPr id="14" name="TextBox 13"/>
          <p:cNvSpPr txBox="1"/>
          <p:nvPr/>
        </p:nvSpPr>
        <p:spPr>
          <a:xfrm>
            <a:off x="0" y="61530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15" name="TextBox 14"/>
          <p:cNvSpPr txBox="1"/>
          <p:nvPr/>
        </p:nvSpPr>
        <p:spPr>
          <a:xfrm>
            <a:off x="6438900" y="4635500"/>
            <a:ext cx="389850" cy="338554"/>
          </a:xfrm>
          <a:prstGeom prst="rect">
            <a:avLst/>
          </a:prstGeom>
          <a:noFill/>
        </p:spPr>
        <p:txBody>
          <a:bodyPr wrap="none" rtlCol="0">
            <a:spAutoFit/>
          </a:bodyPr>
          <a:lstStyle/>
          <a:p>
            <a:r>
              <a:rPr lang="en-US" sz="1600" dirty="0" smtClean="0"/>
              <a:t>**</a:t>
            </a:r>
            <a:endParaRPr lang="en-US" sz="1600" dirty="0"/>
          </a:p>
        </p:txBody>
      </p:sp>
      <p:sp>
        <p:nvSpPr>
          <p:cNvPr id="17" name="TextBox 16"/>
          <p:cNvSpPr txBox="1"/>
          <p:nvPr/>
        </p:nvSpPr>
        <p:spPr>
          <a:xfrm>
            <a:off x="6731000" y="3975100"/>
            <a:ext cx="389850" cy="338554"/>
          </a:xfrm>
          <a:prstGeom prst="rect">
            <a:avLst/>
          </a:prstGeom>
          <a:noFill/>
        </p:spPr>
        <p:txBody>
          <a:bodyPr wrap="none" rtlCol="0">
            <a:spAutoFit/>
          </a:bodyPr>
          <a:lstStyle/>
          <a:p>
            <a:r>
              <a:rPr lang="en-US" sz="1600" dirty="0" smtClean="0"/>
              <a:t>**</a:t>
            </a:r>
            <a:endParaRPr lang="en-US" sz="1600" dirty="0"/>
          </a:p>
        </p:txBody>
      </p:sp>
      <p:sp>
        <p:nvSpPr>
          <p:cNvPr id="22" name="TextBox 21"/>
          <p:cNvSpPr txBox="1"/>
          <p:nvPr/>
        </p:nvSpPr>
        <p:spPr>
          <a:xfrm>
            <a:off x="7937500" y="3492500"/>
            <a:ext cx="287258"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0"/>
            <a:ext cx="7772400" cy="1143000"/>
          </a:xfrm>
        </p:spPr>
        <p:txBody>
          <a:bodyPr/>
          <a:lstStyle/>
          <a:p>
            <a:r>
              <a:rPr lang="en-US" dirty="0" smtClean="0"/>
              <a:t>Views on the Roles of Medicare and Medicaid in Retirement</a:t>
            </a:r>
            <a:endParaRPr lang="en-US" dirty="0"/>
          </a:p>
        </p:txBody>
      </p:sp>
      <p:sp>
        <p:nvSpPr>
          <p:cNvPr id="3" name="Slide Number Placeholder 2"/>
          <p:cNvSpPr>
            <a:spLocks noGrp="1"/>
          </p:cNvSpPr>
          <p:nvPr>
            <p:ph type="sldNum" sz="quarter" idx="11"/>
          </p:nvPr>
        </p:nvSpPr>
        <p:spPr/>
        <p:txBody>
          <a:bodyPr/>
          <a:lstStyle/>
          <a:p>
            <a:pPr>
              <a:defRPr/>
            </a:pPr>
            <a:fld id="{977364CC-07C0-4FDF-BFBE-AFC9C45F58C3}" type="slidenum">
              <a:rPr lang="en-US" smtClean="0"/>
              <a:pPr>
                <a:defRPr/>
              </a:pPr>
              <a:t>14</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324" name="Object 4"/>
          <p:cNvGraphicFramePr>
            <a:graphicFrameLocks noChangeAspect="1"/>
          </p:cNvGraphicFramePr>
          <p:nvPr/>
        </p:nvGraphicFramePr>
        <p:xfrm>
          <a:off x="1003300" y="2324100"/>
          <a:ext cx="8140700" cy="1663700"/>
        </p:xfrm>
        <a:graphic>
          <a:graphicData uri="http://schemas.openxmlformats.org/presentationml/2006/ole">
            <p:oleObj spid="_x0000_s440324" name="Worksheet" r:id="rId4" imgW="6105406" imgH="1247738" progId="Excel.Sheet.8">
              <p:embed/>
            </p:oleObj>
          </a:graphicData>
        </a:graphic>
      </p:graphicFrame>
      <p:sp>
        <p:nvSpPr>
          <p:cNvPr id="9219" name="Text Box 2"/>
          <p:cNvSpPr txBox="1">
            <a:spLocks noChangeArrowheads="1"/>
          </p:cNvSpPr>
          <p:nvPr/>
        </p:nvSpPr>
        <p:spPr bwMode="auto">
          <a:xfrm>
            <a:off x="0" y="88900"/>
            <a:ext cx="9144000" cy="707886"/>
          </a:xfrm>
          <a:prstGeom prst="rect">
            <a:avLst/>
          </a:prstGeom>
          <a:noFill/>
          <a:ln w="9525">
            <a:noFill/>
            <a:miter lim="800000"/>
            <a:headEnd/>
            <a:tailEnd/>
          </a:ln>
        </p:spPr>
        <p:txBody>
          <a:bodyPr>
            <a:spAutoFit/>
          </a:bodyPr>
          <a:lstStyle/>
          <a:p>
            <a:r>
              <a:rPr lang="en-US" sz="4000" dirty="0" smtClean="0">
                <a:solidFill>
                  <a:schemeClr val="bg1"/>
                </a:solidFill>
                <a:latin typeface="Arial" charset="0"/>
              </a:rPr>
              <a:t>Importance of Medicare and Medicaid</a:t>
            </a:r>
            <a:endParaRPr lang="en-US" sz="4000" dirty="0">
              <a:solidFill>
                <a:schemeClr val="bg1"/>
              </a:solidFill>
              <a:latin typeface="Arial" charset="0"/>
            </a:endParaRPr>
          </a:p>
        </p:txBody>
      </p:sp>
      <p:graphicFrame>
        <p:nvGraphicFramePr>
          <p:cNvPr id="374787" name="Object 4"/>
          <p:cNvGraphicFramePr>
            <a:graphicFrameLocks noChangeAspect="1"/>
          </p:cNvGraphicFramePr>
          <p:nvPr/>
        </p:nvGraphicFramePr>
        <p:xfrm>
          <a:off x="927100" y="4051300"/>
          <a:ext cx="8140700" cy="1524000"/>
        </p:xfrm>
        <a:graphic>
          <a:graphicData uri="http://schemas.openxmlformats.org/presentationml/2006/ole">
            <p:oleObj spid="_x0000_s440323" name="Worksheet" r:id="rId5" imgW="6105406" imgH="1142977" progId="Excel.Sheet.8">
              <p:embed/>
            </p:oleObj>
          </a:graphicData>
        </a:graphic>
      </p:graphicFrame>
      <p:sp>
        <p:nvSpPr>
          <p:cNvPr id="16" name="TextBox 15"/>
          <p:cNvSpPr txBox="1"/>
          <p:nvPr/>
        </p:nvSpPr>
        <p:spPr>
          <a:xfrm>
            <a:off x="215900" y="2806700"/>
            <a:ext cx="1143000" cy="338554"/>
          </a:xfrm>
          <a:prstGeom prst="rect">
            <a:avLst/>
          </a:prstGeom>
          <a:noFill/>
        </p:spPr>
        <p:txBody>
          <a:bodyPr wrap="square">
            <a:spAutoFit/>
          </a:bodyPr>
          <a:lstStyle/>
          <a:p>
            <a:pPr algn="r">
              <a:defRPr/>
            </a:pPr>
            <a:r>
              <a:rPr lang="en-US" sz="1600" b="1" dirty="0" smtClean="0">
                <a:latin typeface="+mj-lt"/>
              </a:rPr>
              <a:t>Retirees</a:t>
            </a:r>
            <a:endParaRPr lang="en-US" sz="1600" b="1" dirty="0">
              <a:latin typeface="+mj-lt"/>
            </a:endParaRPr>
          </a:p>
        </p:txBody>
      </p:sp>
      <p:sp>
        <p:nvSpPr>
          <p:cNvPr id="18" name="TextBox 17"/>
          <p:cNvSpPr txBox="1"/>
          <p:nvPr/>
        </p:nvSpPr>
        <p:spPr>
          <a:xfrm>
            <a:off x="0" y="2387600"/>
            <a:ext cx="1358900" cy="338554"/>
          </a:xfrm>
          <a:prstGeom prst="rect">
            <a:avLst/>
          </a:prstGeom>
          <a:noFill/>
        </p:spPr>
        <p:txBody>
          <a:bodyPr wrap="square">
            <a:spAutoFit/>
          </a:bodyPr>
          <a:lstStyle/>
          <a:p>
            <a:pPr algn="r">
              <a:defRPr/>
            </a:pPr>
            <a:r>
              <a:rPr lang="en-US" sz="1600" b="1" dirty="0" smtClean="0">
                <a:latin typeface="+mj-lt"/>
              </a:rPr>
              <a:t>Pre-retirees</a:t>
            </a:r>
            <a:endParaRPr lang="en-US" sz="1600" b="1" dirty="0">
              <a:latin typeface="+mj-lt"/>
            </a:endParaRPr>
          </a:p>
        </p:txBody>
      </p:sp>
      <p:sp>
        <p:nvSpPr>
          <p:cNvPr id="11" name="TextBox 10"/>
          <p:cNvSpPr txBox="1"/>
          <p:nvPr/>
        </p:nvSpPr>
        <p:spPr>
          <a:xfrm>
            <a:off x="215900" y="4559300"/>
            <a:ext cx="1143000" cy="338554"/>
          </a:xfrm>
          <a:prstGeom prst="rect">
            <a:avLst/>
          </a:prstGeom>
          <a:noFill/>
        </p:spPr>
        <p:txBody>
          <a:bodyPr wrap="square">
            <a:spAutoFit/>
          </a:bodyPr>
          <a:lstStyle/>
          <a:p>
            <a:pPr algn="r">
              <a:defRPr/>
            </a:pPr>
            <a:r>
              <a:rPr lang="en-US" sz="1600" b="1" dirty="0" smtClean="0">
                <a:latin typeface="+mj-lt"/>
              </a:rPr>
              <a:t>Retirees</a:t>
            </a:r>
            <a:endParaRPr lang="en-US" sz="1600" b="1" dirty="0">
              <a:latin typeface="+mj-lt"/>
            </a:endParaRPr>
          </a:p>
        </p:txBody>
      </p:sp>
      <p:sp>
        <p:nvSpPr>
          <p:cNvPr id="13" name="TextBox 12"/>
          <p:cNvSpPr txBox="1"/>
          <p:nvPr/>
        </p:nvSpPr>
        <p:spPr>
          <a:xfrm>
            <a:off x="0" y="4140200"/>
            <a:ext cx="1358900" cy="338554"/>
          </a:xfrm>
          <a:prstGeom prst="rect">
            <a:avLst/>
          </a:prstGeom>
          <a:noFill/>
        </p:spPr>
        <p:txBody>
          <a:bodyPr wrap="square">
            <a:spAutoFit/>
          </a:bodyPr>
          <a:lstStyle/>
          <a:p>
            <a:pPr algn="r">
              <a:defRPr/>
            </a:pPr>
            <a:r>
              <a:rPr lang="en-US" sz="1600" b="1" dirty="0" smtClean="0">
                <a:latin typeface="+mj-lt"/>
              </a:rPr>
              <a:t>Pre-retirees</a:t>
            </a:r>
            <a:endParaRPr lang="en-US" sz="1600" b="1" dirty="0">
              <a:latin typeface="+mj-lt"/>
            </a:endParaRPr>
          </a:p>
        </p:txBody>
      </p:sp>
      <p:sp>
        <p:nvSpPr>
          <p:cNvPr id="17" name="Rectangle 16"/>
          <p:cNvSpPr/>
          <p:nvPr/>
        </p:nvSpPr>
        <p:spPr>
          <a:xfrm>
            <a:off x="1308100" y="1882170"/>
            <a:ext cx="7835900" cy="369332"/>
          </a:xfrm>
          <a:prstGeom prst="rect">
            <a:avLst/>
          </a:prstGeom>
        </p:spPr>
        <p:txBody>
          <a:bodyPr wrap="square">
            <a:spAutoFit/>
          </a:bodyPr>
          <a:lstStyle/>
          <a:p>
            <a:r>
              <a:rPr lang="en-US" sz="1800" b="1" dirty="0" smtClean="0">
                <a:latin typeface="Arial" charset="0"/>
              </a:rPr>
              <a:t>Importance of Medicare</a:t>
            </a:r>
          </a:p>
        </p:txBody>
      </p:sp>
      <p:sp>
        <p:nvSpPr>
          <p:cNvPr id="22" name="Rectangle 21"/>
          <p:cNvSpPr/>
          <p:nvPr/>
        </p:nvSpPr>
        <p:spPr>
          <a:xfrm>
            <a:off x="1308100" y="3634770"/>
            <a:ext cx="7835900" cy="369332"/>
          </a:xfrm>
          <a:prstGeom prst="rect">
            <a:avLst/>
          </a:prstGeom>
        </p:spPr>
        <p:txBody>
          <a:bodyPr wrap="square">
            <a:spAutoFit/>
          </a:bodyPr>
          <a:lstStyle/>
          <a:p>
            <a:r>
              <a:rPr lang="en-US" sz="1800" b="1" dirty="0" smtClean="0">
                <a:latin typeface="Arial" charset="0"/>
              </a:rPr>
              <a:t>Importance of Medicaid</a:t>
            </a:r>
          </a:p>
        </p:txBody>
      </p:sp>
      <p:sp>
        <p:nvSpPr>
          <p:cNvPr id="14" name="TextBox 13"/>
          <p:cNvSpPr txBox="1"/>
          <p:nvPr/>
        </p:nvSpPr>
        <p:spPr>
          <a:xfrm>
            <a:off x="0" y="61403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15" name="TextBox 14"/>
          <p:cNvSpPr txBox="1"/>
          <p:nvPr/>
        </p:nvSpPr>
        <p:spPr>
          <a:xfrm>
            <a:off x="4368800" y="2832100"/>
            <a:ext cx="287258" cy="338554"/>
          </a:xfrm>
          <a:prstGeom prst="rect">
            <a:avLst/>
          </a:prstGeom>
          <a:noFill/>
        </p:spPr>
        <p:txBody>
          <a:bodyPr wrap="none" rtlCol="0">
            <a:spAutoFit/>
          </a:bodyPr>
          <a:lstStyle/>
          <a:p>
            <a:r>
              <a:rPr lang="en-US" sz="1600" dirty="0" smtClean="0"/>
              <a:t>*</a:t>
            </a:r>
            <a:endParaRPr lang="en-US" sz="1600" dirty="0"/>
          </a:p>
        </p:txBody>
      </p:sp>
      <p:sp>
        <p:nvSpPr>
          <p:cNvPr id="19" name="TextBox 18"/>
          <p:cNvSpPr txBox="1"/>
          <p:nvPr/>
        </p:nvSpPr>
        <p:spPr>
          <a:xfrm>
            <a:off x="7010400" y="2387600"/>
            <a:ext cx="389850" cy="338554"/>
          </a:xfrm>
          <a:prstGeom prst="rect">
            <a:avLst/>
          </a:prstGeom>
          <a:noFill/>
        </p:spPr>
        <p:txBody>
          <a:bodyPr wrap="none" rtlCol="0">
            <a:spAutoFit/>
          </a:bodyPr>
          <a:lstStyle/>
          <a:p>
            <a:r>
              <a:rPr lang="en-US" sz="1600" dirty="0" smtClean="0"/>
              <a:t>**</a:t>
            </a:r>
            <a:endParaRPr lang="en-US" sz="1600" dirty="0"/>
          </a:p>
        </p:txBody>
      </p:sp>
      <p:sp>
        <p:nvSpPr>
          <p:cNvPr id="20" name="TextBox 19"/>
          <p:cNvSpPr txBox="1"/>
          <p:nvPr/>
        </p:nvSpPr>
        <p:spPr>
          <a:xfrm>
            <a:off x="7696200" y="4445000"/>
            <a:ext cx="287258" cy="338554"/>
          </a:xfrm>
          <a:prstGeom prst="rect">
            <a:avLst/>
          </a:prstGeom>
          <a:noFill/>
        </p:spPr>
        <p:txBody>
          <a:bodyPr wrap="none" rtlCol="0">
            <a:spAutoFit/>
          </a:bodyPr>
          <a:lstStyle/>
          <a:p>
            <a:r>
              <a:rPr lang="en-US" sz="1600" dirty="0" smtClean="0"/>
              <a:t>*</a:t>
            </a:r>
            <a:endParaRPr lang="en-US" sz="1600" dirty="0"/>
          </a:p>
        </p:txBody>
      </p:sp>
      <p:sp>
        <p:nvSpPr>
          <p:cNvPr id="21" name="Slide Number Placeholder 16"/>
          <p:cNvSpPr>
            <a:spLocks noGrp="1"/>
          </p:cNvSpPr>
          <p:nvPr>
            <p:ph type="sldNum" sz="quarter" idx="11"/>
          </p:nvPr>
        </p:nvSpPr>
        <p:spPr>
          <a:xfrm>
            <a:off x="7239000" y="6172200"/>
            <a:ext cx="1905000" cy="457200"/>
          </a:xfrm>
        </p:spPr>
        <p:txBody>
          <a:bodyPr/>
          <a:lstStyle/>
          <a:p>
            <a:pPr>
              <a:defRPr/>
            </a:pPr>
            <a:fld id="{977364CC-07C0-4FDF-BFBE-AFC9C45F58C3}" type="slidenum">
              <a:rPr lang="en-US" smtClean="0"/>
              <a:pPr>
                <a:defRPr/>
              </a:pPr>
              <a:t>15</a:t>
            </a:fld>
            <a:endParaRPr lang="en-US" dirty="0"/>
          </a:p>
        </p:txBody>
      </p:sp>
      <p:sp>
        <p:nvSpPr>
          <p:cNvPr id="23" name="TextBox 22"/>
          <p:cNvSpPr txBox="1"/>
          <p:nvPr/>
        </p:nvSpPr>
        <p:spPr>
          <a:xfrm>
            <a:off x="0" y="1054100"/>
            <a:ext cx="9144000" cy="584775"/>
          </a:xfrm>
          <a:prstGeom prst="rect">
            <a:avLst/>
          </a:prstGeom>
          <a:noFill/>
        </p:spPr>
        <p:txBody>
          <a:bodyPr wrap="square">
            <a:spAutoFit/>
          </a:bodyPr>
          <a:lstStyle/>
          <a:p>
            <a:pPr algn="ctr">
              <a:defRPr/>
            </a:pPr>
            <a:r>
              <a:rPr lang="en-US" sz="1600" i="1" dirty="0" smtClean="0">
                <a:latin typeface="+mj-lt"/>
              </a:rPr>
              <a:t>% saying they Medicare/Medicaid is or they expect Medicare/Medicaid will be important for them personally during their retirement</a:t>
            </a:r>
            <a:endParaRPr lang="en-US" sz="1600" i="1"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195" name="Object 4"/>
          <p:cNvGraphicFramePr>
            <a:graphicFrameLocks noChangeAspect="1"/>
          </p:cNvGraphicFramePr>
          <p:nvPr/>
        </p:nvGraphicFramePr>
        <p:xfrm>
          <a:off x="406400" y="1778000"/>
          <a:ext cx="8140700" cy="4546600"/>
        </p:xfrm>
        <a:graphic>
          <a:graphicData uri="http://schemas.openxmlformats.org/presentationml/2006/ole">
            <p:oleObj spid="_x0000_s361474" name="Worksheet" r:id="rId4" imgW="6105525" imgH="3409950" progId="Excel.Sheet.8">
              <p:embed/>
            </p:oleObj>
          </a:graphicData>
        </a:graphic>
      </p:graphicFrame>
      <p:sp>
        <p:nvSpPr>
          <p:cNvPr id="7171" name="Text Box 2"/>
          <p:cNvSpPr txBox="1">
            <a:spLocks noChangeArrowheads="1"/>
          </p:cNvSpPr>
          <p:nvPr/>
        </p:nvSpPr>
        <p:spPr bwMode="auto">
          <a:xfrm>
            <a:off x="0" y="0"/>
            <a:ext cx="9144000" cy="1077218"/>
          </a:xfrm>
          <a:prstGeom prst="rect">
            <a:avLst/>
          </a:prstGeom>
          <a:noFill/>
          <a:ln w="9525">
            <a:noFill/>
            <a:miter lim="800000"/>
            <a:headEnd/>
            <a:tailEnd/>
          </a:ln>
        </p:spPr>
        <p:txBody>
          <a:bodyPr>
            <a:spAutoFit/>
          </a:bodyPr>
          <a:lstStyle/>
          <a:p>
            <a:r>
              <a:rPr lang="en-US" sz="3200" dirty="0" smtClean="0">
                <a:solidFill>
                  <a:schemeClr val="bg1"/>
                </a:solidFill>
                <a:latin typeface="Arial" charset="0"/>
              </a:rPr>
              <a:t>Beliefs About How Long-Term Nursing Home Care Would Be Paid</a:t>
            </a:r>
            <a:endParaRPr lang="en-US" sz="3200" dirty="0">
              <a:solidFill>
                <a:schemeClr val="bg1"/>
              </a:solidFill>
              <a:latin typeface="Arial" charset="0"/>
            </a:endParaRPr>
          </a:p>
        </p:txBody>
      </p:sp>
      <p:sp>
        <p:nvSpPr>
          <p:cNvPr id="11" name="TextBox 10"/>
          <p:cNvSpPr txBox="1"/>
          <p:nvPr/>
        </p:nvSpPr>
        <p:spPr>
          <a:xfrm>
            <a:off x="457200" y="2311400"/>
            <a:ext cx="7073900" cy="307777"/>
          </a:xfrm>
          <a:prstGeom prst="rect">
            <a:avLst/>
          </a:prstGeom>
          <a:noFill/>
        </p:spPr>
        <p:txBody>
          <a:bodyPr>
            <a:spAutoFit/>
          </a:bodyPr>
          <a:lstStyle/>
          <a:p>
            <a:pPr>
              <a:defRPr/>
            </a:pPr>
            <a:r>
              <a:rPr lang="en-US" sz="1400" b="1" dirty="0" smtClean="0">
                <a:latin typeface="+mj-lt"/>
              </a:rPr>
              <a:t>You or your family using income, savings, investments or family support</a:t>
            </a:r>
            <a:endParaRPr lang="en-US" sz="1400" b="1" dirty="0">
              <a:latin typeface="+mj-lt"/>
            </a:endParaRPr>
          </a:p>
        </p:txBody>
      </p:sp>
      <p:sp>
        <p:nvSpPr>
          <p:cNvPr id="12" name="TextBox 11"/>
          <p:cNvSpPr txBox="1"/>
          <p:nvPr/>
        </p:nvSpPr>
        <p:spPr>
          <a:xfrm>
            <a:off x="457200" y="2971800"/>
            <a:ext cx="8020050" cy="307777"/>
          </a:xfrm>
          <a:prstGeom prst="rect">
            <a:avLst/>
          </a:prstGeom>
          <a:noFill/>
        </p:spPr>
        <p:txBody>
          <a:bodyPr>
            <a:spAutoFit/>
          </a:bodyPr>
          <a:lstStyle/>
          <a:p>
            <a:pPr>
              <a:defRPr/>
            </a:pPr>
            <a:r>
              <a:rPr lang="en-US" sz="1400" b="1" dirty="0" smtClean="0">
                <a:latin typeface="+mj-lt"/>
              </a:rPr>
              <a:t>Private long-term care insurance</a:t>
            </a:r>
            <a:endParaRPr lang="en-US" sz="1400" b="1" dirty="0">
              <a:latin typeface="+mj-lt"/>
            </a:endParaRPr>
          </a:p>
        </p:txBody>
      </p:sp>
      <p:sp>
        <p:nvSpPr>
          <p:cNvPr id="13" name="TextBox 12"/>
          <p:cNvSpPr txBox="1"/>
          <p:nvPr/>
        </p:nvSpPr>
        <p:spPr>
          <a:xfrm>
            <a:off x="457200" y="1663700"/>
            <a:ext cx="8445500" cy="307777"/>
          </a:xfrm>
          <a:prstGeom prst="rect">
            <a:avLst/>
          </a:prstGeom>
          <a:noFill/>
        </p:spPr>
        <p:txBody>
          <a:bodyPr wrap="square">
            <a:spAutoFit/>
          </a:bodyPr>
          <a:lstStyle/>
          <a:p>
            <a:r>
              <a:rPr lang="en-US" sz="1400" b="1" dirty="0" smtClean="0">
                <a:latin typeface="+mj-lt"/>
              </a:rPr>
              <a:t>Medicare</a:t>
            </a:r>
            <a:endParaRPr lang="en-US" sz="1400" b="1" dirty="0">
              <a:latin typeface="+mj-lt"/>
            </a:endParaRPr>
          </a:p>
        </p:txBody>
      </p:sp>
      <p:sp>
        <p:nvSpPr>
          <p:cNvPr id="14" name="TextBox 13"/>
          <p:cNvSpPr txBox="1"/>
          <p:nvPr/>
        </p:nvSpPr>
        <p:spPr>
          <a:xfrm>
            <a:off x="457200" y="3594100"/>
            <a:ext cx="7073900" cy="307777"/>
          </a:xfrm>
          <a:prstGeom prst="rect">
            <a:avLst/>
          </a:prstGeom>
          <a:noFill/>
        </p:spPr>
        <p:txBody>
          <a:bodyPr>
            <a:spAutoFit/>
          </a:bodyPr>
          <a:lstStyle/>
          <a:p>
            <a:r>
              <a:rPr lang="en-US" sz="1400" b="1" dirty="0" smtClean="0">
                <a:latin typeface="+mj-lt"/>
              </a:rPr>
              <a:t>Medicaid</a:t>
            </a:r>
            <a:endParaRPr lang="en-US" sz="1400" b="1" dirty="0">
              <a:latin typeface="+mj-lt"/>
            </a:endParaRPr>
          </a:p>
        </p:txBody>
      </p:sp>
      <p:sp>
        <p:nvSpPr>
          <p:cNvPr id="15" name="TextBox 14"/>
          <p:cNvSpPr txBox="1"/>
          <p:nvPr/>
        </p:nvSpPr>
        <p:spPr>
          <a:xfrm>
            <a:off x="457200" y="4216400"/>
            <a:ext cx="8194675" cy="307777"/>
          </a:xfrm>
          <a:prstGeom prst="rect">
            <a:avLst/>
          </a:prstGeom>
          <a:noFill/>
        </p:spPr>
        <p:txBody>
          <a:bodyPr>
            <a:spAutoFit/>
          </a:bodyPr>
          <a:lstStyle/>
          <a:p>
            <a:pPr>
              <a:defRPr/>
            </a:pPr>
            <a:r>
              <a:rPr lang="en-US" sz="1400" b="1" dirty="0" smtClean="0">
                <a:latin typeface="+mj-lt"/>
              </a:rPr>
              <a:t>Some other source</a:t>
            </a:r>
            <a:endParaRPr lang="en-US" sz="1400" b="1" dirty="0">
              <a:latin typeface="+mj-lt"/>
            </a:endParaRPr>
          </a:p>
        </p:txBody>
      </p:sp>
      <p:sp>
        <p:nvSpPr>
          <p:cNvPr id="10" name="TextBox 9"/>
          <p:cNvSpPr txBox="1"/>
          <p:nvPr/>
        </p:nvSpPr>
        <p:spPr>
          <a:xfrm>
            <a:off x="457200" y="4851400"/>
            <a:ext cx="8194675" cy="307777"/>
          </a:xfrm>
          <a:prstGeom prst="rect">
            <a:avLst/>
          </a:prstGeom>
          <a:noFill/>
        </p:spPr>
        <p:txBody>
          <a:bodyPr>
            <a:spAutoFit/>
          </a:bodyPr>
          <a:lstStyle/>
          <a:p>
            <a:pPr>
              <a:defRPr/>
            </a:pPr>
            <a:r>
              <a:rPr lang="en-US" sz="1400" b="1" dirty="0" smtClean="0">
                <a:latin typeface="+mj-lt"/>
              </a:rPr>
              <a:t>Don’t know</a:t>
            </a:r>
            <a:endParaRPr lang="en-US" sz="1400" b="1" dirty="0">
              <a:latin typeface="+mj-lt"/>
            </a:endParaRPr>
          </a:p>
        </p:txBody>
      </p:sp>
      <p:sp>
        <p:nvSpPr>
          <p:cNvPr id="16" name="TextBox 15"/>
          <p:cNvSpPr txBox="1"/>
          <p:nvPr/>
        </p:nvSpPr>
        <p:spPr>
          <a:xfrm>
            <a:off x="457200" y="5499100"/>
            <a:ext cx="8194675" cy="307777"/>
          </a:xfrm>
          <a:prstGeom prst="rect">
            <a:avLst/>
          </a:prstGeom>
          <a:noFill/>
        </p:spPr>
        <p:txBody>
          <a:bodyPr>
            <a:spAutoFit/>
          </a:bodyPr>
          <a:lstStyle/>
          <a:p>
            <a:pPr>
              <a:defRPr/>
            </a:pPr>
            <a:r>
              <a:rPr lang="en-US" sz="1400" b="1" dirty="0" smtClean="0">
                <a:latin typeface="+mj-lt"/>
              </a:rPr>
              <a:t>Already in a nursing home</a:t>
            </a:r>
            <a:endParaRPr lang="en-US" sz="1400" b="1" dirty="0">
              <a:latin typeface="+mj-lt"/>
            </a:endParaRPr>
          </a:p>
        </p:txBody>
      </p:sp>
      <p:sp>
        <p:nvSpPr>
          <p:cNvPr id="17" name="Slide Number Placeholder 16"/>
          <p:cNvSpPr>
            <a:spLocks noGrp="1"/>
          </p:cNvSpPr>
          <p:nvPr>
            <p:ph type="sldNum" sz="quarter" idx="11"/>
          </p:nvPr>
        </p:nvSpPr>
        <p:spPr/>
        <p:txBody>
          <a:bodyPr/>
          <a:lstStyle/>
          <a:p>
            <a:pPr>
              <a:defRPr/>
            </a:pPr>
            <a:fld id="{977364CC-07C0-4FDF-BFBE-AFC9C45F58C3}" type="slidenum">
              <a:rPr lang="en-US" smtClean="0"/>
              <a:pPr>
                <a:defRPr/>
              </a:pPr>
              <a:t>16</a:t>
            </a:fld>
            <a:endParaRPr lang="en-US" dirty="0"/>
          </a:p>
        </p:txBody>
      </p:sp>
      <p:sp>
        <p:nvSpPr>
          <p:cNvPr id="18" name="TextBox 17"/>
          <p:cNvSpPr txBox="1"/>
          <p:nvPr/>
        </p:nvSpPr>
        <p:spPr>
          <a:xfrm>
            <a:off x="0" y="1054100"/>
            <a:ext cx="9144000" cy="584775"/>
          </a:xfrm>
          <a:prstGeom prst="rect">
            <a:avLst/>
          </a:prstGeom>
          <a:noFill/>
        </p:spPr>
        <p:txBody>
          <a:bodyPr wrap="square">
            <a:spAutoFit/>
          </a:bodyPr>
          <a:lstStyle/>
          <a:p>
            <a:pPr algn="ctr">
              <a:defRPr/>
            </a:pPr>
            <a:r>
              <a:rPr lang="en-US" sz="1600" i="1" dirty="0" smtClean="0">
                <a:latin typeface="+mj-lt"/>
              </a:rPr>
              <a:t>If you (or your spouse/partner) were to need care in a nursing home for three months (100 days) or more, how would the majority of the costs be paid?</a:t>
            </a:r>
            <a:endParaRPr lang="en-US" sz="1600" i="1" dirty="0">
              <a:latin typeface="+mj-lt"/>
            </a:endParaRPr>
          </a:p>
        </p:txBody>
      </p:sp>
      <p:sp>
        <p:nvSpPr>
          <p:cNvPr id="19" name="TextBox 18"/>
          <p:cNvSpPr txBox="1"/>
          <p:nvPr/>
        </p:nvSpPr>
        <p:spPr>
          <a:xfrm>
            <a:off x="4445000" y="1993900"/>
            <a:ext cx="287258" cy="338554"/>
          </a:xfrm>
          <a:prstGeom prst="rect">
            <a:avLst/>
          </a:prstGeom>
          <a:noFill/>
        </p:spPr>
        <p:txBody>
          <a:bodyPr wrap="none" rtlCol="0">
            <a:spAutoFit/>
          </a:bodyPr>
          <a:lstStyle/>
          <a:p>
            <a:r>
              <a:rPr lang="en-US" sz="1600" dirty="0" smtClean="0"/>
              <a:t>*</a:t>
            </a:r>
            <a:endParaRPr lang="en-US" sz="1600" dirty="0"/>
          </a:p>
        </p:txBody>
      </p:sp>
      <p:sp>
        <p:nvSpPr>
          <p:cNvPr id="20" name="TextBox 19"/>
          <p:cNvSpPr txBox="1"/>
          <p:nvPr/>
        </p:nvSpPr>
        <p:spPr>
          <a:xfrm>
            <a:off x="0" y="6330890"/>
            <a:ext cx="6553200" cy="276999"/>
          </a:xfrm>
          <a:prstGeom prst="rect">
            <a:avLst/>
          </a:prstGeom>
          <a:noFill/>
        </p:spPr>
        <p:txBody>
          <a:bodyPr wrap="square" rtlCol="0">
            <a:spAutoFit/>
          </a:bodyPr>
          <a:lstStyle/>
          <a:p>
            <a:pPr algn="l"/>
            <a:r>
              <a:rPr lang="en-US" sz="1200" dirty="0" smtClean="0">
                <a:latin typeface="+mj-lt"/>
              </a:rPr>
              <a:t>*Statistically significantly greater than pre-retirees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931" name="Object 4"/>
          <p:cNvGraphicFramePr>
            <a:graphicFrameLocks noChangeAspect="1"/>
          </p:cNvGraphicFramePr>
          <p:nvPr/>
        </p:nvGraphicFramePr>
        <p:xfrm>
          <a:off x="0" y="1930400"/>
          <a:ext cx="8953500" cy="3987800"/>
        </p:xfrm>
        <a:graphic>
          <a:graphicData uri="http://schemas.openxmlformats.org/presentationml/2006/ole">
            <p:oleObj spid="_x0000_s499714" name="Worksheet" r:id="rId4" imgW="6715006" imgH="2990743" progId="Excel.Sheet.8">
              <p:embed/>
            </p:oleObj>
          </a:graphicData>
        </a:graphic>
      </p:graphicFrame>
      <p:sp>
        <p:nvSpPr>
          <p:cNvPr id="10" name="Slide Number Placeholder 9"/>
          <p:cNvSpPr>
            <a:spLocks noGrp="1"/>
          </p:cNvSpPr>
          <p:nvPr>
            <p:ph type="sldNum" sz="quarter" idx="11"/>
          </p:nvPr>
        </p:nvSpPr>
        <p:spPr/>
        <p:txBody>
          <a:bodyPr/>
          <a:lstStyle/>
          <a:p>
            <a:pPr>
              <a:defRPr/>
            </a:pPr>
            <a:fld id="{977364CC-07C0-4FDF-BFBE-AFC9C45F58C3}" type="slidenum">
              <a:rPr lang="en-US" smtClean="0"/>
              <a:pPr>
                <a:defRPr/>
              </a:pPr>
              <a:t>17</a:t>
            </a:fld>
            <a:endParaRPr lang="en-US" dirty="0"/>
          </a:p>
        </p:txBody>
      </p:sp>
      <p:sp>
        <p:nvSpPr>
          <p:cNvPr id="8" name="Text Box 2"/>
          <p:cNvSpPr txBox="1">
            <a:spLocks noChangeArrowheads="1"/>
          </p:cNvSpPr>
          <p:nvPr/>
        </p:nvSpPr>
        <p:spPr bwMode="auto">
          <a:xfrm>
            <a:off x="0" y="-12700"/>
            <a:ext cx="9144000" cy="1077218"/>
          </a:xfrm>
          <a:prstGeom prst="rect">
            <a:avLst/>
          </a:prstGeom>
          <a:noFill/>
          <a:ln w="9525">
            <a:noFill/>
            <a:miter lim="800000"/>
            <a:headEnd/>
            <a:tailEnd/>
          </a:ln>
        </p:spPr>
        <p:txBody>
          <a:bodyPr>
            <a:spAutoFit/>
          </a:bodyPr>
          <a:lstStyle/>
          <a:p>
            <a:r>
              <a:rPr lang="en-US" sz="3200" dirty="0" smtClean="0">
                <a:solidFill>
                  <a:schemeClr val="bg1"/>
                </a:solidFill>
                <a:latin typeface="Arial" charset="0"/>
              </a:rPr>
              <a:t>Problems with Waiting Two Additional Years Before Receiving Benefits: Medicare</a:t>
            </a:r>
          </a:p>
        </p:txBody>
      </p:sp>
      <p:sp>
        <p:nvSpPr>
          <p:cNvPr id="12" name="TextBox 11"/>
          <p:cNvSpPr txBox="1"/>
          <p:nvPr/>
        </p:nvSpPr>
        <p:spPr>
          <a:xfrm>
            <a:off x="0" y="1092200"/>
            <a:ext cx="9144000" cy="584775"/>
          </a:xfrm>
          <a:prstGeom prst="rect">
            <a:avLst/>
          </a:prstGeom>
          <a:noFill/>
        </p:spPr>
        <p:txBody>
          <a:bodyPr wrap="square" rtlCol="0">
            <a:spAutoFit/>
          </a:bodyPr>
          <a:lstStyle/>
          <a:p>
            <a:pPr algn="ctr"/>
            <a:r>
              <a:rPr lang="en-US" sz="1600" i="1" dirty="0" smtClean="0">
                <a:latin typeface="Arial" charset="0"/>
              </a:rPr>
              <a:t>If you had been/were asked to wait two years longer before receiving Medicare benefits, would that have been/be a major problem, a minor problem, or not a problem at all for you and your family?</a:t>
            </a:r>
          </a:p>
        </p:txBody>
      </p:sp>
      <p:sp>
        <p:nvSpPr>
          <p:cNvPr id="13" name="TextBox 12"/>
          <p:cNvSpPr txBox="1"/>
          <p:nvPr/>
        </p:nvSpPr>
        <p:spPr>
          <a:xfrm>
            <a:off x="812800" y="1816100"/>
            <a:ext cx="2501900" cy="338554"/>
          </a:xfrm>
          <a:prstGeom prst="rect">
            <a:avLst/>
          </a:prstGeom>
          <a:noFill/>
        </p:spPr>
        <p:txBody>
          <a:bodyPr wrap="square">
            <a:spAutoFit/>
          </a:bodyPr>
          <a:lstStyle/>
          <a:p>
            <a:pPr>
              <a:defRPr/>
            </a:pPr>
            <a:r>
              <a:rPr lang="en-US" sz="1600" b="1" dirty="0" smtClean="0">
                <a:latin typeface="+mj-lt"/>
              </a:rPr>
              <a:t>Major problem</a:t>
            </a:r>
            <a:endParaRPr lang="en-US" sz="1600" b="1" dirty="0">
              <a:latin typeface="+mj-lt"/>
            </a:endParaRPr>
          </a:p>
        </p:txBody>
      </p:sp>
      <p:sp>
        <p:nvSpPr>
          <p:cNvPr id="14" name="TextBox 13"/>
          <p:cNvSpPr txBox="1"/>
          <p:nvPr/>
        </p:nvSpPr>
        <p:spPr>
          <a:xfrm>
            <a:off x="812800" y="2590800"/>
            <a:ext cx="2501900" cy="338554"/>
          </a:xfrm>
          <a:prstGeom prst="rect">
            <a:avLst/>
          </a:prstGeom>
          <a:noFill/>
        </p:spPr>
        <p:txBody>
          <a:bodyPr wrap="square">
            <a:spAutoFit/>
          </a:bodyPr>
          <a:lstStyle/>
          <a:p>
            <a:pPr>
              <a:defRPr/>
            </a:pPr>
            <a:r>
              <a:rPr lang="en-US" sz="1600" b="1" dirty="0" smtClean="0">
                <a:latin typeface="+mj-lt"/>
              </a:rPr>
              <a:t>Minor problem</a:t>
            </a:r>
            <a:endParaRPr lang="en-US" sz="1600" b="1" dirty="0">
              <a:latin typeface="+mj-lt"/>
            </a:endParaRPr>
          </a:p>
        </p:txBody>
      </p:sp>
      <p:sp>
        <p:nvSpPr>
          <p:cNvPr id="15" name="TextBox 14"/>
          <p:cNvSpPr txBox="1"/>
          <p:nvPr/>
        </p:nvSpPr>
        <p:spPr>
          <a:xfrm>
            <a:off x="812800" y="3365500"/>
            <a:ext cx="2501900" cy="338554"/>
          </a:xfrm>
          <a:prstGeom prst="rect">
            <a:avLst/>
          </a:prstGeom>
          <a:noFill/>
        </p:spPr>
        <p:txBody>
          <a:bodyPr wrap="square">
            <a:spAutoFit/>
          </a:bodyPr>
          <a:lstStyle/>
          <a:p>
            <a:pPr>
              <a:defRPr/>
            </a:pPr>
            <a:r>
              <a:rPr lang="en-US" sz="1600" b="1" dirty="0" smtClean="0">
                <a:latin typeface="+mj-lt"/>
              </a:rPr>
              <a:t>Not a problem at all</a:t>
            </a:r>
            <a:endParaRPr lang="en-US" sz="1600" b="1" dirty="0">
              <a:latin typeface="+mj-lt"/>
            </a:endParaRPr>
          </a:p>
        </p:txBody>
      </p:sp>
      <p:sp>
        <p:nvSpPr>
          <p:cNvPr id="16" name="TextBox 15"/>
          <p:cNvSpPr txBox="1"/>
          <p:nvPr/>
        </p:nvSpPr>
        <p:spPr>
          <a:xfrm>
            <a:off x="812800" y="4114800"/>
            <a:ext cx="2501900" cy="338554"/>
          </a:xfrm>
          <a:prstGeom prst="rect">
            <a:avLst/>
          </a:prstGeom>
          <a:noFill/>
        </p:spPr>
        <p:txBody>
          <a:bodyPr wrap="square">
            <a:spAutoFit/>
          </a:bodyPr>
          <a:lstStyle/>
          <a:p>
            <a:pPr>
              <a:defRPr/>
            </a:pPr>
            <a:r>
              <a:rPr lang="en-US" sz="1600" b="1" dirty="0" smtClean="0">
                <a:latin typeface="+mj-lt"/>
              </a:rPr>
              <a:t>Don’t know</a:t>
            </a:r>
            <a:endParaRPr lang="en-US" sz="1600" b="1" dirty="0">
              <a:latin typeface="+mj-lt"/>
            </a:endParaRPr>
          </a:p>
        </p:txBody>
      </p:sp>
      <p:sp>
        <p:nvSpPr>
          <p:cNvPr id="17" name="TextBox 16"/>
          <p:cNvSpPr txBox="1"/>
          <p:nvPr/>
        </p:nvSpPr>
        <p:spPr>
          <a:xfrm>
            <a:off x="812800" y="4889500"/>
            <a:ext cx="4902200" cy="338554"/>
          </a:xfrm>
          <a:prstGeom prst="rect">
            <a:avLst/>
          </a:prstGeom>
          <a:noFill/>
        </p:spPr>
        <p:txBody>
          <a:bodyPr wrap="square">
            <a:spAutoFit/>
          </a:bodyPr>
          <a:lstStyle/>
          <a:p>
            <a:pPr>
              <a:defRPr/>
            </a:pPr>
            <a:r>
              <a:rPr lang="en-US" sz="1600" b="1" dirty="0" smtClean="0">
                <a:latin typeface="+mj-lt"/>
              </a:rPr>
              <a:t>Not enrolled and never plan to enroll in Medicare</a:t>
            </a:r>
            <a:endParaRPr lang="en-US" sz="1600" b="1" dirty="0">
              <a:latin typeface="+mj-lt"/>
            </a:endParaRPr>
          </a:p>
        </p:txBody>
      </p:sp>
      <p:sp>
        <p:nvSpPr>
          <p:cNvPr id="19" name="Right Brace 12"/>
          <p:cNvSpPr>
            <a:spLocks/>
          </p:cNvSpPr>
          <p:nvPr/>
        </p:nvSpPr>
        <p:spPr bwMode="auto">
          <a:xfrm>
            <a:off x="4457700" y="2032000"/>
            <a:ext cx="482600" cy="1524000"/>
          </a:xfrm>
          <a:prstGeom prst="rightBrace">
            <a:avLst>
              <a:gd name="adj1" fmla="val 8340"/>
              <a:gd name="adj2" fmla="val 50000"/>
            </a:avLst>
          </a:prstGeom>
          <a:noFill/>
          <a:ln w="12700" algn="ctr">
            <a:solidFill>
              <a:schemeClr val="tx1"/>
            </a:solidFill>
            <a:round/>
            <a:headEnd/>
            <a:tailEnd/>
          </a:ln>
        </p:spPr>
        <p:txBody>
          <a:bodyPr/>
          <a:lstStyle/>
          <a:p>
            <a:pPr eaLnBrk="0" hangingPunct="0"/>
            <a:endParaRPr lang="en-US" dirty="0"/>
          </a:p>
        </p:txBody>
      </p:sp>
      <p:sp>
        <p:nvSpPr>
          <p:cNvPr id="20" name="TextBox 19"/>
          <p:cNvSpPr txBox="1"/>
          <p:nvPr/>
        </p:nvSpPr>
        <p:spPr>
          <a:xfrm>
            <a:off x="4914900" y="2621432"/>
            <a:ext cx="4584700" cy="307777"/>
          </a:xfrm>
          <a:prstGeom prst="rect">
            <a:avLst/>
          </a:prstGeom>
          <a:noFill/>
        </p:spPr>
        <p:txBody>
          <a:bodyPr wrap="square">
            <a:spAutoFit/>
          </a:bodyPr>
          <a:lstStyle/>
          <a:p>
            <a:pPr>
              <a:defRPr/>
            </a:pPr>
            <a:r>
              <a:rPr lang="en-US" sz="1400" b="1" dirty="0" smtClean="0">
                <a:latin typeface="+mj-lt"/>
              </a:rPr>
              <a:t>Problem: 67% Pre-retirees     vs. 60% Retirees</a:t>
            </a:r>
            <a:endParaRPr lang="en-US" sz="1400" b="1" dirty="0">
              <a:latin typeface="+mj-lt"/>
            </a:endParaRPr>
          </a:p>
        </p:txBody>
      </p:sp>
      <p:sp>
        <p:nvSpPr>
          <p:cNvPr id="21" name="TextBox 20"/>
          <p:cNvSpPr txBox="1"/>
          <p:nvPr/>
        </p:nvSpPr>
        <p:spPr>
          <a:xfrm>
            <a:off x="0" y="61657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22" name="TextBox 21"/>
          <p:cNvSpPr txBox="1"/>
          <p:nvPr/>
        </p:nvSpPr>
        <p:spPr>
          <a:xfrm>
            <a:off x="7073900" y="2540000"/>
            <a:ext cx="389850" cy="338554"/>
          </a:xfrm>
          <a:prstGeom prst="rect">
            <a:avLst/>
          </a:prstGeom>
          <a:noFill/>
        </p:spPr>
        <p:txBody>
          <a:bodyPr wrap="none" rtlCol="0">
            <a:spAutoFit/>
          </a:bodyPr>
          <a:lstStyle/>
          <a:p>
            <a:r>
              <a:rPr lang="en-US" sz="1600" dirty="0" smtClean="0"/>
              <a:t>**</a:t>
            </a:r>
            <a:endParaRPr lang="en-US" sz="1600" dirty="0"/>
          </a:p>
        </p:txBody>
      </p:sp>
      <p:sp>
        <p:nvSpPr>
          <p:cNvPr id="18" name="TextBox 17"/>
          <p:cNvSpPr txBox="1"/>
          <p:nvPr/>
        </p:nvSpPr>
        <p:spPr>
          <a:xfrm>
            <a:off x="4318000" y="2806700"/>
            <a:ext cx="389850" cy="338554"/>
          </a:xfrm>
          <a:prstGeom prst="rect">
            <a:avLst/>
          </a:prstGeom>
          <a:noFill/>
        </p:spPr>
        <p:txBody>
          <a:bodyPr wrap="none" rtlCol="0">
            <a:spAutoFit/>
          </a:bodyPr>
          <a:lstStyle/>
          <a:p>
            <a:r>
              <a:rPr lang="en-US" sz="1600" dirty="0" smtClean="0"/>
              <a:t>**</a:t>
            </a:r>
            <a:endParaRPr lang="en-US" sz="1600" dirty="0"/>
          </a:p>
        </p:txBody>
      </p:sp>
      <p:sp>
        <p:nvSpPr>
          <p:cNvPr id="23" name="TextBox 22"/>
          <p:cNvSpPr txBox="1"/>
          <p:nvPr/>
        </p:nvSpPr>
        <p:spPr>
          <a:xfrm>
            <a:off x="4025900" y="3784600"/>
            <a:ext cx="287258"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931" name="Object 4"/>
          <p:cNvGraphicFramePr>
            <a:graphicFrameLocks noChangeAspect="1"/>
          </p:cNvGraphicFramePr>
          <p:nvPr/>
        </p:nvGraphicFramePr>
        <p:xfrm>
          <a:off x="0" y="1778000"/>
          <a:ext cx="8953500" cy="4330700"/>
        </p:xfrm>
        <a:graphic>
          <a:graphicData uri="http://schemas.openxmlformats.org/presentationml/2006/ole">
            <p:oleObj spid="_x0000_s352258" name="Worksheet" r:id="rId4" imgW="6715006" imgH="3247949" progId="Excel.Sheet.8">
              <p:embed/>
            </p:oleObj>
          </a:graphicData>
        </a:graphic>
      </p:graphicFrame>
      <p:sp>
        <p:nvSpPr>
          <p:cNvPr id="4" name="Text Box 2"/>
          <p:cNvSpPr txBox="1">
            <a:spLocks noChangeArrowheads="1"/>
          </p:cNvSpPr>
          <p:nvPr/>
        </p:nvSpPr>
        <p:spPr bwMode="auto">
          <a:xfrm>
            <a:off x="0" y="215900"/>
            <a:ext cx="9144000" cy="646331"/>
          </a:xfrm>
          <a:prstGeom prst="rect">
            <a:avLst/>
          </a:prstGeom>
          <a:noFill/>
          <a:ln w="9525">
            <a:noFill/>
            <a:miter lim="800000"/>
            <a:headEnd/>
            <a:tailEnd/>
          </a:ln>
        </p:spPr>
        <p:txBody>
          <a:bodyPr>
            <a:spAutoFit/>
          </a:bodyPr>
          <a:lstStyle/>
          <a:p>
            <a:r>
              <a:rPr lang="en-US" sz="3600" dirty="0" smtClean="0">
                <a:solidFill>
                  <a:schemeClr val="bg1"/>
                </a:solidFill>
                <a:latin typeface="Arial" charset="0"/>
              </a:rPr>
              <a:t>Confidence in Medicare</a:t>
            </a:r>
          </a:p>
        </p:txBody>
      </p:sp>
      <p:sp>
        <p:nvSpPr>
          <p:cNvPr id="6" name="Right Brace 12"/>
          <p:cNvSpPr>
            <a:spLocks/>
          </p:cNvSpPr>
          <p:nvPr/>
        </p:nvSpPr>
        <p:spPr bwMode="auto">
          <a:xfrm>
            <a:off x="4546600" y="2061632"/>
            <a:ext cx="457200" cy="1761068"/>
          </a:xfrm>
          <a:prstGeom prst="rightBrace">
            <a:avLst>
              <a:gd name="adj1" fmla="val 8340"/>
              <a:gd name="adj2" fmla="val 50000"/>
            </a:avLst>
          </a:prstGeom>
          <a:noFill/>
          <a:ln w="12700" algn="ctr">
            <a:solidFill>
              <a:schemeClr val="tx1"/>
            </a:solidFill>
            <a:round/>
            <a:headEnd/>
            <a:tailEnd/>
          </a:ln>
        </p:spPr>
        <p:txBody>
          <a:bodyPr/>
          <a:lstStyle/>
          <a:p>
            <a:pPr eaLnBrk="0" hangingPunct="0"/>
            <a:endParaRPr lang="en-US" dirty="0"/>
          </a:p>
        </p:txBody>
      </p:sp>
      <p:sp>
        <p:nvSpPr>
          <p:cNvPr id="7" name="TextBox 6"/>
          <p:cNvSpPr txBox="1"/>
          <p:nvPr/>
        </p:nvSpPr>
        <p:spPr>
          <a:xfrm>
            <a:off x="4965700" y="2773831"/>
            <a:ext cx="4038600" cy="307777"/>
          </a:xfrm>
          <a:prstGeom prst="rect">
            <a:avLst/>
          </a:prstGeom>
          <a:noFill/>
        </p:spPr>
        <p:txBody>
          <a:bodyPr wrap="square">
            <a:spAutoFit/>
          </a:bodyPr>
          <a:lstStyle/>
          <a:p>
            <a:pPr>
              <a:defRPr/>
            </a:pPr>
            <a:r>
              <a:rPr lang="en-US" sz="1400" b="1" dirty="0" smtClean="0">
                <a:latin typeface="+mj-lt"/>
              </a:rPr>
              <a:t>Confident: 38% Pre-retirees vs. 52% Retirees</a:t>
            </a:r>
          </a:p>
        </p:txBody>
      </p:sp>
      <p:sp>
        <p:nvSpPr>
          <p:cNvPr id="10" name="Slide Number Placeholder 9"/>
          <p:cNvSpPr>
            <a:spLocks noGrp="1"/>
          </p:cNvSpPr>
          <p:nvPr>
            <p:ph type="sldNum" sz="quarter" idx="11"/>
          </p:nvPr>
        </p:nvSpPr>
        <p:spPr/>
        <p:txBody>
          <a:bodyPr/>
          <a:lstStyle/>
          <a:p>
            <a:pPr>
              <a:defRPr/>
            </a:pPr>
            <a:fld id="{977364CC-07C0-4FDF-BFBE-AFC9C45F58C3}" type="slidenum">
              <a:rPr lang="en-US" smtClean="0"/>
              <a:pPr>
                <a:defRPr/>
              </a:pPr>
              <a:t>18</a:t>
            </a:fld>
            <a:endParaRPr lang="en-US" dirty="0"/>
          </a:p>
        </p:txBody>
      </p:sp>
      <p:sp>
        <p:nvSpPr>
          <p:cNvPr id="11" name="TextBox 10"/>
          <p:cNvSpPr txBox="1"/>
          <p:nvPr/>
        </p:nvSpPr>
        <p:spPr>
          <a:xfrm>
            <a:off x="0" y="1054100"/>
            <a:ext cx="9144000" cy="584775"/>
          </a:xfrm>
          <a:prstGeom prst="rect">
            <a:avLst/>
          </a:prstGeom>
          <a:noFill/>
        </p:spPr>
        <p:txBody>
          <a:bodyPr wrap="square">
            <a:spAutoFit/>
          </a:bodyPr>
          <a:lstStyle/>
          <a:p>
            <a:pPr algn="ctr">
              <a:defRPr/>
            </a:pPr>
            <a:r>
              <a:rPr lang="en-US" sz="1600" i="1" dirty="0" smtClean="0">
                <a:latin typeface="+mj-lt"/>
              </a:rPr>
              <a:t>How confident are you that Medicare will continue to provide benefits of at least equal value to benefits received by retirees today through the end of your retirement?</a:t>
            </a:r>
            <a:endParaRPr lang="en-US" sz="1600" i="1" dirty="0">
              <a:latin typeface="+mj-lt"/>
            </a:endParaRPr>
          </a:p>
        </p:txBody>
      </p:sp>
      <p:sp>
        <p:nvSpPr>
          <p:cNvPr id="8" name="TextBox 7"/>
          <p:cNvSpPr txBox="1"/>
          <p:nvPr/>
        </p:nvSpPr>
        <p:spPr>
          <a:xfrm>
            <a:off x="3771900" y="2286000"/>
            <a:ext cx="287258" cy="338554"/>
          </a:xfrm>
          <a:prstGeom prst="rect">
            <a:avLst/>
          </a:prstGeom>
          <a:noFill/>
        </p:spPr>
        <p:txBody>
          <a:bodyPr wrap="none" rtlCol="0">
            <a:spAutoFit/>
          </a:bodyPr>
          <a:lstStyle/>
          <a:p>
            <a:r>
              <a:rPr lang="en-US" sz="1600" dirty="0" smtClean="0"/>
              <a:t>*</a:t>
            </a:r>
            <a:endParaRPr lang="en-US" sz="1600" dirty="0"/>
          </a:p>
        </p:txBody>
      </p:sp>
      <p:sp>
        <p:nvSpPr>
          <p:cNvPr id="9" name="TextBox 8"/>
          <p:cNvSpPr txBox="1"/>
          <p:nvPr/>
        </p:nvSpPr>
        <p:spPr>
          <a:xfrm>
            <a:off x="0" y="61403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12" name="TextBox 11"/>
          <p:cNvSpPr txBox="1"/>
          <p:nvPr/>
        </p:nvSpPr>
        <p:spPr>
          <a:xfrm>
            <a:off x="8763000" y="2730500"/>
            <a:ext cx="287258" cy="338554"/>
          </a:xfrm>
          <a:prstGeom prst="rect">
            <a:avLst/>
          </a:prstGeom>
          <a:noFill/>
        </p:spPr>
        <p:txBody>
          <a:bodyPr wrap="none" rtlCol="0">
            <a:spAutoFit/>
          </a:bodyPr>
          <a:lstStyle/>
          <a:p>
            <a:r>
              <a:rPr lang="en-US" sz="1600" dirty="0" smtClean="0"/>
              <a:t>*</a:t>
            </a:r>
            <a:endParaRPr lang="en-US" sz="1600" dirty="0"/>
          </a:p>
        </p:txBody>
      </p:sp>
      <p:sp>
        <p:nvSpPr>
          <p:cNvPr id="13" name="TextBox 12"/>
          <p:cNvSpPr txBox="1"/>
          <p:nvPr/>
        </p:nvSpPr>
        <p:spPr>
          <a:xfrm>
            <a:off x="4953000" y="4076700"/>
            <a:ext cx="389850" cy="338554"/>
          </a:xfrm>
          <a:prstGeom prst="rect">
            <a:avLst/>
          </a:prstGeom>
          <a:noFill/>
        </p:spPr>
        <p:txBody>
          <a:bodyPr wrap="none" rtlCol="0">
            <a:spAutoFit/>
          </a:bodyPr>
          <a:lstStyle/>
          <a:p>
            <a:r>
              <a:rPr lang="en-US" sz="1600" dirty="0" smtClean="0"/>
              <a:t>**</a:t>
            </a:r>
            <a:endParaRPr lang="en-US" sz="1600" dirty="0"/>
          </a:p>
        </p:txBody>
      </p:sp>
      <p:sp>
        <p:nvSpPr>
          <p:cNvPr id="14" name="TextBox 13"/>
          <p:cNvSpPr txBox="1"/>
          <p:nvPr/>
        </p:nvSpPr>
        <p:spPr>
          <a:xfrm>
            <a:off x="4102100" y="5130800"/>
            <a:ext cx="389850"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0"/>
            <a:ext cx="7772400" cy="1143000"/>
          </a:xfrm>
        </p:spPr>
        <p:txBody>
          <a:bodyPr/>
          <a:lstStyle/>
          <a:p>
            <a:r>
              <a:rPr lang="en-US" dirty="0" smtClean="0"/>
              <a:t>The Retirement Experiences of Retirees </a:t>
            </a:r>
            <a:br>
              <a:rPr lang="en-US" dirty="0" smtClean="0"/>
            </a:br>
            <a:r>
              <a:rPr lang="en-US" dirty="0" smtClean="0"/>
              <a:t>and the Expectations of </a:t>
            </a:r>
            <a:br>
              <a:rPr lang="en-US" dirty="0" smtClean="0"/>
            </a:br>
            <a:r>
              <a:rPr lang="en-US" dirty="0" smtClean="0"/>
              <a:t>Pre-Retirees</a:t>
            </a:r>
            <a:endParaRPr lang="en-US" dirty="0"/>
          </a:p>
        </p:txBody>
      </p:sp>
      <p:sp>
        <p:nvSpPr>
          <p:cNvPr id="3" name="Slide Number Placeholder 2"/>
          <p:cNvSpPr>
            <a:spLocks noGrp="1"/>
          </p:cNvSpPr>
          <p:nvPr>
            <p:ph type="sldNum" sz="quarter" idx="11"/>
          </p:nvPr>
        </p:nvSpPr>
        <p:spPr/>
        <p:txBody>
          <a:bodyPr/>
          <a:lstStyle/>
          <a:p>
            <a:pPr>
              <a:defRPr/>
            </a:pPr>
            <a:fld id="{977364CC-07C0-4FDF-BFBE-AFC9C45F58C3}" type="slidenum">
              <a:rPr lang="en-US" smtClean="0"/>
              <a:pPr>
                <a:defRPr/>
              </a:pPr>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457200" y="1752600"/>
          <a:ext cx="8140700" cy="4635500"/>
        </p:xfrm>
        <a:graphic>
          <a:graphicData uri="http://schemas.openxmlformats.org/presentationml/2006/ole">
            <p:oleObj spid="_x0000_s360450" name="Worksheet" r:id="rId4" imgW="6105406" imgH="3476617" progId="Excel.Sheet.8">
              <p:embed/>
            </p:oleObj>
          </a:graphicData>
        </a:graphic>
      </p:graphicFrame>
      <p:sp>
        <p:nvSpPr>
          <p:cNvPr id="4" name="Text Box 2"/>
          <p:cNvSpPr txBox="1">
            <a:spLocks noChangeArrowheads="1"/>
          </p:cNvSpPr>
          <p:nvPr/>
        </p:nvSpPr>
        <p:spPr bwMode="auto">
          <a:xfrm>
            <a:off x="0" y="0"/>
            <a:ext cx="9144000" cy="1077218"/>
          </a:xfrm>
          <a:prstGeom prst="rect">
            <a:avLst/>
          </a:prstGeom>
          <a:noFill/>
          <a:ln w="9525">
            <a:noFill/>
            <a:miter lim="800000"/>
            <a:headEnd/>
            <a:tailEnd/>
          </a:ln>
        </p:spPr>
        <p:txBody>
          <a:bodyPr>
            <a:spAutoFit/>
          </a:bodyPr>
          <a:lstStyle/>
          <a:p>
            <a:r>
              <a:rPr lang="en-US" sz="3200" dirty="0" smtClean="0">
                <a:solidFill>
                  <a:schemeClr val="bg1"/>
                </a:solidFill>
                <a:latin typeface="Arial" charset="0"/>
              </a:rPr>
              <a:t>Government Changes to Medicare to Control the Costs of the Program</a:t>
            </a:r>
          </a:p>
        </p:txBody>
      </p:sp>
      <p:sp>
        <p:nvSpPr>
          <p:cNvPr id="6" name="TextBox 5"/>
          <p:cNvSpPr txBox="1"/>
          <p:nvPr/>
        </p:nvSpPr>
        <p:spPr>
          <a:xfrm>
            <a:off x="622300" y="1714500"/>
            <a:ext cx="7073900" cy="307777"/>
          </a:xfrm>
          <a:prstGeom prst="rect">
            <a:avLst/>
          </a:prstGeom>
          <a:noFill/>
        </p:spPr>
        <p:txBody>
          <a:bodyPr>
            <a:spAutoFit/>
          </a:bodyPr>
          <a:lstStyle/>
          <a:p>
            <a:pPr>
              <a:defRPr/>
            </a:pPr>
            <a:r>
              <a:rPr lang="en-US" sz="1400" b="1" dirty="0" smtClean="0">
                <a:latin typeface="+mj-lt"/>
              </a:rPr>
              <a:t>Completely overhaul Medicare to control the cost of the program</a:t>
            </a:r>
            <a:endParaRPr lang="en-US" sz="1400" b="1" dirty="0">
              <a:latin typeface="+mj-lt"/>
            </a:endParaRPr>
          </a:p>
        </p:txBody>
      </p:sp>
      <p:sp>
        <p:nvSpPr>
          <p:cNvPr id="7" name="TextBox 6"/>
          <p:cNvSpPr txBox="1"/>
          <p:nvPr/>
        </p:nvSpPr>
        <p:spPr>
          <a:xfrm>
            <a:off x="622300" y="2603500"/>
            <a:ext cx="8020050" cy="307777"/>
          </a:xfrm>
          <a:prstGeom prst="rect">
            <a:avLst/>
          </a:prstGeom>
          <a:noFill/>
        </p:spPr>
        <p:txBody>
          <a:bodyPr>
            <a:spAutoFit/>
          </a:bodyPr>
          <a:lstStyle/>
          <a:p>
            <a:pPr>
              <a:defRPr/>
            </a:pPr>
            <a:r>
              <a:rPr lang="en-US" sz="1400" b="1" dirty="0" smtClean="0">
                <a:latin typeface="+mj-lt"/>
              </a:rPr>
              <a:t>Make major changes to Medicare but not completely overhaul it</a:t>
            </a:r>
            <a:endParaRPr lang="en-US" sz="1400" b="1" dirty="0">
              <a:latin typeface="+mj-lt"/>
            </a:endParaRPr>
          </a:p>
        </p:txBody>
      </p:sp>
      <p:sp>
        <p:nvSpPr>
          <p:cNvPr id="8" name="TextBox 7"/>
          <p:cNvSpPr txBox="1"/>
          <p:nvPr/>
        </p:nvSpPr>
        <p:spPr>
          <a:xfrm>
            <a:off x="622300" y="3479800"/>
            <a:ext cx="8445500" cy="307777"/>
          </a:xfrm>
          <a:prstGeom prst="rect">
            <a:avLst/>
          </a:prstGeom>
          <a:noFill/>
        </p:spPr>
        <p:txBody>
          <a:bodyPr wrap="square">
            <a:spAutoFit/>
          </a:bodyPr>
          <a:lstStyle/>
          <a:p>
            <a:r>
              <a:rPr lang="en-US" sz="1400" b="1" dirty="0" smtClean="0">
                <a:latin typeface="+mj-lt"/>
              </a:rPr>
              <a:t>Make minor changes to Medicare</a:t>
            </a:r>
            <a:endParaRPr lang="en-US" sz="1400" b="1" dirty="0">
              <a:latin typeface="+mj-lt"/>
            </a:endParaRPr>
          </a:p>
        </p:txBody>
      </p:sp>
      <p:sp>
        <p:nvSpPr>
          <p:cNvPr id="9" name="TextBox 8"/>
          <p:cNvSpPr txBox="1"/>
          <p:nvPr/>
        </p:nvSpPr>
        <p:spPr>
          <a:xfrm>
            <a:off x="673100" y="4394200"/>
            <a:ext cx="7073900" cy="307777"/>
          </a:xfrm>
          <a:prstGeom prst="rect">
            <a:avLst/>
          </a:prstGeom>
          <a:noFill/>
        </p:spPr>
        <p:txBody>
          <a:bodyPr>
            <a:spAutoFit/>
          </a:bodyPr>
          <a:lstStyle/>
          <a:p>
            <a:r>
              <a:rPr lang="en-US" sz="1400" b="1" dirty="0" smtClean="0">
                <a:latin typeface="+mj-lt"/>
              </a:rPr>
              <a:t>Not try to control the costs of Medicare</a:t>
            </a:r>
            <a:endParaRPr lang="en-US" sz="1400" b="1" dirty="0">
              <a:latin typeface="+mj-lt"/>
            </a:endParaRPr>
          </a:p>
        </p:txBody>
      </p:sp>
      <p:sp>
        <p:nvSpPr>
          <p:cNvPr id="11" name="TextBox 10"/>
          <p:cNvSpPr txBox="1"/>
          <p:nvPr/>
        </p:nvSpPr>
        <p:spPr>
          <a:xfrm>
            <a:off x="2230438" y="1181100"/>
            <a:ext cx="4683125" cy="338554"/>
          </a:xfrm>
          <a:prstGeom prst="rect">
            <a:avLst/>
          </a:prstGeom>
          <a:noFill/>
        </p:spPr>
        <p:txBody>
          <a:bodyPr wrap="square" rtlCol="0">
            <a:spAutoFit/>
          </a:bodyPr>
          <a:lstStyle/>
          <a:p>
            <a:pPr algn="ctr"/>
            <a:r>
              <a:rPr lang="en-US" sz="1600" i="1" dirty="0" smtClean="0">
                <a:latin typeface="+mj-lt"/>
              </a:rPr>
              <a:t>% saying they think the government should…</a:t>
            </a:r>
            <a:endParaRPr lang="en-US" sz="1600" i="1" dirty="0">
              <a:latin typeface="+mj-lt"/>
            </a:endParaRPr>
          </a:p>
        </p:txBody>
      </p:sp>
      <p:sp>
        <p:nvSpPr>
          <p:cNvPr id="12" name="TextBox 11"/>
          <p:cNvSpPr txBox="1"/>
          <p:nvPr/>
        </p:nvSpPr>
        <p:spPr>
          <a:xfrm>
            <a:off x="698500" y="5270501"/>
            <a:ext cx="2108200" cy="304800"/>
          </a:xfrm>
          <a:prstGeom prst="rect">
            <a:avLst/>
          </a:prstGeom>
          <a:noFill/>
        </p:spPr>
        <p:txBody>
          <a:bodyPr wrap="square">
            <a:spAutoFit/>
          </a:bodyPr>
          <a:lstStyle/>
          <a:p>
            <a:pPr>
              <a:defRPr/>
            </a:pPr>
            <a:r>
              <a:rPr lang="en-US" sz="1400" b="1" dirty="0" smtClean="0">
                <a:latin typeface="+mj-lt"/>
              </a:rPr>
              <a:t>Don’t know</a:t>
            </a:r>
            <a:endParaRPr lang="en-US" sz="1400" b="1" dirty="0">
              <a:latin typeface="+mj-lt"/>
            </a:endParaRPr>
          </a:p>
        </p:txBody>
      </p:sp>
      <p:sp>
        <p:nvSpPr>
          <p:cNvPr id="13" name="Right Brace 12"/>
          <p:cNvSpPr>
            <a:spLocks/>
          </p:cNvSpPr>
          <p:nvPr/>
        </p:nvSpPr>
        <p:spPr bwMode="auto">
          <a:xfrm>
            <a:off x="6210300" y="1778000"/>
            <a:ext cx="482600" cy="1612900"/>
          </a:xfrm>
          <a:prstGeom prst="rightBrace">
            <a:avLst>
              <a:gd name="adj1" fmla="val 8340"/>
              <a:gd name="adj2" fmla="val 50000"/>
            </a:avLst>
          </a:prstGeom>
          <a:noFill/>
          <a:ln w="12700" algn="ctr">
            <a:solidFill>
              <a:schemeClr val="tx1"/>
            </a:solidFill>
            <a:round/>
            <a:headEnd/>
            <a:tailEnd/>
          </a:ln>
        </p:spPr>
        <p:txBody>
          <a:bodyPr/>
          <a:lstStyle/>
          <a:p>
            <a:pPr eaLnBrk="0" hangingPunct="0"/>
            <a:endParaRPr lang="en-US" dirty="0"/>
          </a:p>
        </p:txBody>
      </p:sp>
      <p:sp>
        <p:nvSpPr>
          <p:cNvPr id="14" name="TextBox 13"/>
          <p:cNvSpPr txBox="1"/>
          <p:nvPr/>
        </p:nvSpPr>
        <p:spPr>
          <a:xfrm>
            <a:off x="6667500" y="2392831"/>
            <a:ext cx="2476500" cy="738664"/>
          </a:xfrm>
          <a:prstGeom prst="rect">
            <a:avLst/>
          </a:prstGeom>
          <a:noFill/>
        </p:spPr>
        <p:txBody>
          <a:bodyPr wrap="square">
            <a:spAutoFit/>
          </a:bodyPr>
          <a:lstStyle/>
          <a:p>
            <a:pPr>
              <a:defRPr/>
            </a:pPr>
            <a:r>
              <a:rPr lang="en-US" sz="1400" b="1" dirty="0" smtClean="0">
                <a:latin typeface="+mj-lt"/>
              </a:rPr>
              <a:t>Overhaul or major change: 47% Pre-retirees</a:t>
            </a:r>
          </a:p>
          <a:p>
            <a:pPr>
              <a:defRPr/>
            </a:pPr>
            <a:r>
              <a:rPr lang="en-US" sz="1400" b="1" dirty="0" smtClean="0">
                <a:latin typeface="+mj-lt"/>
              </a:rPr>
              <a:t>vs. 32% Retirees</a:t>
            </a:r>
          </a:p>
        </p:txBody>
      </p:sp>
      <p:sp>
        <p:nvSpPr>
          <p:cNvPr id="15" name="Slide Number Placeholder 14"/>
          <p:cNvSpPr>
            <a:spLocks noGrp="1"/>
          </p:cNvSpPr>
          <p:nvPr>
            <p:ph type="sldNum" sz="quarter" idx="11"/>
          </p:nvPr>
        </p:nvSpPr>
        <p:spPr/>
        <p:txBody>
          <a:bodyPr/>
          <a:lstStyle/>
          <a:p>
            <a:pPr>
              <a:defRPr/>
            </a:pPr>
            <a:fld id="{977364CC-07C0-4FDF-BFBE-AFC9C45F58C3}" type="slidenum">
              <a:rPr lang="en-US" smtClean="0"/>
              <a:pPr>
                <a:defRPr/>
              </a:pPr>
              <a:t>19</a:t>
            </a:fld>
            <a:endParaRPr lang="en-US" dirty="0"/>
          </a:p>
        </p:txBody>
      </p:sp>
      <p:sp>
        <p:nvSpPr>
          <p:cNvPr id="16" name="TextBox 15"/>
          <p:cNvSpPr txBox="1"/>
          <p:nvPr/>
        </p:nvSpPr>
        <p:spPr>
          <a:xfrm>
            <a:off x="8064500" y="2552700"/>
            <a:ext cx="389850" cy="338554"/>
          </a:xfrm>
          <a:prstGeom prst="rect">
            <a:avLst/>
          </a:prstGeom>
          <a:noFill/>
        </p:spPr>
        <p:txBody>
          <a:bodyPr wrap="none" rtlCol="0">
            <a:spAutoFit/>
          </a:bodyPr>
          <a:lstStyle/>
          <a:p>
            <a:r>
              <a:rPr lang="en-US" sz="1600" dirty="0" smtClean="0"/>
              <a:t>**</a:t>
            </a:r>
            <a:endParaRPr lang="en-US" sz="1600" dirty="0"/>
          </a:p>
        </p:txBody>
      </p:sp>
      <p:sp>
        <p:nvSpPr>
          <p:cNvPr id="17" name="TextBox 16"/>
          <p:cNvSpPr txBox="1"/>
          <p:nvPr/>
        </p:nvSpPr>
        <p:spPr>
          <a:xfrm>
            <a:off x="0" y="61657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18" name="TextBox 17"/>
          <p:cNvSpPr txBox="1"/>
          <p:nvPr/>
        </p:nvSpPr>
        <p:spPr>
          <a:xfrm>
            <a:off x="2882900" y="1930400"/>
            <a:ext cx="389850" cy="338554"/>
          </a:xfrm>
          <a:prstGeom prst="rect">
            <a:avLst/>
          </a:prstGeom>
          <a:noFill/>
        </p:spPr>
        <p:txBody>
          <a:bodyPr wrap="none" rtlCol="0">
            <a:spAutoFit/>
          </a:bodyPr>
          <a:lstStyle/>
          <a:p>
            <a:r>
              <a:rPr lang="en-US" sz="1600" dirty="0" smtClean="0"/>
              <a:t>**</a:t>
            </a:r>
            <a:endParaRPr lang="en-US" sz="1600" dirty="0"/>
          </a:p>
        </p:txBody>
      </p:sp>
      <p:sp>
        <p:nvSpPr>
          <p:cNvPr id="19" name="TextBox 18"/>
          <p:cNvSpPr txBox="1"/>
          <p:nvPr/>
        </p:nvSpPr>
        <p:spPr>
          <a:xfrm>
            <a:off x="3276600" y="2832100"/>
            <a:ext cx="389850" cy="338554"/>
          </a:xfrm>
          <a:prstGeom prst="rect">
            <a:avLst/>
          </a:prstGeom>
          <a:noFill/>
        </p:spPr>
        <p:txBody>
          <a:bodyPr wrap="none" rtlCol="0">
            <a:spAutoFit/>
          </a:bodyPr>
          <a:lstStyle/>
          <a:p>
            <a:r>
              <a:rPr lang="en-US" sz="1600" dirty="0" smtClean="0"/>
              <a:t>**</a:t>
            </a:r>
            <a:endParaRPr lang="en-US" sz="1600" dirty="0"/>
          </a:p>
        </p:txBody>
      </p:sp>
      <p:sp>
        <p:nvSpPr>
          <p:cNvPr id="20" name="TextBox 19"/>
          <p:cNvSpPr txBox="1"/>
          <p:nvPr/>
        </p:nvSpPr>
        <p:spPr>
          <a:xfrm>
            <a:off x="3314700" y="4851400"/>
            <a:ext cx="287258"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749" name="Object 4"/>
          <p:cNvGraphicFramePr>
            <a:graphicFrameLocks noChangeAspect="1"/>
          </p:cNvGraphicFramePr>
          <p:nvPr/>
        </p:nvGraphicFramePr>
        <p:xfrm>
          <a:off x="406400" y="1308100"/>
          <a:ext cx="8686800" cy="5372100"/>
        </p:xfrm>
        <a:graphic>
          <a:graphicData uri="http://schemas.openxmlformats.org/presentationml/2006/ole">
            <p:oleObj spid="_x0000_s529410" name="Worksheet" r:id="rId4" imgW="6514942" imgH="3724430" progId="Excel.Sheet.8">
              <p:embed/>
            </p:oleObj>
          </a:graphicData>
        </a:graphic>
      </p:graphicFrame>
      <p:sp>
        <p:nvSpPr>
          <p:cNvPr id="9219" name="Text Box 2"/>
          <p:cNvSpPr txBox="1">
            <a:spLocks noChangeArrowheads="1"/>
          </p:cNvSpPr>
          <p:nvPr/>
        </p:nvSpPr>
        <p:spPr bwMode="auto">
          <a:xfrm>
            <a:off x="0" y="88900"/>
            <a:ext cx="9144000" cy="954107"/>
          </a:xfrm>
          <a:prstGeom prst="rect">
            <a:avLst/>
          </a:prstGeom>
          <a:noFill/>
          <a:ln w="9525">
            <a:noFill/>
            <a:miter lim="800000"/>
            <a:headEnd/>
            <a:tailEnd/>
          </a:ln>
        </p:spPr>
        <p:txBody>
          <a:bodyPr>
            <a:spAutoFit/>
          </a:bodyPr>
          <a:lstStyle/>
          <a:p>
            <a:r>
              <a:rPr lang="en-US" sz="2800" dirty="0" smtClean="0">
                <a:solidFill>
                  <a:schemeClr val="bg1"/>
                </a:solidFill>
                <a:latin typeface="Arial" charset="0"/>
              </a:rPr>
              <a:t>Pre-Retirees: Likelihood that Each of These Problems Will Happen During Retirement</a:t>
            </a:r>
            <a:endParaRPr lang="en-US" sz="2800" dirty="0">
              <a:solidFill>
                <a:schemeClr val="bg1"/>
              </a:solidFill>
              <a:latin typeface="Arial" charset="0"/>
            </a:endParaRPr>
          </a:p>
        </p:txBody>
      </p:sp>
      <p:sp>
        <p:nvSpPr>
          <p:cNvPr id="5" name="TextBox 4"/>
          <p:cNvSpPr txBox="1"/>
          <p:nvPr/>
        </p:nvSpPr>
        <p:spPr>
          <a:xfrm>
            <a:off x="368300" y="3898900"/>
            <a:ext cx="7073900" cy="307777"/>
          </a:xfrm>
          <a:prstGeom prst="rect">
            <a:avLst/>
          </a:prstGeom>
          <a:noFill/>
        </p:spPr>
        <p:txBody>
          <a:bodyPr>
            <a:spAutoFit/>
          </a:bodyPr>
          <a:lstStyle/>
          <a:p>
            <a:pPr>
              <a:defRPr/>
            </a:pPr>
            <a:r>
              <a:rPr lang="en-US" sz="1400" b="1" dirty="0" smtClean="0">
                <a:latin typeface="+mj-lt"/>
              </a:rPr>
              <a:t>Will have trouble finding high quality care </a:t>
            </a:r>
            <a:r>
              <a:rPr lang="en-US" sz="1400" i="1" dirty="0" smtClean="0">
                <a:latin typeface="+mj-lt"/>
              </a:rPr>
              <a:t>(pre-retirees n=234)</a:t>
            </a:r>
            <a:endParaRPr lang="en-US" sz="1400" i="1" dirty="0">
              <a:latin typeface="+mj-lt"/>
            </a:endParaRPr>
          </a:p>
        </p:txBody>
      </p:sp>
      <p:sp>
        <p:nvSpPr>
          <p:cNvPr id="6" name="TextBox 5"/>
          <p:cNvSpPr txBox="1"/>
          <p:nvPr/>
        </p:nvSpPr>
        <p:spPr>
          <a:xfrm>
            <a:off x="368300" y="1270000"/>
            <a:ext cx="8020050" cy="307777"/>
          </a:xfrm>
          <a:prstGeom prst="rect">
            <a:avLst/>
          </a:prstGeom>
          <a:noFill/>
        </p:spPr>
        <p:txBody>
          <a:bodyPr>
            <a:spAutoFit/>
          </a:bodyPr>
          <a:lstStyle/>
          <a:p>
            <a:pPr>
              <a:defRPr/>
            </a:pPr>
            <a:r>
              <a:rPr lang="en-US" sz="1400" b="1" dirty="0" smtClean="0">
                <a:latin typeface="+mj-lt"/>
              </a:rPr>
              <a:t>Will have trouble paying health care insurance premiums </a:t>
            </a:r>
            <a:r>
              <a:rPr lang="en-US" sz="1400" i="1" dirty="0" smtClean="0">
                <a:latin typeface="+mj-lt"/>
              </a:rPr>
              <a:t>(pre-retirees n=227)</a:t>
            </a:r>
            <a:endParaRPr lang="en-US" sz="1400" i="1" dirty="0">
              <a:latin typeface="+mj-lt"/>
            </a:endParaRPr>
          </a:p>
        </p:txBody>
      </p:sp>
      <p:sp>
        <p:nvSpPr>
          <p:cNvPr id="7" name="TextBox 6"/>
          <p:cNvSpPr txBox="1"/>
          <p:nvPr/>
        </p:nvSpPr>
        <p:spPr>
          <a:xfrm>
            <a:off x="368300" y="2590800"/>
            <a:ext cx="8445500" cy="307777"/>
          </a:xfrm>
          <a:prstGeom prst="rect">
            <a:avLst/>
          </a:prstGeom>
          <a:noFill/>
        </p:spPr>
        <p:txBody>
          <a:bodyPr wrap="square">
            <a:spAutoFit/>
          </a:bodyPr>
          <a:lstStyle/>
          <a:p>
            <a:r>
              <a:rPr lang="en-US" sz="1400" b="1" dirty="0" smtClean="0">
                <a:latin typeface="+mj-lt"/>
              </a:rPr>
              <a:t>Will have trouble paying overall medical bills for you (or your spouse/partner) </a:t>
            </a:r>
            <a:r>
              <a:rPr lang="en-US" sz="1400" i="1" dirty="0" smtClean="0">
                <a:latin typeface="+mj-lt"/>
              </a:rPr>
              <a:t>(pre-retirees n=228)</a:t>
            </a:r>
            <a:endParaRPr lang="en-US" sz="1400" i="1" dirty="0">
              <a:latin typeface="+mj-lt"/>
            </a:endParaRPr>
          </a:p>
        </p:txBody>
      </p:sp>
      <p:sp>
        <p:nvSpPr>
          <p:cNvPr id="8" name="TextBox 7"/>
          <p:cNvSpPr txBox="1"/>
          <p:nvPr/>
        </p:nvSpPr>
        <p:spPr>
          <a:xfrm>
            <a:off x="368300" y="5232400"/>
            <a:ext cx="8763000" cy="317500"/>
          </a:xfrm>
          <a:prstGeom prst="rect">
            <a:avLst/>
          </a:prstGeom>
          <a:noFill/>
        </p:spPr>
        <p:txBody>
          <a:bodyPr wrap="square">
            <a:spAutoFit/>
          </a:bodyPr>
          <a:lstStyle/>
          <a:p>
            <a:r>
              <a:rPr lang="en-US" sz="1400" b="1" dirty="0" smtClean="0">
                <a:latin typeface="+mj-lt"/>
              </a:rPr>
              <a:t>Will have trouble affording preventive services you (or your spouse/partner) need </a:t>
            </a:r>
            <a:r>
              <a:rPr lang="en-US" sz="1400" i="1" dirty="0" smtClean="0">
                <a:latin typeface="+mj-lt"/>
              </a:rPr>
              <a:t>(pre-retirees n=222)</a:t>
            </a:r>
            <a:endParaRPr lang="en-US" sz="1400" i="1" dirty="0">
              <a:latin typeface="+mj-lt"/>
            </a:endParaRPr>
          </a:p>
        </p:txBody>
      </p:sp>
      <p:sp>
        <p:nvSpPr>
          <p:cNvPr id="9" name="TextBox 8"/>
          <p:cNvSpPr txBox="1"/>
          <p:nvPr/>
        </p:nvSpPr>
        <p:spPr>
          <a:xfrm>
            <a:off x="368300" y="4572000"/>
            <a:ext cx="8194675" cy="307777"/>
          </a:xfrm>
          <a:prstGeom prst="rect">
            <a:avLst/>
          </a:prstGeom>
          <a:noFill/>
        </p:spPr>
        <p:txBody>
          <a:bodyPr>
            <a:spAutoFit/>
          </a:bodyPr>
          <a:lstStyle/>
          <a:p>
            <a:pPr>
              <a:defRPr/>
            </a:pPr>
            <a:r>
              <a:rPr lang="en-US" sz="1400" b="1" dirty="0" smtClean="0">
                <a:latin typeface="+mj-lt"/>
              </a:rPr>
              <a:t>Will have trouble seeing the doctor of your choice </a:t>
            </a:r>
            <a:r>
              <a:rPr lang="en-US" sz="1400" i="1" dirty="0" smtClean="0">
                <a:latin typeface="+mj-lt"/>
              </a:rPr>
              <a:t>(pre-retirees n=234)</a:t>
            </a:r>
            <a:endParaRPr lang="en-US" sz="1400" i="1" dirty="0">
              <a:latin typeface="+mj-lt"/>
            </a:endParaRPr>
          </a:p>
        </p:txBody>
      </p:sp>
      <p:sp>
        <p:nvSpPr>
          <p:cNvPr id="10" name="TextBox 9"/>
          <p:cNvSpPr txBox="1"/>
          <p:nvPr/>
        </p:nvSpPr>
        <p:spPr>
          <a:xfrm>
            <a:off x="368300" y="3251200"/>
            <a:ext cx="8194675" cy="307777"/>
          </a:xfrm>
          <a:prstGeom prst="rect">
            <a:avLst/>
          </a:prstGeom>
          <a:noFill/>
        </p:spPr>
        <p:txBody>
          <a:bodyPr>
            <a:spAutoFit/>
          </a:bodyPr>
          <a:lstStyle/>
          <a:p>
            <a:pPr>
              <a:defRPr/>
            </a:pPr>
            <a:r>
              <a:rPr lang="en-US" sz="1400" b="1" dirty="0" smtClean="0">
                <a:latin typeface="+mj-lt"/>
              </a:rPr>
              <a:t>Will have trouble paying for the drugs you (or your spouse/partner) need </a:t>
            </a:r>
            <a:r>
              <a:rPr lang="en-US" sz="1400" i="1" dirty="0" smtClean="0">
                <a:latin typeface="+mj-lt"/>
              </a:rPr>
              <a:t>(pre-retirees n=235)</a:t>
            </a:r>
            <a:endParaRPr lang="en-US" sz="1400" i="1" dirty="0">
              <a:latin typeface="+mj-lt"/>
            </a:endParaRPr>
          </a:p>
        </p:txBody>
      </p:sp>
      <p:sp>
        <p:nvSpPr>
          <p:cNvPr id="13" name="TextBox 12"/>
          <p:cNvSpPr txBox="1"/>
          <p:nvPr/>
        </p:nvSpPr>
        <p:spPr>
          <a:xfrm>
            <a:off x="368300" y="1930400"/>
            <a:ext cx="8763000" cy="307777"/>
          </a:xfrm>
          <a:prstGeom prst="rect">
            <a:avLst/>
          </a:prstGeom>
          <a:noFill/>
        </p:spPr>
        <p:txBody>
          <a:bodyPr wrap="square">
            <a:spAutoFit/>
          </a:bodyPr>
          <a:lstStyle/>
          <a:p>
            <a:pPr>
              <a:defRPr/>
            </a:pPr>
            <a:r>
              <a:rPr lang="en-US" sz="1400" b="1" dirty="0" smtClean="0">
                <a:latin typeface="+mj-lt"/>
              </a:rPr>
              <a:t>Will have trouble paying for long-term care* if you (or your spouse/partner) need it </a:t>
            </a:r>
            <a:r>
              <a:rPr lang="en-US" sz="1400" i="1" dirty="0" smtClean="0">
                <a:latin typeface="+mj-lt"/>
              </a:rPr>
              <a:t>(pre-retirees n=252)</a:t>
            </a:r>
            <a:endParaRPr lang="en-US" sz="1400" i="1" dirty="0">
              <a:latin typeface="+mj-lt"/>
            </a:endParaRPr>
          </a:p>
        </p:txBody>
      </p:sp>
      <p:sp>
        <p:nvSpPr>
          <p:cNvPr id="14" name="TextBox 13"/>
          <p:cNvSpPr txBox="1"/>
          <p:nvPr/>
        </p:nvSpPr>
        <p:spPr>
          <a:xfrm>
            <a:off x="0" y="6273800"/>
            <a:ext cx="8194675" cy="307777"/>
          </a:xfrm>
          <a:prstGeom prst="rect">
            <a:avLst/>
          </a:prstGeom>
          <a:noFill/>
        </p:spPr>
        <p:txBody>
          <a:bodyPr>
            <a:spAutoFit/>
          </a:bodyPr>
          <a:lstStyle/>
          <a:p>
            <a:pPr>
              <a:defRPr/>
            </a:pPr>
            <a:r>
              <a:rPr lang="en-US" sz="1400" dirty="0" smtClean="0">
                <a:latin typeface="+mj-lt"/>
              </a:rPr>
              <a:t>*Note: Long-term care, such as care in a nursing home, assisted living, or home care</a:t>
            </a:r>
            <a:endParaRPr lang="en-US" sz="1400" dirty="0">
              <a:latin typeface="+mj-lt"/>
            </a:endParaRPr>
          </a:p>
        </p:txBody>
      </p:sp>
      <p:sp>
        <p:nvSpPr>
          <p:cNvPr id="12" name="Slide Number Placeholder 11"/>
          <p:cNvSpPr>
            <a:spLocks noGrp="1"/>
          </p:cNvSpPr>
          <p:nvPr>
            <p:ph type="sldNum" sz="quarter" idx="11"/>
          </p:nvPr>
        </p:nvSpPr>
        <p:spPr/>
        <p:txBody>
          <a:bodyPr/>
          <a:lstStyle/>
          <a:p>
            <a:pPr>
              <a:defRPr/>
            </a:pPr>
            <a:fld id="{977364CC-07C0-4FDF-BFBE-AFC9C45F58C3}" type="slidenum">
              <a:rPr lang="en-US" smtClean="0"/>
              <a:pPr>
                <a:defRPr/>
              </a:pPr>
              <a:t>20</a:t>
            </a:fld>
            <a:endParaRPr lang="en-US" dirty="0"/>
          </a:p>
        </p:txBody>
      </p:sp>
      <p:sp>
        <p:nvSpPr>
          <p:cNvPr id="15" name="TextBox 14"/>
          <p:cNvSpPr txBox="1"/>
          <p:nvPr/>
        </p:nvSpPr>
        <p:spPr>
          <a:xfrm>
            <a:off x="6032500" y="1524000"/>
            <a:ext cx="723900" cy="369332"/>
          </a:xfrm>
          <a:prstGeom prst="rect">
            <a:avLst/>
          </a:prstGeom>
          <a:noFill/>
        </p:spPr>
        <p:txBody>
          <a:bodyPr wrap="square" rtlCol="0">
            <a:spAutoFit/>
          </a:bodyPr>
          <a:lstStyle/>
          <a:p>
            <a:r>
              <a:rPr lang="en-US" sz="1800" b="1" dirty="0" smtClean="0">
                <a:latin typeface="+mj-lt"/>
              </a:rPr>
              <a:t>65%</a:t>
            </a:r>
            <a:endParaRPr lang="en-US" sz="1800" b="1" dirty="0">
              <a:latin typeface="+mj-lt"/>
            </a:endParaRPr>
          </a:p>
        </p:txBody>
      </p:sp>
      <p:sp>
        <p:nvSpPr>
          <p:cNvPr id="16" name="TextBox 15"/>
          <p:cNvSpPr txBox="1"/>
          <p:nvPr/>
        </p:nvSpPr>
        <p:spPr>
          <a:xfrm>
            <a:off x="6261100" y="2184400"/>
            <a:ext cx="723900" cy="369332"/>
          </a:xfrm>
          <a:prstGeom prst="rect">
            <a:avLst/>
          </a:prstGeom>
          <a:noFill/>
        </p:spPr>
        <p:txBody>
          <a:bodyPr wrap="square" rtlCol="0">
            <a:spAutoFit/>
          </a:bodyPr>
          <a:lstStyle/>
          <a:p>
            <a:r>
              <a:rPr lang="en-US" sz="1800" b="1" dirty="0" smtClean="0">
                <a:latin typeface="+mj-lt"/>
              </a:rPr>
              <a:t>68%</a:t>
            </a:r>
            <a:endParaRPr lang="en-US" sz="1800" b="1" dirty="0">
              <a:latin typeface="+mj-lt"/>
            </a:endParaRPr>
          </a:p>
        </p:txBody>
      </p:sp>
      <p:sp>
        <p:nvSpPr>
          <p:cNvPr id="17" name="TextBox 16"/>
          <p:cNvSpPr txBox="1"/>
          <p:nvPr/>
        </p:nvSpPr>
        <p:spPr>
          <a:xfrm>
            <a:off x="5715000" y="2844800"/>
            <a:ext cx="723900" cy="369332"/>
          </a:xfrm>
          <a:prstGeom prst="rect">
            <a:avLst/>
          </a:prstGeom>
          <a:noFill/>
        </p:spPr>
        <p:txBody>
          <a:bodyPr wrap="square" rtlCol="0">
            <a:spAutoFit/>
          </a:bodyPr>
          <a:lstStyle/>
          <a:p>
            <a:r>
              <a:rPr lang="en-US" sz="1800" b="1" dirty="0" smtClean="0">
                <a:latin typeface="+mj-lt"/>
              </a:rPr>
              <a:t>60%</a:t>
            </a:r>
            <a:endParaRPr lang="en-US" sz="1800" b="1" dirty="0">
              <a:latin typeface="+mj-lt"/>
            </a:endParaRPr>
          </a:p>
        </p:txBody>
      </p:sp>
      <p:sp>
        <p:nvSpPr>
          <p:cNvPr id="18" name="TextBox 17"/>
          <p:cNvSpPr txBox="1"/>
          <p:nvPr/>
        </p:nvSpPr>
        <p:spPr>
          <a:xfrm>
            <a:off x="5613400" y="3505200"/>
            <a:ext cx="723900" cy="369332"/>
          </a:xfrm>
          <a:prstGeom prst="rect">
            <a:avLst/>
          </a:prstGeom>
          <a:noFill/>
        </p:spPr>
        <p:txBody>
          <a:bodyPr wrap="square" rtlCol="0">
            <a:spAutoFit/>
          </a:bodyPr>
          <a:lstStyle/>
          <a:p>
            <a:r>
              <a:rPr lang="en-US" sz="1800" b="1" dirty="0" smtClean="0">
                <a:latin typeface="+mj-lt"/>
              </a:rPr>
              <a:t>60%</a:t>
            </a:r>
            <a:endParaRPr lang="en-US" sz="1800" b="1" dirty="0">
              <a:latin typeface="+mj-lt"/>
            </a:endParaRPr>
          </a:p>
        </p:txBody>
      </p:sp>
      <p:sp>
        <p:nvSpPr>
          <p:cNvPr id="19" name="TextBox 18"/>
          <p:cNvSpPr txBox="1"/>
          <p:nvPr/>
        </p:nvSpPr>
        <p:spPr>
          <a:xfrm>
            <a:off x="5384800" y="4178300"/>
            <a:ext cx="723900" cy="369332"/>
          </a:xfrm>
          <a:prstGeom prst="rect">
            <a:avLst/>
          </a:prstGeom>
          <a:noFill/>
        </p:spPr>
        <p:txBody>
          <a:bodyPr wrap="square" rtlCol="0">
            <a:spAutoFit/>
          </a:bodyPr>
          <a:lstStyle/>
          <a:p>
            <a:r>
              <a:rPr lang="en-US" sz="1800" b="1" dirty="0" smtClean="0">
                <a:latin typeface="+mj-lt"/>
              </a:rPr>
              <a:t>58%</a:t>
            </a:r>
            <a:endParaRPr lang="en-US" sz="1800" b="1" dirty="0">
              <a:latin typeface="+mj-lt"/>
            </a:endParaRPr>
          </a:p>
        </p:txBody>
      </p:sp>
      <p:sp>
        <p:nvSpPr>
          <p:cNvPr id="20" name="TextBox 19"/>
          <p:cNvSpPr txBox="1"/>
          <p:nvPr/>
        </p:nvSpPr>
        <p:spPr>
          <a:xfrm>
            <a:off x="5372100" y="4826000"/>
            <a:ext cx="723900" cy="369332"/>
          </a:xfrm>
          <a:prstGeom prst="rect">
            <a:avLst/>
          </a:prstGeom>
          <a:noFill/>
        </p:spPr>
        <p:txBody>
          <a:bodyPr wrap="square" rtlCol="0">
            <a:spAutoFit/>
          </a:bodyPr>
          <a:lstStyle/>
          <a:p>
            <a:r>
              <a:rPr lang="en-US" sz="1800" b="1" dirty="0" smtClean="0">
                <a:latin typeface="+mj-lt"/>
              </a:rPr>
              <a:t>57%</a:t>
            </a:r>
            <a:endParaRPr lang="en-US" sz="1800" b="1" dirty="0">
              <a:latin typeface="+mj-lt"/>
            </a:endParaRPr>
          </a:p>
        </p:txBody>
      </p:sp>
      <p:sp>
        <p:nvSpPr>
          <p:cNvPr id="21" name="TextBox 20"/>
          <p:cNvSpPr txBox="1"/>
          <p:nvPr/>
        </p:nvSpPr>
        <p:spPr>
          <a:xfrm>
            <a:off x="5473700" y="5486400"/>
            <a:ext cx="723900" cy="369332"/>
          </a:xfrm>
          <a:prstGeom prst="rect">
            <a:avLst/>
          </a:prstGeom>
          <a:noFill/>
        </p:spPr>
        <p:txBody>
          <a:bodyPr wrap="square" rtlCol="0">
            <a:spAutoFit/>
          </a:bodyPr>
          <a:lstStyle/>
          <a:p>
            <a:r>
              <a:rPr lang="en-US" sz="1800" b="1" dirty="0" smtClean="0">
                <a:latin typeface="+mj-lt"/>
              </a:rPr>
              <a:t>59%</a:t>
            </a:r>
            <a:endParaRPr lang="en-US" sz="1800" b="1"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749" name="Object 4"/>
          <p:cNvGraphicFramePr>
            <a:graphicFrameLocks noChangeAspect="1"/>
          </p:cNvGraphicFramePr>
          <p:nvPr/>
        </p:nvGraphicFramePr>
        <p:xfrm>
          <a:off x="457200" y="1295400"/>
          <a:ext cx="8140700" cy="5232400"/>
        </p:xfrm>
        <a:graphic>
          <a:graphicData uri="http://schemas.openxmlformats.org/presentationml/2006/ole">
            <p:oleObj spid="_x0000_s528386" name="Worksheet" r:id="rId4" imgW="6105406" imgH="3924198" progId="Excel.Sheet.8">
              <p:embed/>
            </p:oleObj>
          </a:graphicData>
        </a:graphic>
      </p:graphicFrame>
      <p:sp>
        <p:nvSpPr>
          <p:cNvPr id="9219" name="Text Box 2"/>
          <p:cNvSpPr txBox="1">
            <a:spLocks noChangeArrowheads="1"/>
          </p:cNvSpPr>
          <p:nvPr/>
        </p:nvSpPr>
        <p:spPr bwMode="auto">
          <a:xfrm>
            <a:off x="0" y="88900"/>
            <a:ext cx="9144000" cy="954107"/>
          </a:xfrm>
          <a:prstGeom prst="rect">
            <a:avLst/>
          </a:prstGeom>
          <a:noFill/>
          <a:ln w="9525">
            <a:noFill/>
            <a:miter lim="800000"/>
            <a:headEnd/>
            <a:tailEnd/>
          </a:ln>
        </p:spPr>
        <p:txBody>
          <a:bodyPr>
            <a:spAutoFit/>
          </a:bodyPr>
          <a:lstStyle/>
          <a:p>
            <a:r>
              <a:rPr lang="en-US" sz="2800" dirty="0" smtClean="0">
                <a:solidFill>
                  <a:schemeClr val="bg1"/>
                </a:solidFill>
                <a:latin typeface="Arial" charset="0"/>
              </a:rPr>
              <a:t>Retirees: Problems That Have Happened Since They Retired</a:t>
            </a:r>
            <a:endParaRPr lang="en-US" sz="2800" dirty="0">
              <a:solidFill>
                <a:schemeClr val="bg1"/>
              </a:solidFill>
              <a:latin typeface="Arial" charset="0"/>
            </a:endParaRPr>
          </a:p>
        </p:txBody>
      </p:sp>
      <p:sp>
        <p:nvSpPr>
          <p:cNvPr id="5" name="TextBox 4"/>
          <p:cNvSpPr txBox="1"/>
          <p:nvPr/>
        </p:nvSpPr>
        <p:spPr>
          <a:xfrm>
            <a:off x="368300" y="5435600"/>
            <a:ext cx="7073900" cy="307777"/>
          </a:xfrm>
          <a:prstGeom prst="rect">
            <a:avLst/>
          </a:prstGeom>
          <a:noFill/>
        </p:spPr>
        <p:txBody>
          <a:bodyPr>
            <a:spAutoFit/>
          </a:bodyPr>
          <a:lstStyle/>
          <a:p>
            <a:pPr>
              <a:defRPr/>
            </a:pPr>
            <a:r>
              <a:rPr lang="en-US" sz="1400" b="1" dirty="0" smtClean="0">
                <a:latin typeface="+mj-lt"/>
              </a:rPr>
              <a:t>Have had trouble finding high quality care </a:t>
            </a:r>
            <a:r>
              <a:rPr lang="en-US" sz="1400" i="1" dirty="0" smtClean="0">
                <a:latin typeface="+mj-lt"/>
              </a:rPr>
              <a:t>(retirees n=432)</a:t>
            </a:r>
            <a:endParaRPr lang="en-US" sz="1400" i="1" dirty="0">
              <a:latin typeface="+mj-lt"/>
            </a:endParaRPr>
          </a:p>
        </p:txBody>
      </p:sp>
      <p:sp>
        <p:nvSpPr>
          <p:cNvPr id="6" name="TextBox 5"/>
          <p:cNvSpPr txBox="1"/>
          <p:nvPr/>
        </p:nvSpPr>
        <p:spPr>
          <a:xfrm>
            <a:off x="368300" y="1943100"/>
            <a:ext cx="8020050" cy="307777"/>
          </a:xfrm>
          <a:prstGeom prst="rect">
            <a:avLst/>
          </a:prstGeom>
          <a:noFill/>
        </p:spPr>
        <p:txBody>
          <a:bodyPr>
            <a:spAutoFit/>
          </a:bodyPr>
          <a:lstStyle/>
          <a:p>
            <a:pPr>
              <a:defRPr/>
            </a:pPr>
            <a:r>
              <a:rPr lang="en-US" sz="1400" b="1" dirty="0" smtClean="0">
                <a:latin typeface="+mj-lt"/>
              </a:rPr>
              <a:t>Have had trouble paying health care insurance premiums </a:t>
            </a:r>
            <a:r>
              <a:rPr lang="en-US" sz="1400" i="1" dirty="0" smtClean="0">
                <a:latin typeface="+mj-lt"/>
              </a:rPr>
              <a:t>(retirees n=449)</a:t>
            </a:r>
            <a:endParaRPr lang="en-US" sz="1400" i="1" dirty="0">
              <a:latin typeface="+mj-lt"/>
            </a:endParaRPr>
          </a:p>
        </p:txBody>
      </p:sp>
      <p:sp>
        <p:nvSpPr>
          <p:cNvPr id="7" name="TextBox 6"/>
          <p:cNvSpPr txBox="1"/>
          <p:nvPr/>
        </p:nvSpPr>
        <p:spPr>
          <a:xfrm>
            <a:off x="368300" y="2654300"/>
            <a:ext cx="8445500" cy="307777"/>
          </a:xfrm>
          <a:prstGeom prst="rect">
            <a:avLst/>
          </a:prstGeom>
          <a:noFill/>
        </p:spPr>
        <p:txBody>
          <a:bodyPr wrap="square">
            <a:spAutoFit/>
          </a:bodyPr>
          <a:lstStyle/>
          <a:p>
            <a:r>
              <a:rPr lang="en-US" sz="1400" b="1" dirty="0" smtClean="0">
                <a:latin typeface="+mj-lt"/>
              </a:rPr>
              <a:t>Have had trouble paying overall medical bills for you (or your spouse/partner) </a:t>
            </a:r>
            <a:r>
              <a:rPr lang="en-US" sz="1400" i="1" dirty="0" smtClean="0">
                <a:latin typeface="+mj-lt"/>
              </a:rPr>
              <a:t>(retirees n=432)</a:t>
            </a:r>
            <a:endParaRPr lang="en-US" sz="1400" i="1" dirty="0">
              <a:latin typeface="+mj-lt"/>
            </a:endParaRPr>
          </a:p>
        </p:txBody>
      </p:sp>
      <p:sp>
        <p:nvSpPr>
          <p:cNvPr id="8" name="TextBox 7"/>
          <p:cNvSpPr txBox="1"/>
          <p:nvPr/>
        </p:nvSpPr>
        <p:spPr>
          <a:xfrm>
            <a:off x="368300" y="4038600"/>
            <a:ext cx="8775700" cy="307777"/>
          </a:xfrm>
          <a:prstGeom prst="rect">
            <a:avLst/>
          </a:prstGeom>
          <a:noFill/>
        </p:spPr>
        <p:txBody>
          <a:bodyPr wrap="square">
            <a:spAutoFit/>
          </a:bodyPr>
          <a:lstStyle/>
          <a:p>
            <a:r>
              <a:rPr lang="en-US" sz="1400" b="1" dirty="0" smtClean="0">
                <a:latin typeface="+mj-lt"/>
              </a:rPr>
              <a:t>Have had trouble affording preventive services you (or your spouse/partner) need </a:t>
            </a:r>
            <a:r>
              <a:rPr lang="en-US" sz="1400" i="1" dirty="0" smtClean="0">
                <a:latin typeface="+mj-lt"/>
              </a:rPr>
              <a:t>(retirees n=406)</a:t>
            </a:r>
            <a:endParaRPr lang="en-US" sz="1400" i="1" dirty="0">
              <a:latin typeface="+mj-lt"/>
            </a:endParaRPr>
          </a:p>
        </p:txBody>
      </p:sp>
      <p:sp>
        <p:nvSpPr>
          <p:cNvPr id="9" name="TextBox 8"/>
          <p:cNvSpPr txBox="1"/>
          <p:nvPr/>
        </p:nvSpPr>
        <p:spPr>
          <a:xfrm>
            <a:off x="368300" y="4737100"/>
            <a:ext cx="8194675" cy="307777"/>
          </a:xfrm>
          <a:prstGeom prst="rect">
            <a:avLst/>
          </a:prstGeom>
          <a:noFill/>
        </p:spPr>
        <p:txBody>
          <a:bodyPr>
            <a:spAutoFit/>
          </a:bodyPr>
          <a:lstStyle/>
          <a:p>
            <a:pPr>
              <a:defRPr/>
            </a:pPr>
            <a:r>
              <a:rPr lang="en-US" sz="1400" b="1" dirty="0" smtClean="0">
                <a:latin typeface="+mj-lt"/>
              </a:rPr>
              <a:t>Have had trouble seeing the doctor of your choice </a:t>
            </a:r>
            <a:r>
              <a:rPr lang="en-US" sz="1400" i="1" dirty="0" smtClean="0">
                <a:latin typeface="+mj-lt"/>
              </a:rPr>
              <a:t>(retirees n=439)</a:t>
            </a:r>
            <a:endParaRPr lang="en-US" sz="1400" i="1" dirty="0">
              <a:latin typeface="+mj-lt"/>
            </a:endParaRPr>
          </a:p>
        </p:txBody>
      </p:sp>
      <p:sp>
        <p:nvSpPr>
          <p:cNvPr id="10" name="TextBox 9"/>
          <p:cNvSpPr txBox="1"/>
          <p:nvPr/>
        </p:nvSpPr>
        <p:spPr>
          <a:xfrm>
            <a:off x="368300" y="1257300"/>
            <a:ext cx="8194675" cy="307777"/>
          </a:xfrm>
          <a:prstGeom prst="rect">
            <a:avLst/>
          </a:prstGeom>
          <a:noFill/>
        </p:spPr>
        <p:txBody>
          <a:bodyPr>
            <a:spAutoFit/>
          </a:bodyPr>
          <a:lstStyle/>
          <a:p>
            <a:pPr>
              <a:defRPr/>
            </a:pPr>
            <a:r>
              <a:rPr lang="en-US" sz="1400" b="1" dirty="0" smtClean="0">
                <a:latin typeface="+mj-lt"/>
              </a:rPr>
              <a:t>Have had trouble paying for the drugs you (or your spouse/partner) need </a:t>
            </a:r>
            <a:r>
              <a:rPr lang="en-US" sz="1400" i="1" dirty="0" smtClean="0">
                <a:latin typeface="+mj-lt"/>
              </a:rPr>
              <a:t>(retirees n=439)</a:t>
            </a:r>
            <a:endParaRPr lang="en-US" sz="1400" i="1" dirty="0">
              <a:latin typeface="+mj-lt"/>
            </a:endParaRPr>
          </a:p>
        </p:txBody>
      </p:sp>
      <p:sp>
        <p:nvSpPr>
          <p:cNvPr id="13" name="TextBox 12"/>
          <p:cNvSpPr txBox="1"/>
          <p:nvPr/>
        </p:nvSpPr>
        <p:spPr>
          <a:xfrm>
            <a:off x="368300" y="3340100"/>
            <a:ext cx="8775700" cy="307777"/>
          </a:xfrm>
          <a:prstGeom prst="rect">
            <a:avLst/>
          </a:prstGeom>
          <a:noFill/>
        </p:spPr>
        <p:txBody>
          <a:bodyPr wrap="square">
            <a:spAutoFit/>
          </a:bodyPr>
          <a:lstStyle/>
          <a:p>
            <a:pPr>
              <a:defRPr/>
            </a:pPr>
            <a:r>
              <a:rPr lang="en-US" sz="1400" b="1" dirty="0" smtClean="0">
                <a:latin typeface="+mj-lt"/>
              </a:rPr>
              <a:t>Have had trouble paying for long-term care* if you (or your spouse/partner) need it </a:t>
            </a:r>
            <a:r>
              <a:rPr lang="en-US" sz="1400" i="1" dirty="0" smtClean="0">
                <a:latin typeface="+mj-lt"/>
              </a:rPr>
              <a:t>(retirees n=434)</a:t>
            </a:r>
            <a:endParaRPr lang="en-US" sz="1400" i="1" dirty="0">
              <a:latin typeface="+mj-lt"/>
            </a:endParaRPr>
          </a:p>
        </p:txBody>
      </p:sp>
      <p:sp>
        <p:nvSpPr>
          <p:cNvPr id="14" name="TextBox 13"/>
          <p:cNvSpPr txBox="1"/>
          <p:nvPr/>
        </p:nvSpPr>
        <p:spPr>
          <a:xfrm>
            <a:off x="165100" y="6248400"/>
            <a:ext cx="8194675" cy="307777"/>
          </a:xfrm>
          <a:prstGeom prst="rect">
            <a:avLst/>
          </a:prstGeom>
          <a:noFill/>
        </p:spPr>
        <p:txBody>
          <a:bodyPr>
            <a:spAutoFit/>
          </a:bodyPr>
          <a:lstStyle/>
          <a:p>
            <a:pPr>
              <a:defRPr/>
            </a:pPr>
            <a:r>
              <a:rPr lang="en-US" sz="1400" dirty="0" smtClean="0">
                <a:latin typeface="+mj-lt"/>
              </a:rPr>
              <a:t>*Note: Long-term care, such as care in a nursing home, assisted living, or home care</a:t>
            </a:r>
            <a:endParaRPr lang="en-US" sz="1400" dirty="0">
              <a:latin typeface="+mj-lt"/>
            </a:endParaRPr>
          </a:p>
        </p:txBody>
      </p:sp>
      <p:sp>
        <p:nvSpPr>
          <p:cNvPr id="12" name="Slide Number Placeholder 11"/>
          <p:cNvSpPr>
            <a:spLocks noGrp="1"/>
          </p:cNvSpPr>
          <p:nvPr>
            <p:ph type="sldNum" sz="quarter" idx="11"/>
          </p:nvPr>
        </p:nvSpPr>
        <p:spPr/>
        <p:txBody>
          <a:bodyPr/>
          <a:lstStyle/>
          <a:p>
            <a:pPr>
              <a:defRPr/>
            </a:pPr>
            <a:fld id="{977364CC-07C0-4FDF-BFBE-AFC9C45F58C3}" type="slidenum">
              <a:rPr lang="en-US" smtClean="0"/>
              <a:pPr>
                <a:defRPr/>
              </a:pPr>
              <a:t>21</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0"/>
            <a:ext cx="7772400" cy="1143000"/>
          </a:xfrm>
        </p:spPr>
        <p:txBody>
          <a:bodyPr/>
          <a:lstStyle/>
          <a:p>
            <a:r>
              <a:rPr lang="en-US" dirty="0" smtClean="0"/>
              <a:t>Perceptions of What Makes a Community </a:t>
            </a:r>
            <a:br>
              <a:rPr lang="en-US" dirty="0" smtClean="0"/>
            </a:br>
            <a:r>
              <a:rPr lang="en-US" dirty="0" smtClean="0"/>
              <a:t>a Healthy Place for Retired People</a:t>
            </a:r>
            <a:endParaRPr lang="en-US" dirty="0"/>
          </a:p>
        </p:txBody>
      </p:sp>
      <p:sp>
        <p:nvSpPr>
          <p:cNvPr id="3" name="Slide Number Placeholder 2"/>
          <p:cNvSpPr>
            <a:spLocks noGrp="1"/>
          </p:cNvSpPr>
          <p:nvPr>
            <p:ph type="sldNum" sz="quarter" idx="11"/>
          </p:nvPr>
        </p:nvSpPr>
        <p:spPr/>
        <p:txBody>
          <a:bodyPr/>
          <a:lstStyle/>
          <a:p>
            <a:pPr>
              <a:defRPr/>
            </a:pPr>
            <a:fld id="{977364CC-07C0-4FDF-BFBE-AFC9C45F58C3}" type="slidenum">
              <a:rPr lang="en-US" smtClean="0"/>
              <a:pPr>
                <a:defRPr/>
              </a:pPr>
              <a:t>22</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195" name="Object 4"/>
          <p:cNvGraphicFramePr>
            <a:graphicFrameLocks noChangeAspect="1"/>
          </p:cNvGraphicFramePr>
          <p:nvPr/>
        </p:nvGraphicFramePr>
        <p:xfrm>
          <a:off x="469900" y="1765300"/>
          <a:ext cx="8140700" cy="4991100"/>
        </p:xfrm>
        <a:graphic>
          <a:graphicData uri="http://schemas.openxmlformats.org/presentationml/2006/ole">
            <p:oleObj spid="_x0000_s533506" name="Worksheet" r:id="rId4" imgW="6105441" imgH="3743257" progId="Excel.Sheet.8">
              <p:embed/>
            </p:oleObj>
          </a:graphicData>
        </a:graphic>
      </p:graphicFrame>
      <p:sp>
        <p:nvSpPr>
          <p:cNvPr id="11" name="TextBox 10"/>
          <p:cNvSpPr txBox="1"/>
          <p:nvPr/>
        </p:nvSpPr>
        <p:spPr>
          <a:xfrm>
            <a:off x="508000" y="1651000"/>
            <a:ext cx="5714999" cy="307777"/>
          </a:xfrm>
          <a:prstGeom prst="rect">
            <a:avLst/>
          </a:prstGeom>
          <a:noFill/>
        </p:spPr>
        <p:txBody>
          <a:bodyPr wrap="square">
            <a:spAutoFit/>
          </a:bodyPr>
          <a:lstStyle/>
          <a:p>
            <a:r>
              <a:rPr lang="en-US" sz="1400" b="1" dirty="0" smtClean="0">
                <a:latin typeface="+mj-lt"/>
              </a:rPr>
              <a:t>Clean air and water </a:t>
            </a:r>
            <a:r>
              <a:rPr lang="en-US" sz="1400" i="1" dirty="0" smtClean="0">
                <a:latin typeface="+mj-lt"/>
              </a:rPr>
              <a:t>(pre-retirees n=194, retirees n=375)</a:t>
            </a:r>
            <a:endParaRPr lang="en-US" sz="1400" i="1" dirty="0">
              <a:latin typeface="+mj-lt"/>
            </a:endParaRPr>
          </a:p>
        </p:txBody>
      </p:sp>
      <p:sp>
        <p:nvSpPr>
          <p:cNvPr id="12" name="TextBox 11"/>
          <p:cNvSpPr txBox="1"/>
          <p:nvPr/>
        </p:nvSpPr>
        <p:spPr>
          <a:xfrm>
            <a:off x="508000" y="3860801"/>
            <a:ext cx="7404099" cy="307777"/>
          </a:xfrm>
          <a:prstGeom prst="rect">
            <a:avLst/>
          </a:prstGeom>
          <a:noFill/>
        </p:spPr>
        <p:txBody>
          <a:bodyPr wrap="square">
            <a:spAutoFit/>
          </a:bodyPr>
          <a:lstStyle/>
          <a:p>
            <a:r>
              <a:rPr lang="en-US" sz="1400" b="1" dirty="0" smtClean="0">
                <a:latin typeface="+mj-lt"/>
              </a:rPr>
              <a:t>Access to high quality doctors and hospitals </a:t>
            </a:r>
            <a:r>
              <a:rPr lang="en-US" sz="1400" i="1" dirty="0" smtClean="0">
                <a:latin typeface="+mj-lt"/>
              </a:rPr>
              <a:t>(pre-retirees n=201, retirees n=350)</a:t>
            </a:r>
            <a:endParaRPr lang="en-US" sz="1400" i="1" dirty="0">
              <a:latin typeface="+mj-lt"/>
            </a:endParaRPr>
          </a:p>
        </p:txBody>
      </p:sp>
      <p:sp>
        <p:nvSpPr>
          <p:cNvPr id="13" name="TextBox 12"/>
          <p:cNvSpPr txBox="1"/>
          <p:nvPr/>
        </p:nvSpPr>
        <p:spPr>
          <a:xfrm>
            <a:off x="508000" y="2387600"/>
            <a:ext cx="6388099" cy="307777"/>
          </a:xfrm>
          <a:prstGeom prst="rect">
            <a:avLst/>
          </a:prstGeom>
          <a:noFill/>
        </p:spPr>
        <p:txBody>
          <a:bodyPr wrap="square">
            <a:spAutoFit/>
          </a:bodyPr>
          <a:lstStyle/>
          <a:p>
            <a:pPr>
              <a:defRPr/>
            </a:pPr>
            <a:r>
              <a:rPr lang="en-US" sz="1400" b="1" dirty="0" smtClean="0">
                <a:latin typeface="+mj-lt"/>
              </a:rPr>
              <a:t>Low crime rate </a:t>
            </a:r>
            <a:r>
              <a:rPr lang="en-US" sz="1400" i="1" dirty="0" smtClean="0">
                <a:latin typeface="+mj-lt"/>
              </a:rPr>
              <a:t>(pre-retirees n=178, retirees n=360)</a:t>
            </a:r>
            <a:endParaRPr lang="en-US" sz="1400" i="1" dirty="0">
              <a:latin typeface="+mj-lt"/>
            </a:endParaRPr>
          </a:p>
        </p:txBody>
      </p:sp>
      <p:sp>
        <p:nvSpPr>
          <p:cNvPr id="14" name="TextBox 13"/>
          <p:cNvSpPr txBox="1"/>
          <p:nvPr/>
        </p:nvSpPr>
        <p:spPr>
          <a:xfrm>
            <a:off x="508000" y="5359400"/>
            <a:ext cx="7442199" cy="307777"/>
          </a:xfrm>
          <a:prstGeom prst="rect">
            <a:avLst/>
          </a:prstGeom>
          <a:noFill/>
        </p:spPr>
        <p:txBody>
          <a:bodyPr wrap="square">
            <a:spAutoFit/>
          </a:bodyPr>
          <a:lstStyle/>
          <a:p>
            <a:pPr>
              <a:defRPr/>
            </a:pPr>
            <a:r>
              <a:rPr lang="en-US" sz="1400" b="1" dirty="0" smtClean="0">
                <a:latin typeface="+mj-lt"/>
              </a:rPr>
              <a:t>Access to pharmacies or drug stores </a:t>
            </a:r>
            <a:r>
              <a:rPr lang="en-US" sz="1400" i="1" dirty="0" smtClean="0">
                <a:latin typeface="+mj-lt"/>
              </a:rPr>
              <a:t>(pre-retirees n=197, retirees n=348)</a:t>
            </a:r>
            <a:endParaRPr lang="en-US" sz="1400" i="1" dirty="0">
              <a:latin typeface="+mj-lt"/>
            </a:endParaRPr>
          </a:p>
        </p:txBody>
      </p:sp>
      <p:sp>
        <p:nvSpPr>
          <p:cNvPr id="15" name="TextBox 14"/>
          <p:cNvSpPr txBox="1"/>
          <p:nvPr/>
        </p:nvSpPr>
        <p:spPr>
          <a:xfrm>
            <a:off x="508000" y="3124200"/>
            <a:ext cx="8636000" cy="307777"/>
          </a:xfrm>
          <a:prstGeom prst="rect">
            <a:avLst/>
          </a:prstGeom>
          <a:noFill/>
        </p:spPr>
        <p:txBody>
          <a:bodyPr wrap="square">
            <a:spAutoFit/>
          </a:bodyPr>
          <a:lstStyle/>
          <a:p>
            <a:pPr>
              <a:defRPr/>
            </a:pPr>
            <a:r>
              <a:rPr lang="en-US" sz="1400" b="1" dirty="0" smtClean="0">
                <a:latin typeface="+mj-lt"/>
              </a:rPr>
              <a:t>Access to affordable fresh fruits and vegetables </a:t>
            </a:r>
            <a:r>
              <a:rPr lang="en-US" sz="1400" i="1" dirty="0" smtClean="0">
                <a:latin typeface="+mj-lt"/>
              </a:rPr>
              <a:t>(pre-retirees n=184, retirees n=350)</a:t>
            </a:r>
            <a:endParaRPr lang="en-US" sz="1400" i="1" dirty="0">
              <a:latin typeface="+mj-lt"/>
            </a:endParaRPr>
          </a:p>
        </p:txBody>
      </p:sp>
      <p:sp>
        <p:nvSpPr>
          <p:cNvPr id="17" name="TextBox 16"/>
          <p:cNvSpPr txBox="1"/>
          <p:nvPr/>
        </p:nvSpPr>
        <p:spPr>
          <a:xfrm>
            <a:off x="508000" y="4597401"/>
            <a:ext cx="8635999" cy="307777"/>
          </a:xfrm>
          <a:prstGeom prst="rect">
            <a:avLst/>
          </a:prstGeom>
          <a:noFill/>
        </p:spPr>
        <p:txBody>
          <a:bodyPr wrap="square">
            <a:spAutoFit/>
          </a:bodyPr>
          <a:lstStyle/>
          <a:p>
            <a:r>
              <a:rPr lang="en-US" sz="1400" b="1" dirty="0" smtClean="0">
                <a:latin typeface="+mj-lt"/>
              </a:rPr>
              <a:t>Access to outdoor space for walking, jogging, and sports </a:t>
            </a:r>
            <a:r>
              <a:rPr lang="en-US" sz="1400" i="1" dirty="0" smtClean="0">
                <a:latin typeface="+mj-lt"/>
              </a:rPr>
              <a:t>(pre-retirees n=191, retirees n=347)</a:t>
            </a:r>
          </a:p>
        </p:txBody>
      </p:sp>
      <p:sp>
        <p:nvSpPr>
          <p:cNvPr id="18" name="Text Box 2"/>
          <p:cNvSpPr txBox="1">
            <a:spLocks noChangeArrowheads="1"/>
          </p:cNvSpPr>
          <p:nvPr/>
        </p:nvSpPr>
        <p:spPr bwMode="auto">
          <a:xfrm>
            <a:off x="0" y="0"/>
            <a:ext cx="9144000" cy="954107"/>
          </a:xfrm>
          <a:prstGeom prst="rect">
            <a:avLst/>
          </a:prstGeom>
          <a:noFill/>
          <a:ln w="9525">
            <a:noFill/>
            <a:miter lim="800000"/>
            <a:headEnd/>
            <a:tailEnd/>
          </a:ln>
        </p:spPr>
        <p:txBody>
          <a:bodyPr>
            <a:spAutoFit/>
          </a:bodyPr>
          <a:lstStyle/>
          <a:p>
            <a:r>
              <a:rPr lang="en-US" sz="2800" dirty="0" smtClean="0">
                <a:solidFill>
                  <a:schemeClr val="bg1"/>
                </a:solidFill>
                <a:latin typeface="Arial" charset="0"/>
              </a:rPr>
              <a:t>Community Factors That Are ‘Very Important’ in Helping Retired People Stay Healthy</a:t>
            </a:r>
            <a:endParaRPr lang="en-US" sz="2800" dirty="0">
              <a:solidFill>
                <a:schemeClr val="bg1"/>
              </a:solidFill>
              <a:latin typeface="Arial" charset="0"/>
            </a:endParaRPr>
          </a:p>
        </p:txBody>
      </p:sp>
      <p:sp>
        <p:nvSpPr>
          <p:cNvPr id="10" name="Slide Number Placeholder 9"/>
          <p:cNvSpPr>
            <a:spLocks noGrp="1"/>
          </p:cNvSpPr>
          <p:nvPr>
            <p:ph type="sldNum" sz="quarter" idx="11"/>
          </p:nvPr>
        </p:nvSpPr>
        <p:spPr/>
        <p:txBody>
          <a:bodyPr/>
          <a:lstStyle/>
          <a:p>
            <a:pPr>
              <a:defRPr/>
            </a:pPr>
            <a:fld id="{977364CC-07C0-4FDF-BFBE-AFC9C45F58C3}" type="slidenum">
              <a:rPr lang="en-US" smtClean="0"/>
              <a:pPr>
                <a:defRPr/>
              </a:pPr>
              <a:t>23</a:t>
            </a:fld>
            <a:endParaRPr lang="en-US" dirty="0"/>
          </a:p>
        </p:txBody>
      </p:sp>
      <p:sp>
        <p:nvSpPr>
          <p:cNvPr id="19" name="TextBox 18"/>
          <p:cNvSpPr txBox="1"/>
          <p:nvPr/>
        </p:nvSpPr>
        <p:spPr>
          <a:xfrm>
            <a:off x="0" y="1054100"/>
            <a:ext cx="9144000" cy="584775"/>
          </a:xfrm>
          <a:prstGeom prst="rect">
            <a:avLst/>
          </a:prstGeom>
          <a:noFill/>
        </p:spPr>
        <p:txBody>
          <a:bodyPr wrap="square">
            <a:spAutoFit/>
          </a:bodyPr>
          <a:lstStyle/>
          <a:p>
            <a:pPr algn="ctr">
              <a:defRPr/>
            </a:pPr>
            <a:r>
              <a:rPr lang="en-US" sz="1600" i="1" dirty="0" smtClean="0">
                <a:latin typeface="+mj-lt"/>
              </a:rPr>
              <a:t>Retired people in some communities are healthier than others. How important do you think each of the following things is in helping retired people stay healthy?</a:t>
            </a:r>
            <a:endParaRPr lang="en-US" sz="1600" i="1" dirty="0">
              <a:latin typeface="+mj-lt"/>
            </a:endParaRPr>
          </a:p>
        </p:txBody>
      </p:sp>
      <p:sp>
        <p:nvSpPr>
          <p:cNvPr id="16" name="TextBox 15"/>
          <p:cNvSpPr txBox="1"/>
          <p:nvPr/>
        </p:nvSpPr>
        <p:spPr>
          <a:xfrm>
            <a:off x="7048500" y="5778500"/>
            <a:ext cx="287258" cy="338554"/>
          </a:xfrm>
          <a:prstGeom prst="rect">
            <a:avLst/>
          </a:prstGeom>
          <a:noFill/>
        </p:spPr>
        <p:txBody>
          <a:bodyPr wrap="none" rtlCol="0">
            <a:spAutoFit/>
          </a:bodyPr>
          <a:lstStyle/>
          <a:p>
            <a:r>
              <a:rPr lang="en-US" sz="1600" dirty="0" smtClean="0"/>
              <a:t>*</a:t>
            </a:r>
            <a:endParaRPr lang="en-US" sz="1600" dirty="0"/>
          </a:p>
        </p:txBody>
      </p:sp>
      <p:sp>
        <p:nvSpPr>
          <p:cNvPr id="20" name="TextBox 19"/>
          <p:cNvSpPr txBox="1"/>
          <p:nvPr/>
        </p:nvSpPr>
        <p:spPr>
          <a:xfrm>
            <a:off x="0" y="61530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21" name="TextBox 20"/>
          <p:cNvSpPr txBox="1"/>
          <p:nvPr/>
        </p:nvSpPr>
        <p:spPr>
          <a:xfrm>
            <a:off x="7302500" y="4838700"/>
            <a:ext cx="389850"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0"/>
            <a:ext cx="7772400" cy="1143000"/>
          </a:xfrm>
        </p:spPr>
        <p:txBody>
          <a:bodyPr/>
          <a:lstStyle/>
          <a:p>
            <a:r>
              <a:rPr lang="en-US" dirty="0" smtClean="0"/>
              <a:t>Concerns about Being Admitted to a Nursing Home During Retirement</a:t>
            </a:r>
            <a:endParaRPr lang="en-US" dirty="0"/>
          </a:p>
        </p:txBody>
      </p:sp>
      <p:sp>
        <p:nvSpPr>
          <p:cNvPr id="3" name="Slide Number Placeholder 2"/>
          <p:cNvSpPr>
            <a:spLocks noGrp="1"/>
          </p:cNvSpPr>
          <p:nvPr>
            <p:ph type="sldNum" sz="quarter" idx="11"/>
          </p:nvPr>
        </p:nvSpPr>
        <p:spPr/>
        <p:txBody>
          <a:bodyPr/>
          <a:lstStyle/>
          <a:p>
            <a:pPr>
              <a:defRPr/>
            </a:pPr>
            <a:fld id="{977364CC-07C0-4FDF-BFBE-AFC9C45F58C3}" type="slidenum">
              <a:rPr lang="en-US" smtClean="0"/>
              <a:pPr>
                <a:defRPr/>
              </a:pPr>
              <a:t>24</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Object 7"/>
          <p:cNvGraphicFramePr>
            <a:graphicFrameLocks noChangeAspect="1"/>
          </p:cNvGraphicFramePr>
          <p:nvPr/>
        </p:nvGraphicFramePr>
        <p:xfrm>
          <a:off x="1346200" y="3632200"/>
          <a:ext cx="7797800" cy="571500"/>
        </p:xfrm>
        <a:graphic>
          <a:graphicData uri="http://schemas.openxmlformats.org/presentationml/2006/ole">
            <p:oleObj spid="_x0000_s517134" name="Worksheet" r:id="rId4" imgW="5800787" imgH="428797" progId="Excel.Sheet.8">
              <p:embed/>
            </p:oleObj>
          </a:graphicData>
        </a:graphic>
      </p:graphicFrame>
      <p:graphicFrame>
        <p:nvGraphicFramePr>
          <p:cNvPr id="517131" name="Object 11"/>
          <p:cNvGraphicFramePr>
            <a:graphicFrameLocks noChangeAspect="1"/>
          </p:cNvGraphicFramePr>
          <p:nvPr/>
        </p:nvGraphicFramePr>
        <p:xfrm>
          <a:off x="1346200" y="5105400"/>
          <a:ext cx="7797800" cy="685800"/>
        </p:xfrm>
        <a:graphic>
          <a:graphicData uri="http://schemas.openxmlformats.org/presentationml/2006/ole">
            <p:oleObj spid="_x0000_s517131" name="Worksheet" r:id="rId5" imgW="5762800" imgH="514412" progId="Excel.Sheet.8">
              <p:embed/>
            </p:oleObj>
          </a:graphicData>
        </a:graphic>
      </p:graphicFrame>
      <p:graphicFrame>
        <p:nvGraphicFramePr>
          <p:cNvPr id="517132" name="Object 12"/>
          <p:cNvGraphicFramePr>
            <a:graphicFrameLocks noChangeAspect="1"/>
          </p:cNvGraphicFramePr>
          <p:nvPr/>
        </p:nvGraphicFramePr>
        <p:xfrm>
          <a:off x="1346200" y="5829300"/>
          <a:ext cx="7772400" cy="876300"/>
        </p:xfrm>
        <a:graphic>
          <a:graphicData uri="http://schemas.openxmlformats.org/presentationml/2006/ole">
            <p:oleObj spid="_x0000_s517132" name="Worksheet" r:id="rId6" imgW="5495806" imgH="619173" progId="Excel.Sheet.8">
              <p:embed/>
            </p:oleObj>
          </a:graphicData>
        </a:graphic>
      </p:graphicFrame>
      <p:graphicFrame>
        <p:nvGraphicFramePr>
          <p:cNvPr id="517126" name="Object 6"/>
          <p:cNvGraphicFramePr>
            <a:graphicFrameLocks noChangeAspect="1"/>
          </p:cNvGraphicFramePr>
          <p:nvPr/>
        </p:nvGraphicFramePr>
        <p:xfrm>
          <a:off x="1346200" y="2908300"/>
          <a:ext cx="7797800" cy="533400"/>
        </p:xfrm>
        <a:graphic>
          <a:graphicData uri="http://schemas.openxmlformats.org/presentationml/2006/ole">
            <p:oleObj spid="_x0000_s517126" name="Worksheet" r:id="rId7" imgW="6105406" imgH="438190" progId="Excel.Sheet.8">
              <p:embed/>
            </p:oleObj>
          </a:graphicData>
        </a:graphic>
      </p:graphicFrame>
      <p:graphicFrame>
        <p:nvGraphicFramePr>
          <p:cNvPr id="517129" name="Object 9"/>
          <p:cNvGraphicFramePr>
            <a:graphicFrameLocks noChangeAspect="1"/>
          </p:cNvGraphicFramePr>
          <p:nvPr/>
        </p:nvGraphicFramePr>
        <p:xfrm>
          <a:off x="1409700" y="4381500"/>
          <a:ext cx="7734300" cy="736600"/>
        </p:xfrm>
        <a:graphic>
          <a:graphicData uri="http://schemas.openxmlformats.org/presentationml/2006/ole">
            <p:oleObj spid="_x0000_s517129" name="Worksheet" r:id="rId8" imgW="5495806" imgH="590635" progId="Excel.Sheet.8">
              <p:embed/>
            </p:oleObj>
          </a:graphicData>
        </a:graphic>
      </p:graphicFrame>
      <p:graphicFrame>
        <p:nvGraphicFramePr>
          <p:cNvPr id="517124" name="Object 4"/>
          <p:cNvGraphicFramePr>
            <a:graphicFrameLocks noChangeAspect="1"/>
          </p:cNvGraphicFramePr>
          <p:nvPr/>
        </p:nvGraphicFramePr>
        <p:xfrm>
          <a:off x="1346200" y="1485900"/>
          <a:ext cx="7772400" cy="647700"/>
        </p:xfrm>
        <a:graphic>
          <a:graphicData uri="http://schemas.openxmlformats.org/presentationml/2006/ole">
            <p:oleObj spid="_x0000_s517124" name="Worksheet" r:id="rId9" imgW="5829368" imgH="495266" progId="Excel.Sheet.8">
              <p:embed/>
            </p:oleObj>
          </a:graphicData>
        </a:graphic>
      </p:graphicFrame>
      <p:sp>
        <p:nvSpPr>
          <p:cNvPr id="11" name="Text Box 2"/>
          <p:cNvSpPr txBox="1">
            <a:spLocks noChangeArrowheads="1"/>
          </p:cNvSpPr>
          <p:nvPr/>
        </p:nvSpPr>
        <p:spPr bwMode="auto">
          <a:xfrm>
            <a:off x="0" y="254000"/>
            <a:ext cx="9144000" cy="584775"/>
          </a:xfrm>
          <a:prstGeom prst="rect">
            <a:avLst/>
          </a:prstGeom>
          <a:noFill/>
          <a:ln w="9525">
            <a:noFill/>
            <a:miter lim="800000"/>
            <a:headEnd/>
            <a:tailEnd/>
          </a:ln>
        </p:spPr>
        <p:txBody>
          <a:bodyPr>
            <a:spAutoFit/>
          </a:bodyPr>
          <a:lstStyle/>
          <a:p>
            <a:r>
              <a:rPr lang="en-US" sz="3200" dirty="0" smtClean="0">
                <a:solidFill>
                  <a:schemeClr val="bg1"/>
                </a:solidFill>
                <a:latin typeface="Arial" charset="0"/>
              </a:rPr>
              <a:t>Top Worries About Nursing Homes</a:t>
            </a:r>
            <a:endParaRPr lang="en-US" sz="3200" dirty="0">
              <a:solidFill>
                <a:schemeClr val="bg1"/>
              </a:solidFill>
              <a:latin typeface="Arial" charset="0"/>
            </a:endParaRPr>
          </a:p>
        </p:txBody>
      </p:sp>
      <p:sp>
        <p:nvSpPr>
          <p:cNvPr id="12" name="TextBox 11"/>
          <p:cNvSpPr txBox="1"/>
          <p:nvPr/>
        </p:nvSpPr>
        <p:spPr>
          <a:xfrm rot="10800000" flipV="1">
            <a:off x="1790700" y="1247662"/>
            <a:ext cx="7404100" cy="307777"/>
          </a:xfrm>
          <a:prstGeom prst="rect">
            <a:avLst/>
          </a:prstGeom>
          <a:noFill/>
        </p:spPr>
        <p:txBody>
          <a:bodyPr wrap="square">
            <a:spAutoFit/>
          </a:bodyPr>
          <a:lstStyle/>
          <a:p>
            <a:pPr>
              <a:defRPr/>
            </a:pPr>
            <a:r>
              <a:rPr lang="en-US" sz="1400" b="1" dirty="0" smtClean="0">
                <a:latin typeface="+mj-lt"/>
              </a:rPr>
              <a:t>Being in an institutional environment that is not as comfortable as a home </a:t>
            </a:r>
          </a:p>
        </p:txBody>
      </p:sp>
      <p:sp>
        <p:nvSpPr>
          <p:cNvPr id="13" name="TextBox 12"/>
          <p:cNvSpPr txBox="1"/>
          <p:nvPr/>
        </p:nvSpPr>
        <p:spPr>
          <a:xfrm>
            <a:off x="1790700" y="1955800"/>
            <a:ext cx="7264400" cy="307777"/>
          </a:xfrm>
          <a:prstGeom prst="rect">
            <a:avLst/>
          </a:prstGeom>
          <a:noFill/>
        </p:spPr>
        <p:txBody>
          <a:bodyPr wrap="square">
            <a:spAutoFit/>
          </a:bodyPr>
          <a:lstStyle/>
          <a:p>
            <a:pPr>
              <a:defRPr/>
            </a:pPr>
            <a:r>
              <a:rPr lang="en-US" sz="1400" b="1" dirty="0" smtClean="0">
                <a:latin typeface="+mj-lt"/>
              </a:rPr>
              <a:t>The cleanliness of the facility</a:t>
            </a:r>
            <a:endParaRPr lang="en-US" sz="1400" i="1" dirty="0">
              <a:latin typeface="+mj-lt"/>
            </a:endParaRPr>
          </a:p>
        </p:txBody>
      </p:sp>
      <p:sp>
        <p:nvSpPr>
          <p:cNvPr id="14" name="TextBox 13"/>
          <p:cNvSpPr txBox="1"/>
          <p:nvPr/>
        </p:nvSpPr>
        <p:spPr>
          <a:xfrm>
            <a:off x="1790700" y="2667001"/>
            <a:ext cx="7416800" cy="307777"/>
          </a:xfrm>
          <a:prstGeom prst="rect">
            <a:avLst/>
          </a:prstGeom>
          <a:noFill/>
        </p:spPr>
        <p:txBody>
          <a:bodyPr wrap="square">
            <a:spAutoFit/>
          </a:bodyPr>
          <a:lstStyle/>
          <a:p>
            <a:r>
              <a:rPr lang="en-US" sz="1400" b="1" dirty="0" smtClean="0">
                <a:latin typeface="+mj-lt"/>
              </a:rPr>
              <a:t>Having too few nurses to provide the care you needed</a:t>
            </a:r>
            <a:endParaRPr lang="en-US" sz="1400" i="1" dirty="0">
              <a:latin typeface="+mj-lt"/>
            </a:endParaRPr>
          </a:p>
        </p:txBody>
      </p:sp>
      <p:sp>
        <p:nvSpPr>
          <p:cNvPr id="17" name="TextBox 16"/>
          <p:cNvSpPr txBox="1"/>
          <p:nvPr/>
        </p:nvSpPr>
        <p:spPr>
          <a:xfrm>
            <a:off x="1790700" y="5600701"/>
            <a:ext cx="4800600" cy="304800"/>
          </a:xfrm>
          <a:prstGeom prst="rect">
            <a:avLst/>
          </a:prstGeom>
          <a:noFill/>
        </p:spPr>
        <p:txBody>
          <a:bodyPr wrap="square">
            <a:spAutoFit/>
          </a:bodyPr>
          <a:lstStyle/>
          <a:p>
            <a:pPr>
              <a:defRPr/>
            </a:pPr>
            <a:r>
              <a:rPr lang="en-US" sz="1400" b="1" dirty="0" smtClean="0">
                <a:latin typeface="+mj-lt"/>
              </a:rPr>
              <a:t>Fraud and waste by managers of nursing homes</a:t>
            </a:r>
            <a:endParaRPr lang="en-US" sz="1400" i="1" dirty="0">
              <a:latin typeface="+mj-lt"/>
            </a:endParaRPr>
          </a:p>
        </p:txBody>
      </p:sp>
      <p:sp>
        <p:nvSpPr>
          <p:cNvPr id="22" name="TextBox 21"/>
          <p:cNvSpPr txBox="1"/>
          <p:nvPr/>
        </p:nvSpPr>
        <p:spPr>
          <a:xfrm>
            <a:off x="1790700" y="4152900"/>
            <a:ext cx="4495800" cy="307777"/>
          </a:xfrm>
          <a:prstGeom prst="rect">
            <a:avLst/>
          </a:prstGeom>
          <a:noFill/>
        </p:spPr>
        <p:txBody>
          <a:bodyPr wrap="square">
            <a:spAutoFit/>
          </a:bodyPr>
          <a:lstStyle/>
          <a:p>
            <a:pPr>
              <a:defRPr/>
            </a:pPr>
            <a:r>
              <a:rPr lang="en-US" sz="1400" b="1" dirty="0" smtClean="0">
                <a:latin typeface="+mj-lt"/>
              </a:rPr>
              <a:t>Having limited privacy</a:t>
            </a:r>
            <a:endParaRPr lang="en-US" sz="1400" i="1" dirty="0">
              <a:latin typeface="+mj-lt"/>
            </a:endParaRPr>
          </a:p>
        </p:txBody>
      </p:sp>
      <p:sp>
        <p:nvSpPr>
          <p:cNvPr id="23" name="TextBox 22"/>
          <p:cNvSpPr txBox="1"/>
          <p:nvPr/>
        </p:nvSpPr>
        <p:spPr>
          <a:xfrm>
            <a:off x="1387222" y="977900"/>
            <a:ext cx="6012655" cy="338554"/>
          </a:xfrm>
          <a:prstGeom prst="rect">
            <a:avLst/>
          </a:prstGeom>
          <a:noFill/>
        </p:spPr>
        <p:txBody>
          <a:bodyPr wrap="square" rtlCol="0">
            <a:spAutoFit/>
          </a:bodyPr>
          <a:lstStyle/>
          <a:p>
            <a:pPr algn="ctr"/>
            <a:r>
              <a:rPr lang="en-US" sz="1600" i="1" dirty="0" smtClean="0">
                <a:latin typeface="+mj-lt"/>
              </a:rPr>
              <a:t>% saying they would be very or somewhat worried about each</a:t>
            </a:r>
            <a:endParaRPr lang="en-US" sz="1600" i="1" dirty="0">
              <a:latin typeface="+mj-lt"/>
            </a:endParaRPr>
          </a:p>
        </p:txBody>
      </p:sp>
      <p:sp>
        <p:nvSpPr>
          <p:cNvPr id="16" name="Slide Number Placeholder 15"/>
          <p:cNvSpPr>
            <a:spLocks noGrp="1"/>
          </p:cNvSpPr>
          <p:nvPr>
            <p:ph type="sldNum" sz="quarter" idx="11"/>
          </p:nvPr>
        </p:nvSpPr>
        <p:spPr/>
        <p:txBody>
          <a:bodyPr/>
          <a:lstStyle/>
          <a:p>
            <a:pPr>
              <a:defRPr/>
            </a:pPr>
            <a:fld id="{977364CC-07C0-4FDF-BFBE-AFC9C45F58C3}" type="slidenum">
              <a:rPr lang="en-US" smtClean="0"/>
              <a:pPr>
                <a:defRPr/>
              </a:pPr>
              <a:t>25</a:t>
            </a:fld>
            <a:endParaRPr lang="en-US" dirty="0"/>
          </a:p>
        </p:txBody>
      </p:sp>
      <p:sp>
        <p:nvSpPr>
          <p:cNvPr id="18" name="TextBox 17"/>
          <p:cNvSpPr txBox="1"/>
          <p:nvPr/>
        </p:nvSpPr>
        <p:spPr>
          <a:xfrm>
            <a:off x="1790700" y="4876800"/>
            <a:ext cx="5473700" cy="317500"/>
          </a:xfrm>
          <a:prstGeom prst="rect">
            <a:avLst/>
          </a:prstGeom>
          <a:noFill/>
        </p:spPr>
        <p:txBody>
          <a:bodyPr wrap="square">
            <a:spAutoFit/>
          </a:bodyPr>
          <a:lstStyle/>
          <a:p>
            <a:pPr>
              <a:defRPr/>
            </a:pPr>
            <a:r>
              <a:rPr lang="en-US" sz="1400" b="1" dirty="0" smtClean="0">
                <a:latin typeface="+mj-lt"/>
              </a:rPr>
              <a:t>Spending all your time around people who are very sick</a:t>
            </a:r>
            <a:endParaRPr lang="en-US" sz="1400" i="1" dirty="0">
              <a:latin typeface="+mj-lt"/>
            </a:endParaRPr>
          </a:p>
        </p:txBody>
      </p:sp>
      <p:sp>
        <p:nvSpPr>
          <p:cNvPr id="19" name="TextBox 18"/>
          <p:cNvSpPr txBox="1"/>
          <p:nvPr/>
        </p:nvSpPr>
        <p:spPr>
          <a:xfrm>
            <a:off x="0" y="6356290"/>
            <a:ext cx="6553200" cy="276999"/>
          </a:xfrm>
          <a:prstGeom prst="rect">
            <a:avLst/>
          </a:prstGeom>
          <a:noFill/>
        </p:spPr>
        <p:txBody>
          <a:bodyPr wrap="square" rtlCol="0">
            <a:spAutoFit/>
          </a:bodyPr>
          <a:lstStyle/>
          <a:p>
            <a:pPr algn="l"/>
            <a:r>
              <a:rPr lang="en-US" sz="1200" dirty="0" smtClean="0">
                <a:latin typeface="+mj-lt"/>
              </a:rPr>
              <a:t>**Statistically significantly greater than retirees</a:t>
            </a:r>
          </a:p>
        </p:txBody>
      </p:sp>
      <p:sp>
        <p:nvSpPr>
          <p:cNvPr id="20" name="TextBox 19"/>
          <p:cNvSpPr txBox="1"/>
          <p:nvPr/>
        </p:nvSpPr>
        <p:spPr>
          <a:xfrm>
            <a:off x="7429500" y="4381500"/>
            <a:ext cx="389850" cy="338554"/>
          </a:xfrm>
          <a:prstGeom prst="rect">
            <a:avLst/>
          </a:prstGeom>
          <a:noFill/>
        </p:spPr>
        <p:txBody>
          <a:bodyPr wrap="none" rtlCol="0">
            <a:spAutoFit/>
          </a:bodyPr>
          <a:lstStyle/>
          <a:p>
            <a:r>
              <a:rPr lang="en-US" sz="1600" dirty="0" smtClean="0"/>
              <a:t>**</a:t>
            </a:r>
            <a:endParaRPr lang="en-US" sz="1600" dirty="0"/>
          </a:p>
        </p:txBody>
      </p:sp>
      <p:sp>
        <p:nvSpPr>
          <p:cNvPr id="21" name="TextBox 20"/>
          <p:cNvSpPr txBox="1"/>
          <p:nvPr/>
        </p:nvSpPr>
        <p:spPr>
          <a:xfrm>
            <a:off x="7302500" y="5842000"/>
            <a:ext cx="389850" cy="338554"/>
          </a:xfrm>
          <a:prstGeom prst="rect">
            <a:avLst/>
          </a:prstGeom>
          <a:noFill/>
        </p:spPr>
        <p:txBody>
          <a:bodyPr wrap="none" rtlCol="0">
            <a:spAutoFit/>
          </a:bodyPr>
          <a:lstStyle/>
          <a:p>
            <a:r>
              <a:rPr lang="en-US" sz="1600" dirty="0" smtClean="0"/>
              <a:t>**</a:t>
            </a:r>
            <a:endParaRPr lang="en-US" sz="1600" dirty="0"/>
          </a:p>
        </p:txBody>
      </p:sp>
      <p:graphicFrame>
        <p:nvGraphicFramePr>
          <p:cNvPr id="517125" name="Object 4"/>
          <p:cNvGraphicFramePr>
            <a:graphicFrameLocks noChangeAspect="1"/>
          </p:cNvGraphicFramePr>
          <p:nvPr/>
        </p:nvGraphicFramePr>
        <p:xfrm>
          <a:off x="1346200" y="2197100"/>
          <a:ext cx="7797800" cy="596900"/>
        </p:xfrm>
        <a:graphic>
          <a:graphicData uri="http://schemas.openxmlformats.org/presentationml/2006/ole">
            <p:oleObj spid="_x0000_s517125" name="Worksheet" r:id="rId10" imgW="6105406" imgH="447582" progId="Excel.Sheet.8">
              <p:embed/>
            </p:oleObj>
          </a:graphicData>
        </a:graphic>
      </p:graphicFrame>
      <p:sp>
        <p:nvSpPr>
          <p:cNvPr id="24" name="TextBox 23"/>
          <p:cNvSpPr txBox="1"/>
          <p:nvPr/>
        </p:nvSpPr>
        <p:spPr>
          <a:xfrm>
            <a:off x="12700" y="1498600"/>
            <a:ext cx="1778000" cy="461665"/>
          </a:xfrm>
          <a:prstGeom prst="rect">
            <a:avLst/>
          </a:prstGeom>
          <a:noFill/>
        </p:spPr>
        <p:txBody>
          <a:bodyPr wrap="square" rtlCol="0">
            <a:spAutoFit/>
          </a:bodyPr>
          <a:lstStyle/>
          <a:p>
            <a:pPr algn="r"/>
            <a:r>
              <a:rPr lang="en-US" sz="1200" b="1" dirty="0" smtClean="0">
                <a:latin typeface="+mj-lt"/>
              </a:rPr>
              <a:t>Pre-retirees (n=223)</a:t>
            </a:r>
          </a:p>
          <a:p>
            <a:pPr algn="r"/>
            <a:r>
              <a:rPr lang="en-US" sz="1200" b="1" dirty="0" smtClean="0">
                <a:latin typeface="+mj-lt"/>
              </a:rPr>
              <a:t>Retirees (n=412)</a:t>
            </a:r>
            <a:endParaRPr lang="en-US" sz="1200" b="1" dirty="0">
              <a:latin typeface="+mj-lt"/>
            </a:endParaRPr>
          </a:p>
        </p:txBody>
      </p:sp>
      <p:sp>
        <p:nvSpPr>
          <p:cNvPr id="25" name="TextBox 24"/>
          <p:cNvSpPr txBox="1"/>
          <p:nvPr/>
        </p:nvSpPr>
        <p:spPr>
          <a:xfrm>
            <a:off x="12700" y="2235200"/>
            <a:ext cx="1778000" cy="461665"/>
          </a:xfrm>
          <a:prstGeom prst="rect">
            <a:avLst/>
          </a:prstGeom>
          <a:noFill/>
        </p:spPr>
        <p:txBody>
          <a:bodyPr wrap="square" rtlCol="0">
            <a:spAutoFit/>
          </a:bodyPr>
          <a:lstStyle/>
          <a:p>
            <a:pPr algn="r"/>
            <a:r>
              <a:rPr lang="en-US" sz="1200" b="1" dirty="0" smtClean="0">
                <a:latin typeface="+mj-lt"/>
              </a:rPr>
              <a:t>Pre-retirees (n=237)</a:t>
            </a:r>
          </a:p>
          <a:p>
            <a:pPr algn="r"/>
            <a:r>
              <a:rPr lang="en-US" sz="1200" b="1" dirty="0" smtClean="0">
                <a:latin typeface="+mj-lt"/>
              </a:rPr>
              <a:t>Retirees (n=439)</a:t>
            </a:r>
            <a:endParaRPr lang="en-US" sz="1200" b="1" dirty="0">
              <a:latin typeface="+mj-lt"/>
            </a:endParaRPr>
          </a:p>
        </p:txBody>
      </p:sp>
      <p:sp>
        <p:nvSpPr>
          <p:cNvPr id="26" name="TextBox 25"/>
          <p:cNvSpPr txBox="1"/>
          <p:nvPr/>
        </p:nvSpPr>
        <p:spPr>
          <a:xfrm>
            <a:off x="12700" y="2984500"/>
            <a:ext cx="1778000" cy="461665"/>
          </a:xfrm>
          <a:prstGeom prst="rect">
            <a:avLst/>
          </a:prstGeom>
          <a:noFill/>
        </p:spPr>
        <p:txBody>
          <a:bodyPr wrap="square" rtlCol="0">
            <a:spAutoFit/>
          </a:bodyPr>
          <a:lstStyle/>
          <a:p>
            <a:pPr algn="r"/>
            <a:r>
              <a:rPr lang="en-US" sz="1200" b="1" dirty="0" smtClean="0">
                <a:latin typeface="+mj-lt"/>
              </a:rPr>
              <a:t>Pre-retirees (n=208)</a:t>
            </a:r>
          </a:p>
          <a:p>
            <a:pPr algn="r"/>
            <a:r>
              <a:rPr lang="en-US" sz="1200" b="1" dirty="0" smtClean="0">
                <a:latin typeface="+mj-lt"/>
              </a:rPr>
              <a:t>Retirees (n=420)</a:t>
            </a:r>
            <a:endParaRPr lang="en-US" sz="1200" b="1" dirty="0">
              <a:latin typeface="+mj-lt"/>
            </a:endParaRPr>
          </a:p>
        </p:txBody>
      </p:sp>
      <p:sp>
        <p:nvSpPr>
          <p:cNvPr id="28" name="TextBox 27"/>
          <p:cNvSpPr txBox="1"/>
          <p:nvPr/>
        </p:nvSpPr>
        <p:spPr>
          <a:xfrm>
            <a:off x="12700" y="4457700"/>
            <a:ext cx="1778000" cy="461665"/>
          </a:xfrm>
          <a:prstGeom prst="rect">
            <a:avLst/>
          </a:prstGeom>
          <a:noFill/>
        </p:spPr>
        <p:txBody>
          <a:bodyPr wrap="square" rtlCol="0">
            <a:spAutoFit/>
          </a:bodyPr>
          <a:lstStyle/>
          <a:p>
            <a:pPr algn="r"/>
            <a:r>
              <a:rPr lang="en-US" sz="1200" b="1" dirty="0" smtClean="0">
                <a:latin typeface="+mj-lt"/>
              </a:rPr>
              <a:t>Pre-retirees (n=237)</a:t>
            </a:r>
          </a:p>
          <a:p>
            <a:pPr algn="r"/>
            <a:r>
              <a:rPr lang="en-US" sz="1200" b="1" dirty="0" smtClean="0">
                <a:latin typeface="+mj-lt"/>
              </a:rPr>
              <a:t>Retirees (n=421)</a:t>
            </a:r>
            <a:endParaRPr lang="en-US" sz="1200" b="1" dirty="0">
              <a:latin typeface="+mj-lt"/>
            </a:endParaRPr>
          </a:p>
        </p:txBody>
      </p:sp>
      <p:sp>
        <p:nvSpPr>
          <p:cNvPr id="31" name="TextBox 30"/>
          <p:cNvSpPr txBox="1"/>
          <p:nvPr/>
        </p:nvSpPr>
        <p:spPr>
          <a:xfrm>
            <a:off x="12700" y="5156200"/>
            <a:ext cx="1778000" cy="461665"/>
          </a:xfrm>
          <a:prstGeom prst="rect">
            <a:avLst/>
          </a:prstGeom>
          <a:noFill/>
        </p:spPr>
        <p:txBody>
          <a:bodyPr wrap="square" rtlCol="0">
            <a:spAutoFit/>
          </a:bodyPr>
          <a:lstStyle/>
          <a:p>
            <a:pPr algn="r"/>
            <a:r>
              <a:rPr lang="en-US" sz="1200" b="1" dirty="0" smtClean="0">
                <a:latin typeface="+mj-lt"/>
              </a:rPr>
              <a:t>Pre-retirees (n=213)</a:t>
            </a:r>
          </a:p>
          <a:p>
            <a:pPr algn="r"/>
            <a:r>
              <a:rPr lang="en-US" sz="1200" b="1" dirty="0" smtClean="0">
                <a:latin typeface="+mj-lt"/>
              </a:rPr>
              <a:t>Retirees (n=391)</a:t>
            </a:r>
            <a:endParaRPr lang="en-US" sz="1200" b="1" dirty="0">
              <a:latin typeface="+mj-lt"/>
            </a:endParaRPr>
          </a:p>
        </p:txBody>
      </p:sp>
      <p:sp>
        <p:nvSpPr>
          <p:cNvPr id="32" name="TextBox 31"/>
          <p:cNvSpPr txBox="1"/>
          <p:nvPr/>
        </p:nvSpPr>
        <p:spPr>
          <a:xfrm>
            <a:off x="12700" y="5854700"/>
            <a:ext cx="1778000" cy="461665"/>
          </a:xfrm>
          <a:prstGeom prst="rect">
            <a:avLst/>
          </a:prstGeom>
          <a:noFill/>
        </p:spPr>
        <p:txBody>
          <a:bodyPr wrap="square" rtlCol="0">
            <a:spAutoFit/>
          </a:bodyPr>
          <a:lstStyle/>
          <a:p>
            <a:pPr algn="r"/>
            <a:r>
              <a:rPr lang="en-US" sz="1200" b="1" dirty="0" smtClean="0">
                <a:latin typeface="+mj-lt"/>
              </a:rPr>
              <a:t>Pre-retirees (n=207)</a:t>
            </a:r>
          </a:p>
          <a:p>
            <a:pPr algn="r"/>
            <a:r>
              <a:rPr lang="en-US" sz="1200" b="1" dirty="0" smtClean="0">
                <a:latin typeface="+mj-lt"/>
              </a:rPr>
              <a:t>Retirees (n=410)</a:t>
            </a:r>
            <a:endParaRPr lang="en-US" sz="1200" b="1" dirty="0">
              <a:latin typeface="+mj-lt"/>
            </a:endParaRPr>
          </a:p>
        </p:txBody>
      </p:sp>
      <p:sp>
        <p:nvSpPr>
          <p:cNvPr id="36" name="TextBox 35"/>
          <p:cNvSpPr txBox="1"/>
          <p:nvPr/>
        </p:nvSpPr>
        <p:spPr>
          <a:xfrm>
            <a:off x="7277100" y="1701800"/>
            <a:ext cx="558800" cy="307777"/>
          </a:xfrm>
          <a:prstGeom prst="rect">
            <a:avLst/>
          </a:prstGeom>
          <a:noFill/>
        </p:spPr>
        <p:txBody>
          <a:bodyPr wrap="square" rtlCol="0">
            <a:spAutoFit/>
          </a:bodyPr>
          <a:lstStyle/>
          <a:p>
            <a:r>
              <a:rPr lang="en-US" sz="1400" b="1" dirty="0" smtClean="0">
                <a:latin typeface="+mj-lt"/>
              </a:rPr>
              <a:t>78%</a:t>
            </a:r>
            <a:endParaRPr lang="en-US" sz="1400" b="1" dirty="0">
              <a:latin typeface="+mj-lt"/>
            </a:endParaRPr>
          </a:p>
        </p:txBody>
      </p:sp>
      <p:sp>
        <p:nvSpPr>
          <p:cNvPr id="37" name="TextBox 36"/>
          <p:cNvSpPr txBox="1"/>
          <p:nvPr/>
        </p:nvSpPr>
        <p:spPr>
          <a:xfrm>
            <a:off x="7518400" y="1498600"/>
            <a:ext cx="558800" cy="307777"/>
          </a:xfrm>
          <a:prstGeom prst="rect">
            <a:avLst/>
          </a:prstGeom>
          <a:noFill/>
        </p:spPr>
        <p:txBody>
          <a:bodyPr wrap="square" rtlCol="0">
            <a:spAutoFit/>
          </a:bodyPr>
          <a:lstStyle/>
          <a:p>
            <a:r>
              <a:rPr lang="en-US" sz="1400" b="1" dirty="0" smtClean="0">
                <a:latin typeface="+mj-lt"/>
              </a:rPr>
              <a:t>82%</a:t>
            </a:r>
            <a:endParaRPr lang="en-US" sz="1400" b="1" dirty="0">
              <a:latin typeface="+mj-lt"/>
            </a:endParaRPr>
          </a:p>
        </p:txBody>
      </p:sp>
      <p:sp>
        <p:nvSpPr>
          <p:cNvPr id="38" name="TextBox 37"/>
          <p:cNvSpPr txBox="1"/>
          <p:nvPr/>
        </p:nvSpPr>
        <p:spPr>
          <a:xfrm>
            <a:off x="7277100" y="2184400"/>
            <a:ext cx="558800" cy="307777"/>
          </a:xfrm>
          <a:prstGeom prst="rect">
            <a:avLst/>
          </a:prstGeom>
          <a:noFill/>
        </p:spPr>
        <p:txBody>
          <a:bodyPr wrap="square" rtlCol="0">
            <a:spAutoFit/>
          </a:bodyPr>
          <a:lstStyle/>
          <a:p>
            <a:r>
              <a:rPr lang="en-US" sz="1400" b="1" dirty="0" smtClean="0">
                <a:latin typeface="+mj-lt"/>
              </a:rPr>
              <a:t>78%</a:t>
            </a:r>
            <a:endParaRPr lang="en-US" sz="1400" b="1" dirty="0">
              <a:latin typeface="+mj-lt"/>
            </a:endParaRPr>
          </a:p>
        </p:txBody>
      </p:sp>
      <p:sp>
        <p:nvSpPr>
          <p:cNvPr id="39" name="TextBox 38"/>
          <p:cNvSpPr txBox="1"/>
          <p:nvPr/>
        </p:nvSpPr>
        <p:spPr>
          <a:xfrm>
            <a:off x="6946900" y="2425700"/>
            <a:ext cx="558800" cy="307777"/>
          </a:xfrm>
          <a:prstGeom prst="rect">
            <a:avLst/>
          </a:prstGeom>
          <a:noFill/>
        </p:spPr>
        <p:txBody>
          <a:bodyPr wrap="square" rtlCol="0">
            <a:spAutoFit/>
          </a:bodyPr>
          <a:lstStyle/>
          <a:p>
            <a:r>
              <a:rPr lang="en-US" sz="1400" b="1" dirty="0" smtClean="0">
                <a:latin typeface="+mj-lt"/>
              </a:rPr>
              <a:t>74%</a:t>
            </a:r>
            <a:endParaRPr lang="en-US" sz="1400" b="1" dirty="0">
              <a:latin typeface="+mj-lt"/>
            </a:endParaRPr>
          </a:p>
        </p:txBody>
      </p:sp>
      <p:sp>
        <p:nvSpPr>
          <p:cNvPr id="40" name="TextBox 39"/>
          <p:cNvSpPr txBox="1"/>
          <p:nvPr/>
        </p:nvSpPr>
        <p:spPr>
          <a:xfrm>
            <a:off x="7188200" y="2895600"/>
            <a:ext cx="558800" cy="307777"/>
          </a:xfrm>
          <a:prstGeom prst="rect">
            <a:avLst/>
          </a:prstGeom>
          <a:noFill/>
        </p:spPr>
        <p:txBody>
          <a:bodyPr wrap="square" rtlCol="0">
            <a:spAutoFit/>
          </a:bodyPr>
          <a:lstStyle/>
          <a:p>
            <a:r>
              <a:rPr lang="en-US" sz="1400" b="1" dirty="0" smtClean="0">
                <a:latin typeface="+mj-lt"/>
              </a:rPr>
              <a:t>77%</a:t>
            </a:r>
            <a:endParaRPr lang="en-US" sz="1400" b="1" dirty="0">
              <a:latin typeface="+mj-lt"/>
            </a:endParaRPr>
          </a:p>
        </p:txBody>
      </p:sp>
      <p:sp>
        <p:nvSpPr>
          <p:cNvPr id="41" name="TextBox 40"/>
          <p:cNvSpPr txBox="1"/>
          <p:nvPr/>
        </p:nvSpPr>
        <p:spPr>
          <a:xfrm>
            <a:off x="6642100" y="3162300"/>
            <a:ext cx="558800" cy="307777"/>
          </a:xfrm>
          <a:prstGeom prst="rect">
            <a:avLst/>
          </a:prstGeom>
          <a:noFill/>
        </p:spPr>
        <p:txBody>
          <a:bodyPr wrap="square" rtlCol="0">
            <a:spAutoFit/>
          </a:bodyPr>
          <a:lstStyle/>
          <a:p>
            <a:r>
              <a:rPr lang="en-US" sz="1400" b="1" dirty="0" smtClean="0">
                <a:latin typeface="+mj-lt"/>
              </a:rPr>
              <a:t>69%</a:t>
            </a:r>
            <a:endParaRPr lang="en-US" sz="1400" b="1" dirty="0">
              <a:latin typeface="+mj-lt"/>
            </a:endParaRPr>
          </a:p>
        </p:txBody>
      </p:sp>
      <p:sp>
        <p:nvSpPr>
          <p:cNvPr id="42" name="TextBox 41"/>
          <p:cNvSpPr txBox="1"/>
          <p:nvPr/>
        </p:nvSpPr>
        <p:spPr>
          <a:xfrm>
            <a:off x="7023100" y="4406900"/>
            <a:ext cx="558800" cy="307777"/>
          </a:xfrm>
          <a:prstGeom prst="rect">
            <a:avLst/>
          </a:prstGeom>
          <a:noFill/>
        </p:spPr>
        <p:txBody>
          <a:bodyPr wrap="square" rtlCol="0">
            <a:spAutoFit/>
          </a:bodyPr>
          <a:lstStyle/>
          <a:p>
            <a:r>
              <a:rPr lang="en-US" sz="1400" b="1" dirty="0" smtClean="0">
                <a:latin typeface="+mj-lt"/>
              </a:rPr>
              <a:t>74%</a:t>
            </a:r>
            <a:endParaRPr lang="en-US" sz="1400" b="1" dirty="0">
              <a:latin typeface="+mj-lt"/>
            </a:endParaRPr>
          </a:p>
        </p:txBody>
      </p:sp>
      <p:sp>
        <p:nvSpPr>
          <p:cNvPr id="43" name="TextBox 42"/>
          <p:cNvSpPr txBox="1"/>
          <p:nvPr/>
        </p:nvSpPr>
        <p:spPr>
          <a:xfrm>
            <a:off x="6375400" y="4660900"/>
            <a:ext cx="558800" cy="307777"/>
          </a:xfrm>
          <a:prstGeom prst="rect">
            <a:avLst/>
          </a:prstGeom>
          <a:noFill/>
        </p:spPr>
        <p:txBody>
          <a:bodyPr wrap="square" rtlCol="0">
            <a:spAutoFit/>
          </a:bodyPr>
          <a:lstStyle/>
          <a:p>
            <a:r>
              <a:rPr lang="en-US" sz="1400" b="1" dirty="0" smtClean="0">
                <a:latin typeface="+mj-lt"/>
              </a:rPr>
              <a:t>65%</a:t>
            </a:r>
            <a:endParaRPr lang="en-US" sz="1400" b="1" dirty="0">
              <a:latin typeface="+mj-lt"/>
            </a:endParaRPr>
          </a:p>
        </p:txBody>
      </p:sp>
      <p:sp>
        <p:nvSpPr>
          <p:cNvPr id="47" name="TextBox 46"/>
          <p:cNvSpPr txBox="1"/>
          <p:nvPr/>
        </p:nvSpPr>
        <p:spPr>
          <a:xfrm>
            <a:off x="1790700" y="3390901"/>
            <a:ext cx="5054600" cy="307777"/>
          </a:xfrm>
          <a:prstGeom prst="rect">
            <a:avLst/>
          </a:prstGeom>
          <a:noFill/>
        </p:spPr>
        <p:txBody>
          <a:bodyPr wrap="square">
            <a:spAutoFit/>
          </a:bodyPr>
          <a:lstStyle/>
          <a:p>
            <a:pPr>
              <a:defRPr/>
            </a:pPr>
            <a:r>
              <a:rPr lang="en-US" sz="1400" b="1" dirty="0" smtClean="0">
                <a:latin typeface="+mj-lt"/>
              </a:rPr>
              <a:t>The quality of health care provided</a:t>
            </a:r>
            <a:endParaRPr lang="en-US" sz="1400" i="1" dirty="0">
              <a:latin typeface="+mj-lt"/>
            </a:endParaRPr>
          </a:p>
        </p:txBody>
      </p:sp>
      <p:sp>
        <p:nvSpPr>
          <p:cNvPr id="48" name="TextBox 47"/>
          <p:cNvSpPr txBox="1"/>
          <p:nvPr/>
        </p:nvSpPr>
        <p:spPr>
          <a:xfrm>
            <a:off x="12700" y="3721100"/>
            <a:ext cx="1778000" cy="461665"/>
          </a:xfrm>
          <a:prstGeom prst="rect">
            <a:avLst/>
          </a:prstGeom>
          <a:noFill/>
        </p:spPr>
        <p:txBody>
          <a:bodyPr wrap="square" rtlCol="0">
            <a:spAutoFit/>
          </a:bodyPr>
          <a:lstStyle/>
          <a:p>
            <a:pPr algn="r"/>
            <a:r>
              <a:rPr lang="en-US" sz="1200" b="1" dirty="0" smtClean="0">
                <a:latin typeface="+mj-lt"/>
              </a:rPr>
              <a:t>Pre-retirees (n=212)</a:t>
            </a:r>
          </a:p>
          <a:p>
            <a:pPr algn="r"/>
            <a:r>
              <a:rPr lang="en-US" sz="1200" b="1" dirty="0" smtClean="0">
                <a:latin typeface="+mj-lt"/>
              </a:rPr>
              <a:t>Retirees (n=420)</a:t>
            </a:r>
            <a:endParaRPr lang="en-US" sz="1200" b="1" dirty="0">
              <a:latin typeface="+mj-lt"/>
            </a:endParaRPr>
          </a:p>
        </p:txBody>
      </p:sp>
      <p:sp>
        <p:nvSpPr>
          <p:cNvPr id="49" name="TextBox 48"/>
          <p:cNvSpPr txBox="1"/>
          <p:nvPr/>
        </p:nvSpPr>
        <p:spPr>
          <a:xfrm>
            <a:off x="7086600" y="3644900"/>
            <a:ext cx="558800" cy="307777"/>
          </a:xfrm>
          <a:prstGeom prst="rect">
            <a:avLst/>
          </a:prstGeom>
          <a:noFill/>
        </p:spPr>
        <p:txBody>
          <a:bodyPr wrap="square" rtlCol="0">
            <a:spAutoFit/>
          </a:bodyPr>
          <a:lstStyle/>
          <a:p>
            <a:r>
              <a:rPr lang="en-US" sz="1400" b="1" dirty="0" smtClean="0">
                <a:latin typeface="+mj-lt"/>
              </a:rPr>
              <a:t>76%</a:t>
            </a:r>
            <a:endParaRPr lang="en-US" sz="1400" b="1" dirty="0">
              <a:latin typeface="+mj-lt"/>
            </a:endParaRPr>
          </a:p>
        </p:txBody>
      </p:sp>
      <p:sp>
        <p:nvSpPr>
          <p:cNvPr id="50" name="TextBox 49"/>
          <p:cNvSpPr txBox="1"/>
          <p:nvPr/>
        </p:nvSpPr>
        <p:spPr>
          <a:xfrm>
            <a:off x="6654800" y="3911600"/>
            <a:ext cx="558800" cy="307777"/>
          </a:xfrm>
          <a:prstGeom prst="rect">
            <a:avLst/>
          </a:prstGeom>
          <a:noFill/>
        </p:spPr>
        <p:txBody>
          <a:bodyPr wrap="square" rtlCol="0">
            <a:spAutoFit/>
          </a:bodyPr>
          <a:lstStyle/>
          <a:p>
            <a:r>
              <a:rPr lang="en-US" sz="1400" b="1" dirty="0" smtClean="0">
                <a:latin typeface="+mj-lt"/>
              </a:rPr>
              <a:t>69%</a:t>
            </a:r>
            <a:endParaRPr lang="en-US" sz="1400" b="1" dirty="0">
              <a:latin typeface="+mj-lt"/>
            </a:endParaRPr>
          </a:p>
        </p:txBody>
      </p:sp>
      <p:sp>
        <p:nvSpPr>
          <p:cNvPr id="51" name="TextBox 50"/>
          <p:cNvSpPr txBox="1"/>
          <p:nvPr/>
        </p:nvSpPr>
        <p:spPr>
          <a:xfrm>
            <a:off x="6934200" y="5105400"/>
            <a:ext cx="558800" cy="307777"/>
          </a:xfrm>
          <a:prstGeom prst="rect">
            <a:avLst/>
          </a:prstGeom>
          <a:noFill/>
        </p:spPr>
        <p:txBody>
          <a:bodyPr wrap="square" rtlCol="0">
            <a:spAutoFit/>
          </a:bodyPr>
          <a:lstStyle/>
          <a:p>
            <a:r>
              <a:rPr lang="en-US" sz="1400" b="1" dirty="0" smtClean="0">
                <a:latin typeface="+mj-lt"/>
              </a:rPr>
              <a:t>73%</a:t>
            </a:r>
            <a:endParaRPr lang="en-US" sz="1400" b="1" dirty="0">
              <a:latin typeface="+mj-lt"/>
            </a:endParaRPr>
          </a:p>
        </p:txBody>
      </p:sp>
      <p:sp>
        <p:nvSpPr>
          <p:cNvPr id="52" name="TextBox 51"/>
          <p:cNvSpPr txBox="1"/>
          <p:nvPr/>
        </p:nvSpPr>
        <p:spPr>
          <a:xfrm>
            <a:off x="6311900" y="5372100"/>
            <a:ext cx="558800" cy="307777"/>
          </a:xfrm>
          <a:prstGeom prst="rect">
            <a:avLst/>
          </a:prstGeom>
          <a:noFill/>
        </p:spPr>
        <p:txBody>
          <a:bodyPr wrap="square" rtlCol="0">
            <a:spAutoFit/>
          </a:bodyPr>
          <a:lstStyle/>
          <a:p>
            <a:r>
              <a:rPr lang="en-US" sz="1400" b="1" dirty="0" smtClean="0">
                <a:latin typeface="+mj-lt"/>
              </a:rPr>
              <a:t>64%</a:t>
            </a:r>
            <a:endParaRPr lang="en-US" sz="1400" b="1" dirty="0">
              <a:latin typeface="+mj-lt"/>
            </a:endParaRPr>
          </a:p>
        </p:txBody>
      </p:sp>
      <p:sp>
        <p:nvSpPr>
          <p:cNvPr id="53" name="TextBox 52"/>
          <p:cNvSpPr txBox="1"/>
          <p:nvPr/>
        </p:nvSpPr>
        <p:spPr>
          <a:xfrm>
            <a:off x="6934200" y="5867400"/>
            <a:ext cx="558800" cy="307777"/>
          </a:xfrm>
          <a:prstGeom prst="rect">
            <a:avLst/>
          </a:prstGeom>
          <a:noFill/>
        </p:spPr>
        <p:txBody>
          <a:bodyPr wrap="square" rtlCol="0">
            <a:spAutoFit/>
          </a:bodyPr>
          <a:lstStyle/>
          <a:p>
            <a:r>
              <a:rPr lang="en-US" sz="1400" b="1" dirty="0" smtClean="0">
                <a:latin typeface="+mj-lt"/>
              </a:rPr>
              <a:t>73%</a:t>
            </a:r>
            <a:endParaRPr lang="en-US" sz="1400" b="1" dirty="0">
              <a:latin typeface="+mj-lt"/>
            </a:endParaRPr>
          </a:p>
        </p:txBody>
      </p:sp>
      <p:sp>
        <p:nvSpPr>
          <p:cNvPr id="54" name="TextBox 53"/>
          <p:cNvSpPr txBox="1"/>
          <p:nvPr/>
        </p:nvSpPr>
        <p:spPr>
          <a:xfrm>
            <a:off x="6324600" y="6121400"/>
            <a:ext cx="558800" cy="307777"/>
          </a:xfrm>
          <a:prstGeom prst="rect">
            <a:avLst/>
          </a:prstGeom>
          <a:noFill/>
        </p:spPr>
        <p:txBody>
          <a:bodyPr wrap="square" rtlCol="0">
            <a:spAutoFit/>
          </a:bodyPr>
          <a:lstStyle/>
          <a:p>
            <a:r>
              <a:rPr lang="en-US" sz="1400" b="1" dirty="0" smtClean="0">
                <a:latin typeface="+mj-lt"/>
              </a:rPr>
              <a:t>64%</a:t>
            </a:r>
            <a:endParaRPr lang="en-US" sz="1400" b="1"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4787" name="Object 4"/>
          <p:cNvGraphicFramePr>
            <a:graphicFrameLocks noChangeAspect="1"/>
          </p:cNvGraphicFramePr>
          <p:nvPr/>
        </p:nvGraphicFramePr>
        <p:xfrm>
          <a:off x="762000" y="1905000"/>
          <a:ext cx="8140700" cy="4800600"/>
        </p:xfrm>
        <a:graphic>
          <a:graphicData uri="http://schemas.openxmlformats.org/presentationml/2006/ole">
            <p:oleObj spid="_x0000_s560130" name="Worksheet" r:id="rId4" imgW="6105525" imgH="3248025" progId="Excel.Sheet.8">
              <p:embed/>
            </p:oleObj>
          </a:graphicData>
        </a:graphic>
      </p:graphicFrame>
      <p:sp>
        <p:nvSpPr>
          <p:cNvPr id="9219" name="Text Box 2"/>
          <p:cNvSpPr txBox="1">
            <a:spLocks noChangeArrowheads="1"/>
          </p:cNvSpPr>
          <p:nvPr/>
        </p:nvSpPr>
        <p:spPr bwMode="auto">
          <a:xfrm>
            <a:off x="0" y="0"/>
            <a:ext cx="9144000" cy="954107"/>
          </a:xfrm>
          <a:prstGeom prst="rect">
            <a:avLst/>
          </a:prstGeom>
          <a:noFill/>
          <a:ln w="9525">
            <a:noFill/>
            <a:miter lim="800000"/>
            <a:headEnd/>
            <a:tailEnd/>
          </a:ln>
        </p:spPr>
        <p:txBody>
          <a:bodyPr>
            <a:spAutoFit/>
          </a:bodyPr>
          <a:lstStyle/>
          <a:p>
            <a:r>
              <a:rPr lang="en-US" sz="2800" dirty="0" smtClean="0">
                <a:solidFill>
                  <a:schemeClr val="bg1"/>
                </a:solidFill>
                <a:latin typeface="Arial" charset="0"/>
              </a:rPr>
              <a:t>Retirees’ Assessment of Life in Retirement Compared to Life Before: Overall &amp; Top 5 Positive Aspects of It</a:t>
            </a:r>
            <a:endParaRPr lang="en-US" sz="2800" dirty="0">
              <a:solidFill>
                <a:schemeClr val="bg1"/>
              </a:solidFill>
              <a:latin typeface="Arial" charset="0"/>
            </a:endParaRPr>
          </a:p>
        </p:txBody>
      </p:sp>
      <p:sp>
        <p:nvSpPr>
          <p:cNvPr id="21" name="Slide Number Placeholder 16"/>
          <p:cNvSpPr>
            <a:spLocks noGrp="1"/>
          </p:cNvSpPr>
          <p:nvPr>
            <p:ph type="sldNum" sz="quarter" idx="11"/>
          </p:nvPr>
        </p:nvSpPr>
        <p:spPr>
          <a:xfrm>
            <a:off x="7239000" y="6172200"/>
            <a:ext cx="1905000" cy="457200"/>
          </a:xfrm>
        </p:spPr>
        <p:txBody>
          <a:bodyPr/>
          <a:lstStyle/>
          <a:p>
            <a:pPr>
              <a:defRPr/>
            </a:pPr>
            <a:fld id="{977364CC-07C0-4FDF-BFBE-AFC9C45F58C3}" type="slidenum">
              <a:rPr lang="en-US" smtClean="0"/>
              <a:pPr>
                <a:defRPr/>
              </a:pPr>
              <a:t>2</a:t>
            </a:fld>
            <a:endParaRPr lang="en-US" dirty="0"/>
          </a:p>
        </p:txBody>
      </p:sp>
      <p:sp>
        <p:nvSpPr>
          <p:cNvPr id="23" name="TextBox 22"/>
          <p:cNvSpPr txBox="1"/>
          <p:nvPr/>
        </p:nvSpPr>
        <p:spPr>
          <a:xfrm>
            <a:off x="0" y="1054100"/>
            <a:ext cx="9144000" cy="584775"/>
          </a:xfrm>
          <a:prstGeom prst="rect">
            <a:avLst/>
          </a:prstGeom>
          <a:noFill/>
        </p:spPr>
        <p:txBody>
          <a:bodyPr wrap="square">
            <a:spAutoFit/>
          </a:bodyPr>
          <a:lstStyle/>
          <a:p>
            <a:pPr algn="ctr">
              <a:defRPr/>
            </a:pPr>
            <a:r>
              <a:rPr lang="en-US" sz="1600" i="1" dirty="0" smtClean="0">
                <a:latin typeface="+mj-lt"/>
              </a:rPr>
              <a:t>% of retirees saying life or each aspect of it is “better”, “about the same”,  or “worse” in retirement than it was in the 5 years before retirement</a:t>
            </a:r>
            <a:endParaRPr lang="en-US" sz="1600" i="1" dirty="0">
              <a:latin typeface="+mj-lt"/>
            </a:endParaRPr>
          </a:p>
        </p:txBody>
      </p:sp>
      <p:sp>
        <p:nvSpPr>
          <p:cNvPr id="8" name="TextBox 7"/>
          <p:cNvSpPr txBox="1"/>
          <p:nvPr/>
        </p:nvSpPr>
        <p:spPr>
          <a:xfrm>
            <a:off x="622300" y="5422900"/>
            <a:ext cx="7073900" cy="307777"/>
          </a:xfrm>
          <a:prstGeom prst="rect">
            <a:avLst/>
          </a:prstGeom>
          <a:noFill/>
        </p:spPr>
        <p:txBody>
          <a:bodyPr>
            <a:spAutoFit/>
          </a:bodyPr>
          <a:lstStyle/>
          <a:p>
            <a:pPr>
              <a:defRPr/>
            </a:pPr>
            <a:r>
              <a:rPr lang="en-US" sz="1400" b="1" dirty="0" smtClean="0">
                <a:latin typeface="+mj-lt"/>
              </a:rPr>
              <a:t>The healthfulness of your diet </a:t>
            </a:r>
            <a:r>
              <a:rPr lang="en-US" sz="1400" i="1" dirty="0" smtClean="0">
                <a:latin typeface="+mj-lt"/>
              </a:rPr>
              <a:t>(retirees n=370)</a:t>
            </a:r>
            <a:endParaRPr lang="en-US" sz="1400" i="1" dirty="0">
              <a:latin typeface="+mj-lt"/>
            </a:endParaRPr>
          </a:p>
        </p:txBody>
      </p:sp>
      <p:sp>
        <p:nvSpPr>
          <p:cNvPr id="9" name="TextBox 8"/>
          <p:cNvSpPr txBox="1"/>
          <p:nvPr/>
        </p:nvSpPr>
        <p:spPr>
          <a:xfrm>
            <a:off x="622300" y="3035300"/>
            <a:ext cx="8020050" cy="307777"/>
          </a:xfrm>
          <a:prstGeom prst="rect">
            <a:avLst/>
          </a:prstGeom>
          <a:noFill/>
        </p:spPr>
        <p:txBody>
          <a:bodyPr>
            <a:spAutoFit/>
          </a:bodyPr>
          <a:lstStyle/>
          <a:p>
            <a:pPr>
              <a:defRPr/>
            </a:pPr>
            <a:r>
              <a:rPr lang="en-US" sz="1400" b="1" dirty="0" smtClean="0">
                <a:latin typeface="+mj-lt"/>
              </a:rPr>
              <a:t>Your stress in life </a:t>
            </a:r>
            <a:r>
              <a:rPr lang="en-US" sz="1400" i="1" dirty="0" smtClean="0">
                <a:latin typeface="+mj-lt"/>
              </a:rPr>
              <a:t>(retirees n=346)</a:t>
            </a:r>
            <a:endParaRPr lang="en-US" sz="1400" i="1" dirty="0">
              <a:latin typeface="+mj-lt"/>
            </a:endParaRPr>
          </a:p>
        </p:txBody>
      </p:sp>
      <p:sp>
        <p:nvSpPr>
          <p:cNvPr id="10" name="TextBox 9"/>
          <p:cNvSpPr txBox="1"/>
          <p:nvPr/>
        </p:nvSpPr>
        <p:spPr>
          <a:xfrm>
            <a:off x="622300" y="4834464"/>
            <a:ext cx="8686800" cy="307777"/>
          </a:xfrm>
          <a:prstGeom prst="rect">
            <a:avLst/>
          </a:prstGeom>
          <a:noFill/>
        </p:spPr>
        <p:txBody>
          <a:bodyPr wrap="square">
            <a:spAutoFit/>
          </a:bodyPr>
          <a:lstStyle/>
          <a:p>
            <a:pPr>
              <a:defRPr/>
            </a:pPr>
            <a:r>
              <a:rPr lang="en-US" sz="1400" b="1" dirty="0" smtClean="0">
                <a:latin typeface="+mj-lt"/>
              </a:rPr>
              <a:t>Doing the activities you like to do (sports, hobbies, volunteering) </a:t>
            </a:r>
            <a:r>
              <a:rPr lang="en-US" sz="1400" i="1" dirty="0" smtClean="0">
                <a:latin typeface="+mj-lt"/>
              </a:rPr>
              <a:t>(retirees n=361)</a:t>
            </a:r>
            <a:endParaRPr lang="en-US" sz="1400" i="1" dirty="0">
              <a:latin typeface="+mj-lt"/>
            </a:endParaRPr>
          </a:p>
        </p:txBody>
      </p:sp>
      <p:sp>
        <p:nvSpPr>
          <p:cNvPr id="11" name="TextBox 10"/>
          <p:cNvSpPr txBox="1"/>
          <p:nvPr/>
        </p:nvSpPr>
        <p:spPr>
          <a:xfrm>
            <a:off x="622300" y="3632200"/>
            <a:ext cx="8194675" cy="307777"/>
          </a:xfrm>
          <a:prstGeom prst="rect">
            <a:avLst/>
          </a:prstGeom>
          <a:noFill/>
        </p:spPr>
        <p:txBody>
          <a:bodyPr>
            <a:spAutoFit/>
          </a:bodyPr>
          <a:lstStyle/>
          <a:p>
            <a:r>
              <a:rPr lang="en-US" sz="1400" b="1" dirty="0" smtClean="0">
                <a:latin typeface="+mj-lt"/>
              </a:rPr>
              <a:t>Your relationship with your family </a:t>
            </a:r>
            <a:r>
              <a:rPr lang="en-US" sz="1400" i="1" dirty="0" smtClean="0">
                <a:latin typeface="+mj-lt"/>
              </a:rPr>
              <a:t>(retirees n=363)</a:t>
            </a:r>
            <a:endParaRPr lang="en-US" sz="1400" i="1" dirty="0">
              <a:latin typeface="+mj-lt"/>
            </a:endParaRPr>
          </a:p>
        </p:txBody>
      </p:sp>
      <p:sp>
        <p:nvSpPr>
          <p:cNvPr id="12" name="TextBox 11"/>
          <p:cNvSpPr txBox="1"/>
          <p:nvPr/>
        </p:nvSpPr>
        <p:spPr>
          <a:xfrm>
            <a:off x="622300" y="4216400"/>
            <a:ext cx="7073900" cy="307777"/>
          </a:xfrm>
          <a:prstGeom prst="rect">
            <a:avLst/>
          </a:prstGeom>
          <a:noFill/>
        </p:spPr>
        <p:txBody>
          <a:bodyPr>
            <a:spAutoFit/>
          </a:bodyPr>
          <a:lstStyle/>
          <a:p>
            <a:pPr>
              <a:defRPr/>
            </a:pPr>
            <a:r>
              <a:rPr lang="en-US" sz="1400" b="1" dirty="0" smtClean="0">
                <a:latin typeface="+mj-lt"/>
              </a:rPr>
              <a:t>Your relationship with your spouse/partner </a:t>
            </a:r>
            <a:r>
              <a:rPr lang="en-US" sz="1400" i="1" dirty="0" smtClean="0">
                <a:latin typeface="+mj-lt"/>
              </a:rPr>
              <a:t>(married/partnered retirees n=179)</a:t>
            </a:r>
            <a:endParaRPr lang="en-US" sz="1400" i="1" dirty="0">
              <a:latin typeface="+mj-lt"/>
            </a:endParaRPr>
          </a:p>
        </p:txBody>
      </p:sp>
      <p:sp>
        <p:nvSpPr>
          <p:cNvPr id="13" name="TextBox 12"/>
          <p:cNvSpPr txBox="1"/>
          <p:nvPr/>
        </p:nvSpPr>
        <p:spPr>
          <a:xfrm>
            <a:off x="596900" y="1816100"/>
            <a:ext cx="8020050" cy="307777"/>
          </a:xfrm>
          <a:prstGeom prst="rect">
            <a:avLst/>
          </a:prstGeom>
          <a:noFill/>
        </p:spPr>
        <p:txBody>
          <a:bodyPr>
            <a:spAutoFit/>
          </a:bodyPr>
          <a:lstStyle/>
          <a:p>
            <a:pPr>
              <a:defRPr/>
            </a:pPr>
            <a:r>
              <a:rPr lang="en-US" sz="1400" b="1" dirty="0" smtClean="0">
                <a:latin typeface="+mj-lt"/>
              </a:rPr>
              <a:t>Life (all in all) since retirement </a:t>
            </a:r>
            <a:r>
              <a:rPr lang="en-US" sz="1400" i="1" dirty="0" smtClean="0">
                <a:latin typeface="+mj-lt"/>
              </a:rPr>
              <a:t>(retirees n=755)</a:t>
            </a:r>
            <a:endParaRPr lang="en-US" sz="1400" i="1" dirty="0">
              <a:latin typeface="+mj-lt"/>
            </a:endParaRPr>
          </a:p>
        </p:txBody>
      </p:sp>
      <p:cxnSp>
        <p:nvCxnSpPr>
          <p:cNvPr id="15" name="Straight Connector 14"/>
          <p:cNvCxnSpPr/>
          <p:nvPr/>
        </p:nvCxnSpPr>
        <p:spPr bwMode="auto">
          <a:xfrm>
            <a:off x="647700" y="2768600"/>
            <a:ext cx="7950200" cy="0"/>
          </a:xfrm>
          <a:prstGeom prst="line">
            <a:avLst/>
          </a:prstGeom>
          <a:solidFill>
            <a:schemeClr val="accent1"/>
          </a:solidFill>
          <a:ln w="19050" cap="flat" cmpd="sng" algn="ctr">
            <a:solidFill>
              <a:schemeClr val="tx1"/>
            </a:solidFill>
            <a:prstDash val="sysDash"/>
            <a:round/>
            <a:headEnd type="none" w="med" len="med"/>
            <a:tailEnd type="none" w="med" len="med"/>
          </a:ln>
          <a:effec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4"/>
          <p:cNvGraphicFramePr>
            <a:graphicFrameLocks noChangeAspect="1"/>
          </p:cNvGraphicFramePr>
          <p:nvPr/>
        </p:nvGraphicFramePr>
        <p:xfrm>
          <a:off x="152400" y="3098800"/>
          <a:ext cx="8953500" cy="3390900"/>
        </p:xfrm>
        <a:graphic>
          <a:graphicData uri="http://schemas.openxmlformats.org/presentationml/2006/ole">
            <p:oleObj spid="_x0000_s322562" name="Worksheet" r:id="rId4" imgW="6715041" imgH="2543243" progId="Excel.Sheet.8">
              <p:embed/>
            </p:oleObj>
          </a:graphicData>
        </a:graphic>
      </p:graphicFrame>
      <p:sp>
        <p:nvSpPr>
          <p:cNvPr id="20" name="TextBox 19"/>
          <p:cNvSpPr txBox="1"/>
          <p:nvPr/>
        </p:nvSpPr>
        <p:spPr>
          <a:xfrm>
            <a:off x="508000" y="3822700"/>
            <a:ext cx="8724900" cy="307777"/>
          </a:xfrm>
          <a:prstGeom prst="rect">
            <a:avLst/>
          </a:prstGeom>
          <a:noFill/>
        </p:spPr>
        <p:txBody>
          <a:bodyPr wrap="square">
            <a:spAutoFit/>
          </a:bodyPr>
          <a:lstStyle/>
          <a:p>
            <a:r>
              <a:rPr lang="en-US" sz="1400" b="1" dirty="0" smtClean="0">
                <a:latin typeface="+mj-lt"/>
              </a:rPr>
              <a:t>Financial ability to live comfortably during retirement </a:t>
            </a:r>
            <a:r>
              <a:rPr lang="en-US" sz="1400" i="1" dirty="0" smtClean="0">
                <a:latin typeface="+mj-lt"/>
              </a:rPr>
              <a:t>(pre-retirees n=409, retirees n=755)</a:t>
            </a:r>
            <a:endParaRPr lang="en-US" sz="1400" i="1" dirty="0">
              <a:latin typeface="+mj-lt"/>
            </a:endParaRPr>
          </a:p>
        </p:txBody>
      </p:sp>
      <p:sp>
        <p:nvSpPr>
          <p:cNvPr id="17" name="TextBox 16"/>
          <p:cNvSpPr txBox="1"/>
          <p:nvPr/>
        </p:nvSpPr>
        <p:spPr>
          <a:xfrm>
            <a:off x="508000" y="5435600"/>
            <a:ext cx="8724900" cy="307777"/>
          </a:xfrm>
          <a:prstGeom prst="rect">
            <a:avLst/>
          </a:prstGeom>
          <a:noFill/>
        </p:spPr>
        <p:txBody>
          <a:bodyPr wrap="square">
            <a:spAutoFit/>
          </a:bodyPr>
          <a:lstStyle/>
          <a:p>
            <a:r>
              <a:rPr lang="en-US" sz="1400" b="1" dirty="0" smtClean="0">
                <a:latin typeface="+mj-lt"/>
              </a:rPr>
              <a:t>Traveling to places you want to go</a:t>
            </a:r>
            <a:r>
              <a:rPr lang="en-US" sz="1400" i="1" dirty="0" smtClean="0">
                <a:latin typeface="+mj-lt"/>
              </a:rPr>
              <a:t> (pre-retirees n=198, retirees n=362)</a:t>
            </a:r>
            <a:endParaRPr lang="en-US" sz="1400" i="1" dirty="0">
              <a:latin typeface="+mj-lt"/>
            </a:endParaRPr>
          </a:p>
        </p:txBody>
      </p:sp>
      <p:sp>
        <p:nvSpPr>
          <p:cNvPr id="7171" name="Text Box 2"/>
          <p:cNvSpPr txBox="1">
            <a:spLocks noChangeArrowheads="1"/>
          </p:cNvSpPr>
          <p:nvPr/>
        </p:nvSpPr>
        <p:spPr bwMode="auto">
          <a:xfrm>
            <a:off x="0" y="-12700"/>
            <a:ext cx="9144000" cy="1077218"/>
          </a:xfrm>
          <a:prstGeom prst="rect">
            <a:avLst/>
          </a:prstGeom>
          <a:noFill/>
          <a:ln w="9525">
            <a:noFill/>
            <a:miter lim="800000"/>
            <a:headEnd/>
            <a:tailEnd/>
          </a:ln>
        </p:spPr>
        <p:txBody>
          <a:bodyPr wrap="square">
            <a:spAutoFit/>
          </a:bodyPr>
          <a:lstStyle/>
          <a:p>
            <a:r>
              <a:rPr lang="en-US" sz="3200" dirty="0" smtClean="0">
                <a:solidFill>
                  <a:schemeClr val="bg1"/>
                </a:solidFill>
                <a:latin typeface="Arial" charset="0"/>
              </a:rPr>
              <a:t>Expectations vs. Reality: Major Differences Between Pre-Retirees and Retirees</a:t>
            </a:r>
          </a:p>
        </p:txBody>
      </p:sp>
      <p:sp>
        <p:nvSpPr>
          <p:cNvPr id="6" name="TextBox 5"/>
          <p:cNvSpPr txBox="1"/>
          <p:nvPr/>
        </p:nvSpPr>
        <p:spPr>
          <a:xfrm>
            <a:off x="508000" y="3009900"/>
            <a:ext cx="7073900" cy="307777"/>
          </a:xfrm>
          <a:prstGeom prst="rect">
            <a:avLst/>
          </a:prstGeom>
          <a:noFill/>
        </p:spPr>
        <p:txBody>
          <a:bodyPr>
            <a:spAutoFit/>
          </a:bodyPr>
          <a:lstStyle/>
          <a:p>
            <a:pPr>
              <a:defRPr/>
            </a:pPr>
            <a:r>
              <a:rPr lang="en-US" sz="1400" b="1" dirty="0" smtClean="0">
                <a:latin typeface="+mj-lt"/>
              </a:rPr>
              <a:t>Your health </a:t>
            </a:r>
            <a:r>
              <a:rPr lang="en-US" sz="1400" i="1" dirty="0" smtClean="0">
                <a:latin typeface="+mj-lt"/>
              </a:rPr>
              <a:t>(pre-retirees n=194, retirees n=392)</a:t>
            </a:r>
            <a:endParaRPr lang="en-US" sz="1400" i="1" dirty="0">
              <a:latin typeface="+mj-lt"/>
            </a:endParaRPr>
          </a:p>
        </p:txBody>
      </p:sp>
      <p:sp>
        <p:nvSpPr>
          <p:cNvPr id="7" name="TextBox 6"/>
          <p:cNvSpPr txBox="1"/>
          <p:nvPr/>
        </p:nvSpPr>
        <p:spPr>
          <a:xfrm>
            <a:off x="508000" y="4610100"/>
            <a:ext cx="8194675" cy="307777"/>
          </a:xfrm>
          <a:prstGeom prst="rect">
            <a:avLst/>
          </a:prstGeom>
          <a:noFill/>
        </p:spPr>
        <p:txBody>
          <a:bodyPr>
            <a:spAutoFit/>
          </a:bodyPr>
          <a:lstStyle/>
          <a:p>
            <a:pPr>
              <a:defRPr/>
            </a:pPr>
            <a:r>
              <a:rPr lang="en-US" sz="1400" b="1" dirty="0" smtClean="0">
                <a:latin typeface="+mj-lt"/>
              </a:rPr>
              <a:t>The overall exercise that you get </a:t>
            </a:r>
            <a:r>
              <a:rPr lang="en-US" sz="1400" i="1" dirty="0" smtClean="0">
                <a:latin typeface="+mj-lt"/>
              </a:rPr>
              <a:t>(pre-retirees n=181, retirees n=355)</a:t>
            </a:r>
            <a:endParaRPr lang="en-US" sz="1400" i="1" dirty="0">
              <a:latin typeface="+mj-lt"/>
            </a:endParaRPr>
          </a:p>
        </p:txBody>
      </p:sp>
      <p:sp>
        <p:nvSpPr>
          <p:cNvPr id="12" name="TextBox 11"/>
          <p:cNvSpPr txBox="1"/>
          <p:nvPr/>
        </p:nvSpPr>
        <p:spPr>
          <a:xfrm>
            <a:off x="0" y="1054100"/>
            <a:ext cx="9144000" cy="584775"/>
          </a:xfrm>
          <a:prstGeom prst="rect">
            <a:avLst/>
          </a:prstGeom>
          <a:noFill/>
        </p:spPr>
        <p:txBody>
          <a:bodyPr wrap="square">
            <a:spAutoFit/>
          </a:bodyPr>
          <a:lstStyle/>
          <a:p>
            <a:pPr algn="ctr">
              <a:defRPr/>
            </a:pPr>
            <a:r>
              <a:rPr lang="en-US" sz="1600" i="1" dirty="0">
                <a:latin typeface="+mj-lt"/>
              </a:rPr>
              <a:t>% </a:t>
            </a:r>
            <a:r>
              <a:rPr lang="en-US" sz="1600" i="1" dirty="0" smtClean="0">
                <a:latin typeface="+mj-lt"/>
              </a:rPr>
              <a:t>of pre-retirees saying each of the following will be </a:t>
            </a:r>
            <a:r>
              <a:rPr lang="en-US" sz="1600" i="1" u="sng" dirty="0" smtClean="0">
                <a:latin typeface="+mj-lt"/>
              </a:rPr>
              <a:t>worse</a:t>
            </a:r>
            <a:r>
              <a:rPr lang="en-US" sz="1600" i="1" dirty="0" smtClean="0">
                <a:latin typeface="+mj-lt"/>
              </a:rPr>
              <a:t> than now (pre-retirees) vs. </a:t>
            </a:r>
            <a:br>
              <a:rPr lang="en-US" sz="1600" i="1" dirty="0" smtClean="0">
                <a:latin typeface="+mj-lt"/>
              </a:rPr>
            </a:br>
            <a:r>
              <a:rPr lang="en-US" sz="1600" i="1" dirty="0" smtClean="0">
                <a:latin typeface="+mj-lt"/>
              </a:rPr>
              <a:t>% of retirees saying it  is </a:t>
            </a:r>
            <a:r>
              <a:rPr lang="en-US" sz="1600" i="1" u="sng" dirty="0" smtClean="0">
                <a:latin typeface="+mj-lt"/>
              </a:rPr>
              <a:t>worse</a:t>
            </a:r>
            <a:r>
              <a:rPr lang="en-US" sz="1600" i="1" dirty="0" smtClean="0">
                <a:latin typeface="+mj-lt"/>
              </a:rPr>
              <a:t> than the five years before retirement (retirees)</a:t>
            </a:r>
            <a:endParaRPr lang="en-US" sz="1600" i="1" dirty="0">
              <a:latin typeface="+mj-lt"/>
            </a:endParaRPr>
          </a:p>
        </p:txBody>
      </p:sp>
      <p:sp>
        <p:nvSpPr>
          <p:cNvPr id="13" name="Slide Number Placeholder 12"/>
          <p:cNvSpPr>
            <a:spLocks noGrp="1"/>
          </p:cNvSpPr>
          <p:nvPr>
            <p:ph type="sldNum" sz="quarter" idx="11"/>
          </p:nvPr>
        </p:nvSpPr>
        <p:spPr/>
        <p:txBody>
          <a:bodyPr/>
          <a:lstStyle/>
          <a:p>
            <a:pPr>
              <a:defRPr/>
            </a:pPr>
            <a:fld id="{977364CC-07C0-4FDF-BFBE-AFC9C45F58C3}" type="slidenum">
              <a:rPr lang="en-US" smtClean="0"/>
              <a:pPr>
                <a:defRPr/>
              </a:pPr>
              <a:t>3</a:t>
            </a:fld>
            <a:endParaRPr lang="en-US" dirty="0"/>
          </a:p>
        </p:txBody>
      </p:sp>
      <p:sp>
        <p:nvSpPr>
          <p:cNvPr id="11" name="TextBox 10"/>
          <p:cNvSpPr txBox="1"/>
          <p:nvPr/>
        </p:nvSpPr>
        <p:spPr>
          <a:xfrm>
            <a:off x="4711700" y="3454400"/>
            <a:ext cx="287258" cy="338554"/>
          </a:xfrm>
          <a:prstGeom prst="rect">
            <a:avLst/>
          </a:prstGeom>
          <a:noFill/>
        </p:spPr>
        <p:txBody>
          <a:bodyPr wrap="none" rtlCol="0">
            <a:spAutoFit/>
          </a:bodyPr>
          <a:lstStyle/>
          <a:p>
            <a:r>
              <a:rPr lang="en-US" sz="1600" dirty="0" smtClean="0"/>
              <a:t>*</a:t>
            </a:r>
            <a:endParaRPr lang="en-US" sz="1600" dirty="0"/>
          </a:p>
        </p:txBody>
      </p:sp>
      <p:sp>
        <p:nvSpPr>
          <p:cNvPr id="15" name="TextBox 14"/>
          <p:cNvSpPr txBox="1"/>
          <p:nvPr/>
        </p:nvSpPr>
        <p:spPr>
          <a:xfrm>
            <a:off x="4330700" y="5880100"/>
            <a:ext cx="287258" cy="338554"/>
          </a:xfrm>
          <a:prstGeom prst="rect">
            <a:avLst/>
          </a:prstGeom>
          <a:noFill/>
        </p:spPr>
        <p:txBody>
          <a:bodyPr wrap="none" rtlCol="0">
            <a:spAutoFit/>
          </a:bodyPr>
          <a:lstStyle/>
          <a:p>
            <a:r>
              <a:rPr lang="en-US" sz="1600" dirty="0" smtClean="0"/>
              <a:t>*</a:t>
            </a:r>
            <a:endParaRPr lang="en-US" sz="1600" dirty="0"/>
          </a:p>
        </p:txBody>
      </p:sp>
      <p:sp>
        <p:nvSpPr>
          <p:cNvPr id="16" name="TextBox 15"/>
          <p:cNvSpPr txBox="1"/>
          <p:nvPr/>
        </p:nvSpPr>
        <p:spPr>
          <a:xfrm>
            <a:off x="0" y="6280090"/>
            <a:ext cx="6553200" cy="276999"/>
          </a:xfrm>
          <a:prstGeom prst="rect">
            <a:avLst/>
          </a:prstGeom>
          <a:noFill/>
        </p:spPr>
        <p:txBody>
          <a:bodyPr wrap="square" rtlCol="0">
            <a:spAutoFit/>
          </a:bodyPr>
          <a:lstStyle/>
          <a:p>
            <a:pPr algn="l"/>
            <a:r>
              <a:rPr lang="en-US" sz="1200" dirty="0" smtClean="0">
                <a:latin typeface="+mj-lt"/>
              </a:rPr>
              <a:t>*Statistically significantly greater than pre-retirees</a:t>
            </a:r>
          </a:p>
        </p:txBody>
      </p:sp>
      <p:sp>
        <p:nvSpPr>
          <p:cNvPr id="18" name="TextBox 17"/>
          <p:cNvSpPr txBox="1"/>
          <p:nvPr/>
        </p:nvSpPr>
        <p:spPr>
          <a:xfrm>
            <a:off x="4343400" y="5080000"/>
            <a:ext cx="287258" cy="338554"/>
          </a:xfrm>
          <a:prstGeom prst="rect">
            <a:avLst/>
          </a:prstGeom>
          <a:noFill/>
        </p:spPr>
        <p:txBody>
          <a:bodyPr wrap="none" rtlCol="0">
            <a:spAutoFit/>
          </a:bodyPr>
          <a:lstStyle/>
          <a:p>
            <a:r>
              <a:rPr lang="en-US" sz="1600" dirty="0" smtClean="0"/>
              <a:t>*</a:t>
            </a:r>
            <a:endParaRPr lang="en-US" sz="1600" dirty="0"/>
          </a:p>
        </p:txBody>
      </p:sp>
      <p:sp>
        <p:nvSpPr>
          <p:cNvPr id="21" name="TextBox 20"/>
          <p:cNvSpPr txBox="1"/>
          <p:nvPr/>
        </p:nvSpPr>
        <p:spPr>
          <a:xfrm>
            <a:off x="4406900" y="4254500"/>
            <a:ext cx="287258" cy="338554"/>
          </a:xfrm>
          <a:prstGeom prst="rect">
            <a:avLst/>
          </a:prstGeom>
          <a:noFill/>
        </p:spPr>
        <p:txBody>
          <a:bodyPr wrap="none" rtlCol="0">
            <a:spAutoFit/>
          </a:bodyPr>
          <a:lstStyle/>
          <a:p>
            <a:r>
              <a:rPr lang="en-US" sz="1600" dirty="0" smtClean="0"/>
              <a:t>*</a:t>
            </a:r>
            <a:endParaRPr lang="en-US" sz="1600" dirty="0"/>
          </a:p>
        </p:txBody>
      </p:sp>
      <p:graphicFrame>
        <p:nvGraphicFramePr>
          <p:cNvPr id="322563" name="Object 4"/>
          <p:cNvGraphicFramePr>
            <a:graphicFrameLocks noChangeAspect="1"/>
          </p:cNvGraphicFramePr>
          <p:nvPr/>
        </p:nvGraphicFramePr>
        <p:xfrm>
          <a:off x="152400" y="1943100"/>
          <a:ext cx="8953500" cy="876300"/>
        </p:xfrm>
        <a:graphic>
          <a:graphicData uri="http://schemas.openxmlformats.org/presentationml/2006/ole">
            <p:oleObj spid="_x0000_s322563" name="Worksheet" r:id="rId5" imgW="6715041" imgH="657157" progId="Excel.Sheet.8">
              <p:embed/>
            </p:oleObj>
          </a:graphicData>
        </a:graphic>
      </p:graphicFrame>
      <p:sp>
        <p:nvSpPr>
          <p:cNvPr id="23" name="TextBox 22"/>
          <p:cNvSpPr txBox="1"/>
          <p:nvPr/>
        </p:nvSpPr>
        <p:spPr>
          <a:xfrm>
            <a:off x="546100" y="1841500"/>
            <a:ext cx="7073900" cy="307777"/>
          </a:xfrm>
          <a:prstGeom prst="rect">
            <a:avLst/>
          </a:prstGeom>
          <a:noFill/>
        </p:spPr>
        <p:txBody>
          <a:bodyPr>
            <a:spAutoFit/>
          </a:bodyPr>
          <a:lstStyle/>
          <a:p>
            <a:pPr>
              <a:defRPr/>
            </a:pPr>
            <a:r>
              <a:rPr lang="en-US" sz="1400" b="1" dirty="0" smtClean="0">
                <a:latin typeface="+mj-lt"/>
              </a:rPr>
              <a:t>Life overall </a:t>
            </a:r>
            <a:r>
              <a:rPr lang="en-US" sz="1400" i="1" dirty="0" smtClean="0">
                <a:latin typeface="+mj-lt"/>
              </a:rPr>
              <a:t>(pre-retirees n=409, retirees n=755)</a:t>
            </a:r>
            <a:endParaRPr lang="en-US" sz="1400" i="1" dirty="0">
              <a:latin typeface="+mj-lt"/>
            </a:endParaRPr>
          </a:p>
        </p:txBody>
      </p:sp>
      <p:cxnSp>
        <p:nvCxnSpPr>
          <p:cNvPr id="29" name="Straight Connector 28"/>
          <p:cNvCxnSpPr/>
          <p:nvPr/>
        </p:nvCxnSpPr>
        <p:spPr bwMode="auto">
          <a:xfrm>
            <a:off x="647700" y="2844800"/>
            <a:ext cx="7950200" cy="0"/>
          </a:xfrm>
          <a:prstGeom prst="line">
            <a:avLst/>
          </a:prstGeom>
          <a:solidFill>
            <a:schemeClr val="accent1"/>
          </a:solidFill>
          <a:ln w="19050" cap="flat" cmpd="sng" algn="ctr">
            <a:solidFill>
              <a:schemeClr val="tx1"/>
            </a:solidFill>
            <a:prstDash val="sysDash"/>
            <a:round/>
            <a:headEnd type="none" w="med" len="med"/>
            <a:tailEnd type="none" w="med" len="med"/>
          </a:ln>
          <a:effectLst/>
        </p:spPr>
      </p:cxnSp>
      <p:sp>
        <p:nvSpPr>
          <p:cNvPr id="30" name="TextBox 29"/>
          <p:cNvSpPr txBox="1"/>
          <p:nvPr/>
        </p:nvSpPr>
        <p:spPr>
          <a:xfrm>
            <a:off x="3619500" y="2324100"/>
            <a:ext cx="287258"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0"/>
            <a:ext cx="7772400" cy="1143000"/>
          </a:xfrm>
        </p:spPr>
        <p:txBody>
          <a:bodyPr/>
          <a:lstStyle/>
          <a:p>
            <a:r>
              <a:rPr lang="en-US" dirty="0" smtClean="0"/>
              <a:t>Perspectives on </a:t>
            </a:r>
            <a:br>
              <a:rPr lang="en-US" dirty="0" smtClean="0"/>
            </a:br>
            <a:r>
              <a:rPr lang="en-US" dirty="0" smtClean="0"/>
              <a:t>the Timing of Retirement</a:t>
            </a:r>
            <a:endParaRPr lang="en-US" dirty="0"/>
          </a:p>
        </p:txBody>
      </p:sp>
      <p:sp>
        <p:nvSpPr>
          <p:cNvPr id="3" name="Slide Number Placeholder 2"/>
          <p:cNvSpPr>
            <a:spLocks noGrp="1"/>
          </p:cNvSpPr>
          <p:nvPr>
            <p:ph type="sldNum" sz="quarter" idx="11"/>
          </p:nvPr>
        </p:nvSpPr>
        <p:spPr/>
        <p:txBody>
          <a:bodyPr/>
          <a:lstStyle/>
          <a:p>
            <a:pPr>
              <a:defRPr/>
            </a:pPr>
            <a:fld id="{977364CC-07C0-4FDF-BFBE-AFC9C45F58C3}" type="slidenum">
              <a:rPr lang="en-US" smtClean="0"/>
              <a:pPr>
                <a:defRPr/>
              </a:pPr>
              <a:t>4</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4"/>
          <p:cNvGraphicFramePr>
            <a:graphicFrameLocks noChangeAspect="1"/>
          </p:cNvGraphicFramePr>
          <p:nvPr/>
        </p:nvGraphicFramePr>
        <p:xfrm>
          <a:off x="114300" y="1422400"/>
          <a:ext cx="8953500" cy="4546600"/>
        </p:xfrm>
        <a:graphic>
          <a:graphicData uri="http://schemas.openxmlformats.org/presentationml/2006/ole">
            <p:oleObj spid="_x0000_s535554" name="Worksheet" r:id="rId4" imgW="6715041" imgH="3410085" progId="Excel.Sheet.8">
              <p:embed/>
            </p:oleObj>
          </a:graphicData>
        </a:graphic>
      </p:graphicFrame>
      <p:sp>
        <p:nvSpPr>
          <p:cNvPr id="7171" name="Text Box 2"/>
          <p:cNvSpPr txBox="1">
            <a:spLocks noChangeArrowheads="1"/>
          </p:cNvSpPr>
          <p:nvPr/>
        </p:nvSpPr>
        <p:spPr bwMode="auto">
          <a:xfrm>
            <a:off x="0" y="0"/>
            <a:ext cx="9144000" cy="1077218"/>
          </a:xfrm>
          <a:prstGeom prst="rect">
            <a:avLst/>
          </a:prstGeom>
          <a:noFill/>
          <a:ln w="9525">
            <a:noFill/>
            <a:miter lim="800000"/>
            <a:headEnd/>
            <a:tailEnd/>
          </a:ln>
        </p:spPr>
        <p:txBody>
          <a:bodyPr>
            <a:spAutoFit/>
          </a:bodyPr>
          <a:lstStyle/>
          <a:p>
            <a:r>
              <a:rPr lang="en-US" sz="3200" dirty="0" smtClean="0">
                <a:solidFill>
                  <a:schemeClr val="bg1"/>
                </a:solidFill>
                <a:latin typeface="Arial" charset="0"/>
              </a:rPr>
              <a:t>Expectations vs. Reality: </a:t>
            </a:r>
          </a:p>
          <a:p>
            <a:r>
              <a:rPr lang="en-US" sz="3200" dirty="0" smtClean="0">
                <a:solidFill>
                  <a:schemeClr val="bg1"/>
                </a:solidFill>
                <a:latin typeface="Arial" charset="0"/>
              </a:rPr>
              <a:t>Retirement Age</a:t>
            </a:r>
            <a:endParaRPr lang="en-US" sz="3200" dirty="0">
              <a:solidFill>
                <a:schemeClr val="bg1"/>
              </a:solidFill>
              <a:latin typeface="Arial" charset="0"/>
            </a:endParaRPr>
          </a:p>
        </p:txBody>
      </p:sp>
      <p:sp>
        <p:nvSpPr>
          <p:cNvPr id="4" name="TextBox 3"/>
          <p:cNvSpPr txBox="1"/>
          <p:nvPr/>
        </p:nvSpPr>
        <p:spPr>
          <a:xfrm>
            <a:off x="0" y="1054100"/>
            <a:ext cx="9144000" cy="523220"/>
          </a:xfrm>
          <a:prstGeom prst="rect">
            <a:avLst/>
          </a:prstGeom>
          <a:noFill/>
        </p:spPr>
        <p:txBody>
          <a:bodyPr wrap="square" rtlCol="0">
            <a:spAutoFit/>
          </a:bodyPr>
          <a:lstStyle/>
          <a:p>
            <a:pPr algn="ctr" eaLnBrk="0" hangingPunct="0"/>
            <a:r>
              <a:rPr lang="en-US" sz="1400" i="1" dirty="0" smtClean="0">
                <a:latin typeface="Arial" charset="0"/>
                <a:cs typeface="Arial" charset="0"/>
              </a:rPr>
              <a:t>Pre-retirees: At what age do you expect to retire (or partly retire, for those who never expect to completely retire)?</a:t>
            </a:r>
          </a:p>
          <a:p>
            <a:pPr algn="ctr" eaLnBrk="0" hangingPunct="0"/>
            <a:r>
              <a:rPr lang="en-US" sz="1400" i="1" dirty="0" smtClean="0">
                <a:latin typeface="Arial" charset="0"/>
                <a:cs typeface="Arial" charset="0"/>
              </a:rPr>
              <a:t>Retirees: At what age did you party or completely retire?</a:t>
            </a:r>
          </a:p>
        </p:txBody>
      </p:sp>
      <p:sp>
        <p:nvSpPr>
          <p:cNvPr id="6" name="Slide Number Placeholder 5"/>
          <p:cNvSpPr>
            <a:spLocks noGrp="1"/>
          </p:cNvSpPr>
          <p:nvPr>
            <p:ph type="sldNum" sz="quarter" idx="11"/>
          </p:nvPr>
        </p:nvSpPr>
        <p:spPr/>
        <p:txBody>
          <a:bodyPr/>
          <a:lstStyle/>
          <a:p>
            <a:pPr>
              <a:defRPr/>
            </a:pPr>
            <a:fld id="{977364CC-07C0-4FDF-BFBE-AFC9C45F58C3}" type="slidenum">
              <a:rPr lang="en-US" smtClean="0"/>
              <a:pPr>
                <a:defRPr/>
              </a:pPr>
              <a:t>5</a:t>
            </a:fld>
            <a:endParaRPr lang="en-US" dirty="0"/>
          </a:p>
        </p:txBody>
      </p:sp>
      <p:sp>
        <p:nvSpPr>
          <p:cNvPr id="8" name="Right Brace 12"/>
          <p:cNvSpPr>
            <a:spLocks/>
          </p:cNvSpPr>
          <p:nvPr/>
        </p:nvSpPr>
        <p:spPr bwMode="auto">
          <a:xfrm>
            <a:off x="5384800" y="3378200"/>
            <a:ext cx="469900" cy="1727200"/>
          </a:xfrm>
          <a:prstGeom prst="rightBrace">
            <a:avLst>
              <a:gd name="adj1" fmla="val 8340"/>
              <a:gd name="adj2" fmla="val 50000"/>
            </a:avLst>
          </a:prstGeom>
          <a:noFill/>
          <a:ln w="12700" algn="ctr">
            <a:solidFill>
              <a:schemeClr val="tx1"/>
            </a:solidFill>
            <a:round/>
            <a:headEnd/>
            <a:tailEnd/>
          </a:ln>
        </p:spPr>
        <p:txBody>
          <a:bodyPr/>
          <a:lstStyle/>
          <a:p>
            <a:pPr eaLnBrk="0" hangingPunct="0"/>
            <a:endParaRPr lang="en-US" dirty="0"/>
          </a:p>
        </p:txBody>
      </p:sp>
      <p:sp>
        <p:nvSpPr>
          <p:cNvPr id="9" name="TextBox 8"/>
          <p:cNvSpPr txBox="1"/>
          <p:nvPr/>
        </p:nvSpPr>
        <p:spPr>
          <a:xfrm>
            <a:off x="5816600" y="3993031"/>
            <a:ext cx="3429000" cy="523220"/>
          </a:xfrm>
          <a:prstGeom prst="rect">
            <a:avLst/>
          </a:prstGeom>
          <a:noFill/>
        </p:spPr>
        <p:txBody>
          <a:bodyPr wrap="square">
            <a:spAutoFit/>
          </a:bodyPr>
          <a:lstStyle/>
          <a:p>
            <a:pPr>
              <a:defRPr/>
            </a:pPr>
            <a:r>
              <a:rPr lang="en-US" sz="1400" b="1" dirty="0" smtClean="0">
                <a:latin typeface="+mj-lt"/>
              </a:rPr>
              <a:t>Age 65 or older: </a:t>
            </a:r>
          </a:p>
          <a:p>
            <a:pPr>
              <a:defRPr/>
            </a:pPr>
            <a:r>
              <a:rPr lang="en-US" sz="1400" b="1" dirty="0" smtClean="0">
                <a:latin typeface="+mj-lt"/>
              </a:rPr>
              <a:t>60% Pre-retirees     vs. 26% Retirees</a:t>
            </a:r>
          </a:p>
        </p:txBody>
      </p:sp>
      <p:sp>
        <p:nvSpPr>
          <p:cNvPr id="10" name="TextBox 9"/>
          <p:cNvSpPr txBox="1"/>
          <p:nvPr/>
        </p:nvSpPr>
        <p:spPr>
          <a:xfrm>
            <a:off x="7167642" y="4114800"/>
            <a:ext cx="389850" cy="338554"/>
          </a:xfrm>
          <a:prstGeom prst="rect">
            <a:avLst/>
          </a:prstGeom>
          <a:noFill/>
        </p:spPr>
        <p:txBody>
          <a:bodyPr wrap="none" rtlCol="0">
            <a:spAutoFit/>
          </a:bodyPr>
          <a:lstStyle/>
          <a:p>
            <a:r>
              <a:rPr lang="en-US" sz="1600" dirty="0" smtClean="0"/>
              <a:t>**</a:t>
            </a:r>
            <a:endParaRPr lang="en-US" sz="1600" dirty="0"/>
          </a:p>
        </p:txBody>
      </p:sp>
      <p:sp>
        <p:nvSpPr>
          <p:cNvPr id="11" name="TextBox 10"/>
          <p:cNvSpPr txBox="1"/>
          <p:nvPr/>
        </p:nvSpPr>
        <p:spPr>
          <a:xfrm>
            <a:off x="0" y="61530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12" name="TextBox 11"/>
          <p:cNvSpPr txBox="1"/>
          <p:nvPr/>
        </p:nvSpPr>
        <p:spPr>
          <a:xfrm>
            <a:off x="4310142" y="2311400"/>
            <a:ext cx="287258" cy="338554"/>
          </a:xfrm>
          <a:prstGeom prst="rect">
            <a:avLst/>
          </a:prstGeom>
          <a:noFill/>
        </p:spPr>
        <p:txBody>
          <a:bodyPr wrap="none" rtlCol="0">
            <a:spAutoFit/>
          </a:bodyPr>
          <a:lstStyle/>
          <a:p>
            <a:r>
              <a:rPr lang="en-US" sz="1600" dirty="0" smtClean="0"/>
              <a:t>*</a:t>
            </a:r>
            <a:endParaRPr lang="en-US" sz="1600" dirty="0"/>
          </a:p>
        </p:txBody>
      </p:sp>
      <p:sp>
        <p:nvSpPr>
          <p:cNvPr id="13" name="TextBox 12"/>
          <p:cNvSpPr txBox="1"/>
          <p:nvPr/>
        </p:nvSpPr>
        <p:spPr>
          <a:xfrm>
            <a:off x="4449842" y="2921000"/>
            <a:ext cx="287258" cy="338554"/>
          </a:xfrm>
          <a:prstGeom prst="rect">
            <a:avLst/>
          </a:prstGeom>
          <a:noFill/>
        </p:spPr>
        <p:txBody>
          <a:bodyPr wrap="none" rtlCol="0">
            <a:spAutoFit/>
          </a:bodyPr>
          <a:lstStyle/>
          <a:p>
            <a:r>
              <a:rPr lang="en-US" sz="1600" dirty="0" smtClean="0"/>
              <a:t>*</a:t>
            </a:r>
            <a:endParaRPr lang="en-US" sz="1600" dirty="0"/>
          </a:p>
        </p:txBody>
      </p:sp>
      <p:sp>
        <p:nvSpPr>
          <p:cNvPr id="14" name="TextBox 13"/>
          <p:cNvSpPr txBox="1"/>
          <p:nvPr/>
        </p:nvSpPr>
        <p:spPr>
          <a:xfrm>
            <a:off x="5275342" y="3365500"/>
            <a:ext cx="389850" cy="338554"/>
          </a:xfrm>
          <a:prstGeom prst="rect">
            <a:avLst/>
          </a:prstGeom>
          <a:noFill/>
        </p:spPr>
        <p:txBody>
          <a:bodyPr wrap="none" rtlCol="0">
            <a:spAutoFit/>
          </a:bodyPr>
          <a:lstStyle/>
          <a:p>
            <a:r>
              <a:rPr lang="en-US" sz="1600" dirty="0" smtClean="0"/>
              <a:t>**</a:t>
            </a:r>
            <a:endParaRPr lang="en-US" sz="1600" dirty="0"/>
          </a:p>
        </p:txBody>
      </p:sp>
      <p:sp>
        <p:nvSpPr>
          <p:cNvPr id="15" name="TextBox 14"/>
          <p:cNvSpPr txBox="1"/>
          <p:nvPr/>
        </p:nvSpPr>
        <p:spPr>
          <a:xfrm>
            <a:off x="3281442" y="4013200"/>
            <a:ext cx="389850" cy="338554"/>
          </a:xfrm>
          <a:prstGeom prst="rect">
            <a:avLst/>
          </a:prstGeom>
          <a:noFill/>
        </p:spPr>
        <p:txBody>
          <a:bodyPr wrap="none" rtlCol="0">
            <a:spAutoFit/>
          </a:bodyPr>
          <a:lstStyle/>
          <a:p>
            <a:r>
              <a:rPr lang="en-US" sz="1600" dirty="0" smtClean="0"/>
              <a:t>**</a:t>
            </a:r>
            <a:endParaRPr lang="en-US" sz="1600" dirty="0"/>
          </a:p>
        </p:txBody>
      </p:sp>
      <p:sp>
        <p:nvSpPr>
          <p:cNvPr id="16" name="TextBox 15"/>
          <p:cNvSpPr txBox="1"/>
          <p:nvPr/>
        </p:nvSpPr>
        <p:spPr>
          <a:xfrm>
            <a:off x="3357642" y="5270500"/>
            <a:ext cx="389850"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8387" name="Object 4"/>
          <p:cNvGraphicFramePr>
            <a:graphicFrameLocks noChangeAspect="1"/>
          </p:cNvGraphicFramePr>
          <p:nvPr/>
        </p:nvGraphicFramePr>
        <p:xfrm>
          <a:off x="419100" y="1917700"/>
          <a:ext cx="8140700" cy="4330700"/>
        </p:xfrm>
        <a:graphic>
          <a:graphicData uri="http://schemas.openxmlformats.org/presentationml/2006/ole">
            <p:oleObj spid="_x0000_s534530" name="Worksheet" r:id="rId4" imgW="6105525" imgH="3248025" progId="Excel.Sheet.8">
              <p:embed/>
            </p:oleObj>
          </a:graphicData>
        </a:graphic>
      </p:graphicFrame>
      <p:sp>
        <p:nvSpPr>
          <p:cNvPr id="1027" name="Text Box 2"/>
          <p:cNvSpPr txBox="1">
            <a:spLocks noChangeArrowheads="1"/>
          </p:cNvSpPr>
          <p:nvPr/>
        </p:nvSpPr>
        <p:spPr bwMode="auto">
          <a:xfrm>
            <a:off x="0" y="12700"/>
            <a:ext cx="9144000" cy="1077218"/>
          </a:xfrm>
          <a:prstGeom prst="rect">
            <a:avLst/>
          </a:prstGeom>
          <a:noFill/>
          <a:ln w="9525">
            <a:noFill/>
            <a:miter lim="800000"/>
            <a:headEnd/>
            <a:tailEnd/>
          </a:ln>
        </p:spPr>
        <p:txBody>
          <a:bodyPr>
            <a:spAutoFit/>
          </a:bodyPr>
          <a:lstStyle/>
          <a:p>
            <a:r>
              <a:rPr lang="en-US" sz="3200" dirty="0" smtClean="0">
                <a:solidFill>
                  <a:schemeClr val="bg1"/>
                </a:solidFill>
                <a:latin typeface="+mj-lt"/>
              </a:rPr>
              <a:t>Retiring Later:</a:t>
            </a:r>
          </a:p>
          <a:p>
            <a:r>
              <a:rPr lang="en-US" sz="3200" dirty="0" smtClean="0">
                <a:solidFill>
                  <a:schemeClr val="bg1"/>
                </a:solidFill>
                <a:latin typeface="+mj-lt"/>
              </a:rPr>
              <a:t>Now vs. Expectations in their 40’s</a:t>
            </a:r>
          </a:p>
        </p:txBody>
      </p:sp>
      <p:sp>
        <p:nvSpPr>
          <p:cNvPr id="18" name="TextBox 17"/>
          <p:cNvSpPr txBox="1"/>
          <p:nvPr/>
        </p:nvSpPr>
        <p:spPr>
          <a:xfrm>
            <a:off x="482600" y="1955800"/>
            <a:ext cx="7073900" cy="307975"/>
          </a:xfrm>
          <a:prstGeom prst="rect">
            <a:avLst/>
          </a:prstGeom>
          <a:noFill/>
        </p:spPr>
        <p:txBody>
          <a:bodyPr>
            <a:spAutoFit/>
          </a:bodyPr>
          <a:lstStyle/>
          <a:p>
            <a:pPr>
              <a:defRPr/>
            </a:pPr>
            <a:r>
              <a:rPr lang="en-US" sz="1400" b="1" dirty="0" smtClean="0">
                <a:latin typeface="+mj-lt"/>
              </a:rPr>
              <a:t>Plan to Retire/ Retired at </a:t>
            </a:r>
            <a:r>
              <a:rPr lang="en-US" sz="1400" b="1" u="sng" dirty="0" smtClean="0">
                <a:latin typeface="+mj-lt"/>
              </a:rPr>
              <a:t>the same age or younger</a:t>
            </a:r>
            <a:r>
              <a:rPr lang="en-US" sz="1400" b="1" dirty="0" smtClean="0">
                <a:latin typeface="+mj-lt"/>
              </a:rPr>
              <a:t> than they thought they would</a:t>
            </a:r>
            <a:endParaRPr lang="en-US" sz="1400" b="1" dirty="0">
              <a:latin typeface="+mj-lt"/>
            </a:endParaRPr>
          </a:p>
        </p:txBody>
      </p:sp>
      <p:sp>
        <p:nvSpPr>
          <p:cNvPr id="21" name="TextBox 20"/>
          <p:cNvSpPr txBox="1"/>
          <p:nvPr/>
        </p:nvSpPr>
        <p:spPr>
          <a:xfrm>
            <a:off x="482600" y="4775200"/>
            <a:ext cx="8194675" cy="307975"/>
          </a:xfrm>
          <a:prstGeom prst="rect">
            <a:avLst/>
          </a:prstGeom>
          <a:noFill/>
        </p:spPr>
        <p:txBody>
          <a:bodyPr>
            <a:spAutoFit/>
          </a:bodyPr>
          <a:lstStyle/>
          <a:p>
            <a:pPr>
              <a:defRPr/>
            </a:pPr>
            <a:r>
              <a:rPr lang="en-US" sz="1400" b="1" dirty="0" smtClean="0">
                <a:latin typeface="+mj-lt"/>
              </a:rPr>
              <a:t>Don’t know</a:t>
            </a:r>
            <a:endParaRPr lang="en-US" sz="1400" b="1" dirty="0">
              <a:latin typeface="+mj-lt"/>
            </a:endParaRPr>
          </a:p>
        </p:txBody>
      </p:sp>
      <p:sp>
        <p:nvSpPr>
          <p:cNvPr id="11" name="Slide Number Placeholder 10"/>
          <p:cNvSpPr>
            <a:spLocks noGrp="1"/>
          </p:cNvSpPr>
          <p:nvPr>
            <p:ph type="sldNum" sz="quarter" idx="11"/>
          </p:nvPr>
        </p:nvSpPr>
        <p:spPr/>
        <p:txBody>
          <a:bodyPr/>
          <a:lstStyle/>
          <a:p>
            <a:pPr>
              <a:defRPr/>
            </a:pPr>
            <a:fld id="{977364CC-07C0-4FDF-BFBE-AFC9C45F58C3}" type="slidenum">
              <a:rPr lang="en-US" smtClean="0"/>
              <a:pPr>
                <a:defRPr/>
              </a:pPr>
              <a:t>6</a:t>
            </a:fld>
            <a:endParaRPr lang="en-US" dirty="0"/>
          </a:p>
        </p:txBody>
      </p:sp>
      <p:sp>
        <p:nvSpPr>
          <p:cNvPr id="24" name="Rectangle 23"/>
          <p:cNvSpPr/>
          <p:nvPr/>
        </p:nvSpPr>
        <p:spPr>
          <a:xfrm>
            <a:off x="0" y="1038136"/>
            <a:ext cx="9144000" cy="584775"/>
          </a:xfrm>
          <a:prstGeom prst="rect">
            <a:avLst/>
          </a:prstGeom>
          <a:noFill/>
        </p:spPr>
        <p:txBody>
          <a:bodyPr wrap="square" rtlCol="0">
            <a:spAutoFit/>
          </a:bodyPr>
          <a:lstStyle/>
          <a:p>
            <a:pPr algn="ctr"/>
            <a:r>
              <a:rPr lang="en-US" sz="1600" i="1" dirty="0" smtClean="0">
                <a:latin typeface="+mj-lt"/>
              </a:rPr>
              <a:t>The Age People Did or Plan to Retire Now </a:t>
            </a:r>
          </a:p>
          <a:p>
            <a:pPr algn="ctr"/>
            <a:r>
              <a:rPr lang="en-US" sz="1600" i="1" dirty="0" smtClean="0">
                <a:latin typeface="+mj-lt"/>
              </a:rPr>
              <a:t>As Compared to They Age They Thought They Would Retire When they Were in their 40’s</a:t>
            </a:r>
          </a:p>
        </p:txBody>
      </p:sp>
      <p:sp>
        <p:nvSpPr>
          <p:cNvPr id="25" name="TextBox 24"/>
          <p:cNvSpPr txBox="1"/>
          <p:nvPr/>
        </p:nvSpPr>
        <p:spPr>
          <a:xfrm>
            <a:off x="457200" y="3378200"/>
            <a:ext cx="7073900" cy="307975"/>
          </a:xfrm>
          <a:prstGeom prst="rect">
            <a:avLst/>
          </a:prstGeom>
          <a:noFill/>
        </p:spPr>
        <p:txBody>
          <a:bodyPr>
            <a:spAutoFit/>
          </a:bodyPr>
          <a:lstStyle/>
          <a:p>
            <a:pPr>
              <a:defRPr/>
            </a:pPr>
            <a:r>
              <a:rPr lang="en-US" sz="1400" b="1" dirty="0" smtClean="0">
                <a:latin typeface="+mj-lt"/>
              </a:rPr>
              <a:t>Plan to Retire/ Retired </a:t>
            </a:r>
            <a:r>
              <a:rPr lang="en-US" sz="1400" b="1" u="sng" dirty="0" smtClean="0">
                <a:latin typeface="+mj-lt"/>
              </a:rPr>
              <a:t>later</a:t>
            </a:r>
            <a:r>
              <a:rPr lang="en-US" sz="1400" b="1" dirty="0" smtClean="0">
                <a:latin typeface="+mj-lt"/>
              </a:rPr>
              <a:t> than they thought they would</a:t>
            </a:r>
            <a:endParaRPr lang="en-US" sz="1400" b="1" dirty="0">
              <a:latin typeface="+mj-lt"/>
            </a:endParaRPr>
          </a:p>
        </p:txBody>
      </p:sp>
      <p:sp>
        <p:nvSpPr>
          <p:cNvPr id="12" name="TextBox 11"/>
          <p:cNvSpPr txBox="1"/>
          <p:nvPr/>
        </p:nvSpPr>
        <p:spPr>
          <a:xfrm>
            <a:off x="-25400" y="61657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14" name="TextBox 13"/>
          <p:cNvSpPr txBox="1"/>
          <p:nvPr/>
        </p:nvSpPr>
        <p:spPr>
          <a:xfrm>
            <a:off x="5613400" y="2565400"/>
            <a:ext cx="389850" cy="338554"/>
          </a:xfrm>
          <a:prstGeom prst="rect">
            <a:avLst/>
          </a:prstGeom>
          <a:noFill/>
        </p:spPr>
        <p:txBody>
          <a:bodyPr wrap="none" rtlCol="0">
            <a:spAutoFit/>
          </a:bodyPr>
          <a:lstStyle/>
          <a:p>
            <a:r>
              <a:rPr lang="en-US" sz="1600" dirty="0" smtClean="0"/>
              <a:t>**</a:t>
            </a:r>
            <a:endParaRPr lang="en-US" sz="1600" dirty="0"/>
          </a:p>
        </p:txBody>
      </p:sp>
      <p:sp>
        <p:nvSpPr>
          <p:cNvPr id="15" name="TextBox 14"/>
          <p:cNvSpPr txBox="1"/>
          <p:nvPr/>
        </p:nvSpPr>
        <p:spPr>
          <a:xfrm>
            <a:off x="4279900" y="3606800"/>
            <a:ext cx="287258"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619" name="Object 4"/>
          <p:cNvGraphicFramePr>
            <a:graphicFrameLocks noChangeAspect="1"/>
          </p:cNvGraphicFramePr>
          <p:nvPr/>
        </p:nvGraphicFramePr>
        <p:xfrm>
          <a:off x="419100" y="1841500"/>
          <a:ext cx="8140700" cy="4445000"/>
        </p:xfrm>
        <a:graphic>
          <a:graphicData uri="http://schemas.openxmlformats.org/presentationml/2006/ole">
            <p:oleObj spid="_x0000_s111619" name="Worksheet" r:id="rId4" imgW="6105406" imgH="3333925" progId="Excel.Sheet.8">
              <p:embed/>
            </p:oleObj>
          </a:graphicData>
        </a:graphic>
      </p:graphicFrame>
      <p:sp>
        <p:nvSpPr>
          <p:cNvPr id="1027" name="Text Box 2"/>
          <p:cNvSpPr txBox="1">
            <a:spLocks noChangeArrowheads="1"/>
          </p:cNvSpPr>
          <p:nvPr/>
        </p:nvSpPr>
        <p:spPr bwMode="auto">
          <a:xfrm>
            <a:off x="0" y="63500"/>
            <a:ext cx="9144000" cy="523220"/>
          </a:xfrm>
          <a:prstGeom prst="rect">
            <a:avLst/>
          </a:prstGeom>
          <a:noFill/>
          <a:ln w="9525">
            <a:noFill/>
            <a:miter lim="800000"/>
            <a:headEnd/>
            <a:tailEnd/>
          </a:ln>
        </p:spPr>
        <p:txBody>
          <a:bodyPr>
            <a:spAutoFit/>
          </a:bodyPr>
          <a:lstStyle/>
          <a:p>
            <a:r>
              <a:rPr lang="en-US" sz="2800" dirty="0" smtClean="0">
                <a:solidFill>
                  <a:schemeClr val="bg1"/>
                </a:solidFill>
                <a:latin typeface="+mj-lt"/>
              </a:rPr>
              <a:t>Primary Reason for Retiring/Planning to Retire Late</a:t>
            </a:r>
            <a:endParaRPr lang="en-US" sz="2800" dirty="0">
              <a:solidFill>
                <a:schemeClr val="bg1"/>
              </a:solidFill>
              <a:latin typeface="+mj-lt"/>
            </a:endParaRPr>
          </a:p>
        </p:txBody>
      </p:sp>
      <p:sp>
        <p:nvSpPr>
          <p:cNvPr id="16" name="TextBox 15"/>
          <p:cNvSpPr txBox="1"/>
          <p:nvPr/>
        </p:nvSpPr>
        <p:spPr>
          <a:xfrm>
            <a:off x="558800" y="2476500"/>
            <a:ext cx="7073900" cy="307975"/>
          </a:xfrm>
          <a:prstGeom prst="rect">
            <a:avLst/>
          </a:prstGeom>
          <a:noFill/>
        </p:spPr>
        <p:txBody>
          <a:bodyPr>
            <a:spAutoFit/>
          </a:bodyPr>
          <a:lstStyle/>
          <a:p>
            <a:pPr>
              <a:defRPr/>
            </a:pPr>
            <a:r>
              <a:rPr lang="en-US" sz="1400" b="1" dirty="0" smtClean="0">
                <a:latin typeface="+mj-lt"/>
              </a:rPr>
              <a:t>You enjoy working</a:t>
            </a:r>
            <a:endParaRPr lang="en-US" sz="1400" b="1" dirty="0">
              <a:latin typeface="+mj-lt"/>
            </a:endParaRPr>
          </a:p>
        </p:txBody>
      </p:sp>
      <p:sp>
        <p:nvSpPr>
          <p:cNvPr id="17" name="TextBox 16"/>
          <p:cNvSpPr txBox="1"/>
          <p:nvPr/>
        </p:nvSpPr>
        <p:spPr>
          <a:xfrm>
            <a:off x="558800" y="1752600"/>
            <a:ext cx="8020050" cy="307975"/>
          </a:xfrm>
          <a:prstGeom prst="rect">
            <a:avLst/>
          </a:prstGeom>
          <a:noFill/>
        </p:spPr>
        <p:txBody>
          <a:bodyPr>
            <a:spAutoFit/>
          </a:bodyPr>
          <a:lstStyle/>
          <a:p>
            <a:pPr>
              <a:defRPr/>
            </a:pPr>
            <a:r>
              <a:rPr lang="en-US" sz="1400" b="1" dirty="0" smtClean="0">
                <a:latin typeface="+mj-lt"/>
              </a:rPr>
              <a:t>You do not feel you can afford to retire financially</a:t>
            </a:r>
            <a:endParaRPr lang="en-US" sz="1400" b="1" dirty="0">
              <a:latin typeface="+mj-lt"/>
            </a:endParaRPr>
          </a:p>
        </p:txBody>
      </p:sp>
      <p:sp>
        <p:nvSpPr>
          <p:cNvPr id="18" name="TextBox 17"/>
          <p:cNvSpPr txBox="1"/>
          <p:nvPr/>
        </p:nvSpPr>
        <p:spPr>
          <a:xfrm>
            <a:off x="558800" y="3175000"/>
            <a:ext cx="7073900" cy="307975"/>
          </a:xfrm>
          <a:prstGeom prst="rect">
            <a:avLst/>
          </a:prstGeom>
          <a:noFill/>
        </p:spPr>
        <p:txBody>
          <a:bodyPr>
            <a:spAutoFit/>
          </a:bodyPr>
          <a:lstStyle/>
          <a:p>
            <a:pPr>
              <a:defRPr/>
            </a:pPr>
            <a:r>
              <a:rPr lang="en-US" sz="1400" b="1" dirty="0" smtClean="0">
                <a:latin typeface="+mj-lt"/>
              </a:rPr>
              <a:t>You want to get the health benefits that come with a job</a:t>
            </a:r>
            <a:endParaRPr lang="en-US" sz="1400" b="1" dirty="0">
              <a:latin typeface="+mj-lt"/>
            </a:endParaRPr>
          </a:p>
        </p:txBody>
      </p:sp>
      <p:sp>
        <p:nvSpPr>
          <p:cNvPr id="19" name="TextBox 18"/>
          <p:cNvSpPr txBox="1"/>
          <p:nvPr/>
        </p:nvSpPr>
        <p:spPr>
          <a:xfrm>
            <a:off x="558800" y="3898900"/>
            <a:ext cx="7073900" cy="307975"/>
          </a:xfrm>
          <a:prstGeom prst="rect">
            <a:avLst/>
          </a:prstGeom>
          <a:noFill/>
        </p:spPr>
        <p:txBody>
          <a:bodyPr>
            <a:spAutoFit/>
          </a:bodyPr>
          <a:lstStyle/>
          <a:p>
            <a:pPr>
              <a:defRPr/>
            </a:pPr>
            <a:r>
              <a:rPr lang="en-US" sz="1400" b="1" dirty="0" smtClean="0">
                <a:latin typeface="+mj-lt"/>
              </a:rPr>
              <a:t>You do not want to be bored</a:t>
            </a:r>
            <a:endParaRPr lang="en-US" sz="1400" b="1" dirty="0">
              <a:latin typeface="+mj-lt"/>
            </a:endParaRPr>
          </a:p>
        </p:txBody>
      </p:sp>
      <p:sp>
        <p:nvSpPr>
          <p:cNvPr id="20" name="TextBox 19"/>
          <p:cNvSpPr txBox="1"/>
          <p:nvPr/>
        </p:nvSpPr>
        <p:spPr>
          <a:xfrm>
            <a:off x="558800" y="4622800"/>
            <a:ext cx="8194675" cy="307975"/>
          </a:xfrm>
          <a:prstGeom prst="rect">
            <a:avLst/>
          </a:prstGeom>
          <a:noFill/>
        </p:spPr>
        <p:txBody>
          <a:bodyPr>
            <a:spAutoFit/>
          </a:bodyPr>
          <a:lstStyle/>
          <a:p>
            <a:pPr>
              <a:defRPr/>
            </a:pPr>
            <a:r>
              <a:rPr lang="en-US" sz="1400" b="1" dirty="0" smtClean="0">
                <a:latin typeface="+mj-lt"/>
              </a:rPr>
              <a:t>You want to make a difference</a:t>
            </a:r>
            <a:endParaRPr lang="en-US" sz="1400" b="1" dirty="0">
              <a:latin typeface="+mj-lt"/>
            </a:endParaRPr>
          </a:p>
        </p:txBody>
      </p:sp>
      <p:sp>
        <p:nvSpPr>
          <p:cNvPr id="21" name="TextBox 20"/>
          <p:cNvSpPr txBox="1"/>
          <p:nvPr/>
        </p:nvSpPr>
        <p:spPr>
          <a:xfrm>
            <a:off x="558800" y="5334000"/>
            <a:ext cx="8194675" cy="307975"/>
          </a:xfrm>
          <a:prstGeom prst="rect">
            <a:avLst/>
          </a:prstGeom>
          <a:noFill/>
        </p:spPr>
        <p:txBody>
          <a:bodyPr>
            <a:spAutoFit/>
          </a:bodyPr>
          <a:lstStyle/>
          <a:p>
            <a:pPr>
              <a:defRPr/>
            </a:pPr>
            <a:r>
              <a:rPr lang="en-US" sz="1400" b="1" dirty="0" smtClean="0">
                <a:latin typeface="+mj-lt"/>
              </a:rPr>
              <a:t>Some other reason</a:t>
            </a:r>
            <a:endParaRPr lang="en-US" sz="1400" b="1" dirty="0">
              <a:latin typeface="+mj-lt"/>
            </a:endParaRPr>
          </a:p>
        </p:txBody>
      </p:sp>
      <p:sp>
        <p:nvSpPr>
          <p:cNvPr id="12" name="Slide Number Placeholder 11"/>
          <p:cNvSpPr>
            <a:spLocks noGrp="1"/>
          </p:cNvSpPr>
          <p:nvPr>
            <p:ph type="sldNum" sz="quarter" idx="11"/>
          </p:nvPr>
        </p:nvSpPr>
        <p:spPr>
          <a:xfrm>
            <a:off x="7239000" y="6184900"/>
            <a:ext cx="1905000" cy="457200"/>
          </a:xfrm>
        </p:spPr>
        <p:txBody>
          <a:bodyPr/>
          <a:lstStyle/>
          <a:p>
            <a:pPr>
              <a:defRPr/>
            </a:pPr>
            <a:fld id="{977364CC-07C0-4FDF-BFBE-AFC9C45F58C3}" type="slidenum">
              <a:rPr lang="en-US" smtClean="0"/>
              <a:pPr>
                <a:defRPr/>
              </a:pPr>
              <a:t>7</a:t>
            </a:fld>
            <a:endParaRPr lang="en-US" dirty="0"/>
          </a:p>
        </p:txBody>
      </p:sp>
      <p:sp>
        <p:nvSpPr>
          <p:cNvPr id="14" name="TextBox 13"/>
          <p:cNvSpPr txBox="1"/>
          <p:nvPr/>
        </p:nvSpPr>
        <p:spPr>
          <a:xfrm>
            <a:off x="266700" y="1016001"/>
            <a:ext cx="8420100" cy="584775"/>
          </a:xfrm>
          <a:prstGeom prst="rect">
            <a:avLst/>
          </a:prstGeom>
          <a:noFill/>
        </p:spPr>
        <p:txBody>
          <a:bodyPr wrap="square" rtlCol="0">
            <a:spAutoFit/>
          </a:bodyPr>
          <a:lstStyle/>
          <a:p>
            <a:pPr algn="ctr"/>
            <a:r>
              <a:rPr lang="en-US" sz="1600" i="1" dirty="0" smtClean="0">
                <a:latin typeface="+mj-lt"/>
              </a:rPr>
              <a:t>% among those who think they will retire/retired later than they expected to in their 40s</a:t>
            </a:r>
          </a:p>
          <a:p>
            <a:pPr algn="ctr"/>
            <a:r>
              <a:rPr lang="en-US" sz="1600" i="1" dirty="0" smtClean="0">
                <a:latin typeface="+mj-lt"/>
              </a:rPr>
              <a:t>(pre-retirees n=157, retirees n=100)</a:t>
            </a:r>
          </a:p>
        </p:txBody>
      </p:sp>
      <p:sp>
        <p:nvSpPr>
          <p:cNvPr id="15" name="TextBox 14"/>
          <p:cNvSpPr txBox="1"/>
          <p:nvPr/>
        </p:nvSpPr>
        <p:spPr>
          <a:xfrm>
            <a:off x="-25400" y="6165790"/>
            <a:ext cx="6553200" cy="461665"/>
          </a:xfrm>
          <a:prstGeom prst="rect">
            <a:avLst/>
          </a:prstGeom>
          <a:noFill/>
        </p:spPr>
        <p:txBody>
          <a:bodyPr wrap="square" rtlCol="0">
            <a:spAutoFit/>
          </a:bodyPr>
          <a:lstStyle/>
          <a:p>
            <a:pPr algn="l"/>
            <a:r>
              <a:rPr lang="en-US" sz="1200" dirty="0" smtClean="0">
                <a:latin typeface="+mj-lt"/>
              </a:rPr>
              <a:t>*Statistically significantly greater than pre-retirees</a:t>
            </a:r>
          </a:p>
          <a:p>
            <a:pPr algn="l"/>
            <a:r>
              <a:rPr lang="en-US" sz="1200" dirty="0" smtClean="0">
                <a:latin typeface="+mj-lt"/>
              </a:rPr>
              <a:t>**Statistically significantly greater than retirees</a:t>
            </a:r>
          </a:p>
        </p:txBody>
      </p:sp>
      <p:sp>
        <p:nvSpPr>
          <p:cNvPr id="22" name="TextBox 21"/>
          <p:cNvSpPr txBox="1"/>
          <p:nvPr/>
        </p:nvSpPr>
        <p:spPr>
          <a:xfrm>
            <a:off x="5372100" y="1930400"/>
            <a:ext cx="389850" cy="338554"/>
          </a:xfrm>
          <a:prstGeom prst="rect">
            <a:avLst/>
          </a:prstGeom>
          <a:noFill/>
        </p:spPr>
        <p:txBody>
          <a:bodyPr wrap="none" rtlCol="0">
            <a:spAutoFit/>
          </a:bodyPr>
          <a:lstStyle/>
          <a:p>
            <a:r>
              <a:rPr lang="en-US" sz="1600" dirty="0" smtClean="0"/>
              <a:t>**</a:t>
            </a:r>
            <a:endParaRPr lang="en-US" sz="1600" dirty="0"/>
          </a:p>
        </p:txBody>
      </p:sp>
      <p:sp>
        <p:nvSpPr>
          <p:cNvPr id="23" name="TextBox 22"/>
          <p:cNvSpPr txBox="1"/>
          <p:nvPr/>
        </p:nvSpPr>
        <p:spPr>
          <a:xfrm>
            <a:off x="1816100" y="5003800"/>
            <a:ext cx="287258" cy="338554"/>
          </a:xfrm>
          <a:prstGeom prst="rect">
            <a:avLst/>
          </a:prstGeom>
          <a:noFill/>
        </p:spPr>
        <p:txBody>
          <a:bodyPr wrap="none" rtlCol="0">
            <a:spAutoFit/>
          </a:bodyPr>
          <a:lstStyle/>
          <a:p>
            <a:r>
              <a:rPr lang="en-US" sz="1600" dirty="0" smtClean="0"/>
              <a:t>*</a:t>
            </a:r>
            <a:endParaRPr lang="en-US" sz="1600" dirty="0"/>
          </a:p>
        </p:txBody>
      </p:sp>
      <p:sp>
        <p:nvSpPr>
          <p:cNvPr id="24" name="TextBox 23"/>
          <p:cNvSpPr txBox="1"/>
          <p:nvPr/>
        </p:nvSpPr>
        <p:spPr>
          <a:xfrm>
            <a:off x="3771900" y="5702300"/>
            <a:ext cx="287258" cy="338554"/>
          </a:xfrm>
          <a:prstGeom prst="rect">
            <a:avLst/>
          </a:prstGeom>
          <a:noFill/>
        </p:spPr>
        <p:txBody>
          <a:bodyPr wrap="none" rtlCol="0">
            <a:spAutoFit/>
          </a:bodyPr>
          <a:lstStyle/>
          <a:p>
            <a:r>
              <a:rPr lang="en-US" sz="1600" dirty="0" smtClean="0"/>
              <a:t>*</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5" name="Object 4"/>
          <p:cNvGraphicFramePr>
            <a:graphicFrameLocks noChangeAspect="1"/>
          </p:cNvGraphicFramePr>
          <p:nvPr/>
        </p:nvGraphicFramePr>
        <p:xfrm>
          <a:off x="508000" y="1244600"/>
          <a:ext cx="8140700" cy="876300"/>
        </p:xfrm>
        <a:graphic>
          <a:graphicData uri="http://schemas.openxmlformats.org/presentationml/2006/ole">
            <p:oleObj spid="_x0000_s104455" name="Worksheet" r:id="rId4" imgW="6105441" imgH="657157" progId="Excel.Sheet.8">
              <p:embed/>
            </p:oleObj>
          </a:graphicData>
        </a:graphic>
      </p:graphicFrame>
      <p:graphicFrame>
        <p:nvGraphicFramePr>
          <p:cNvPr id="104454" name="Object 4"/>
          <p:cNvGraphicFramePr>
            <a:graphicFrameLocks noChangeAspect="1"/>
          </p:cNvGraphicFramePr>
          <p:nvPr/>
        </p:nvGraphicFramePr>
        <p:xfrm>
          <a:off x="431800" y="2603500"/>
          <a:ext cx="8140700" cy="3797300"/>
        </p:xfrm>
        <a:graphic>
          <a:graphicData uri="http://schemas.openxmlformats.org/presentationml/2006/ole">
            <p:oleObj spid="_x0000_s104454" name="Worksheet" r:id="rId5" imgW="6105441" imgH="2848043" progId="Excel.Sheet.8">
              <p:embed/>
            </p:oleObj>
          </a:graphicData>
        </a:graphic>
      </p:graphicFrame>
      <p:sp>
        <p:nvSpPr>
          <p:cNvPr id="1027" name="Text Box 2"/>
          <p:cNvSpPr txBox="1">
            <a:spLocks noChangeArrowheads="1"/>
          </p:cNvSpPr>
          <p:nvPr/>
        </p:nvSpPr>
        <p:spPr bwMode="auto">
          <a:xfrm>
            <a:off x="0" y="12700"/>
            <a:ext cx="9144000" cy="1077218"/>
          </a:xfrm>
          <a:prstGeom prst="rect">
            <a:avLst/>
          </a:prstGeom>
          <a:noFill/>
          <a:ln w="9525">
            <a:noFill/>
            <a:miter lim="800000"/>
            <a:headEnd/>
            <a:tailEnd/>
          </a:ln>
        </p:spPr>
        <p:txBody>
          <a:bodyPr>
            <a:spAutoFit/>
          </a:bodyPr>
          <a:lstStyle/>
          <a:p>
            <a:r>
              <a:rPr lang="en-US" sz="3200" dirty="0" smtClean="0">
                <a:solidFill>
                  <a:schemeClr val="bg1"/>
                </a:solidFill>
                <a:latin typeface="+mj-lt"/>
              </a:rPr>
              <a:t>Primary Reasons for Never Fully or Even Partly Retiring</a:t>
            </a:r>
          </a:p>
        </p:txBody>
      </p:sp>
      <p:sp>
        <p:nvSpPr>
          <p:cNvPr id="16" name="TextBox 15"/>
          <p:cNvSpPr txBox="1"/>
          <p:nvPr/>
        </p:nvSpPr>
        <p:spPr>
          <a:xfrm>
            <a:off x="546100" y="3251200"/>
            <a:ext cx="7073900" cy="307975"/>
          </a:xfrm>
          <a:prstGeom prst="rect">
            <a:avLst/>
          </a:prstGeom>
          <a:noFill/>
        </p:spPr>
        <p:txBody>
          <a:bodyPr>
            <a:spAutoFit/>
          </a:bodyPr>
          <a:lstStyle/>
          <a:p>
            <a:pPr>
              <a:defRPr/>
            </a:pPr>
            <a:r>
              <a:rPr lang="en-US" sz="1400" b="1" dirty="0" smtClean="0">
                <a:latin typeface="+mj-lt"/>
              </a:rPr>
              <a:t>You enjoy working</a:t>
            </a:r>
            <a:endParaRPr lang="en-US" sz="1400" b="1" dirty="0">
              <a:latin typeface="+mj-lt"/>
            </a:endParaRPr>
          </a:p>
        </p:txBody>
      </p:sp>
      <p:sp>
        <p:nvSpPr>
          <p:cNvPr id="17" name="TextBox 16"/>
          <p:cNvSpPr txBox="1"/>
          <p:nvPr/>
        </p:nvSpPr>
        <p:spPr>
          <a:xfrm>
            <a:off x="546100" y="2641600"/>
            <a:ext cx="8020050" cy="307975"/>
          </a:xfrm>
          <a:prstGeom prst="rect">
            <a:avLst/>
          </a:prstGeom>
          <a:noFill/>
        </p:spPr>
        <p:txBody>
          <a:bodyPr>
            <a:spAutoFit/>
          </a:bodyPr>
          <a:lstStyle/>
          <a:p>
            <a:pPr>
              <a:defRPr/>
            </a:pPr>
            <a:r>
              <a:rPr lang="en-US" sz="1400" b="1" dirty="0" smtClean="0">
                <a:latin typeface="+mj-lt"/>
              </a:rPr>
              <a:t>You do not feel you can afford to retire financially</a:t>
            </a:r>
            <a:endParaRPr lang="en-US" sz="1400" b="1" dirty="0">
              <a:latin typeface="+mj-lt"/>
            </a:endParaRPr>
          </a:p>
        </p:txBody>
      </p:sp>
      <p:sp>
        <p:nvSpPr>
          <p:cNvPr id="18" name="TextBox 17"/>
          <p:cNvSpPr txBox="1"/>
          <p:nvPr/>
        </p:nvSpPr>
        <p:spPr>
          <a:xfrm>
            <a:off x="546100" y="5080000"/>
            <a:ext cx="7073900" cy="307975"/>
          </a:xfrm>
          <a:prstGeom prst="rect">
            <a:avLst/>
          </a:prstGeom>
          <a:noFill/>
        </p:spPr>
        <p:txBody>
          <a:bodyPr>
            <a:spAutoFit/>
          </a:bodyPr>
          <a:lstStyle/>
          <a:p>
            <a:pPr>
              <a:defRPr/>
            </a:pPr>
            <a:r>
              <a:rPr lang="en-US" sz="1400" b="1" dirty="0" smtClean="0">
                <a:latin typeface="+mj-lt"/>
              </a:rPr>
              <a:t>You want to get the health benefits that come with a job</a:t>
            </a:r>
            <a:endParaRPr lang="en-US" sz="1400" b="1" dirty="0">
              <a:latin typeface="+mj-lt"/>
            </a:endParaRPr>
          </a:p>
        </p:txBody>
      </p:sp>
      <p:sp>
        <p:nvSpPr>
          <p:cNvPr id="19" name="TextBox 18"/>
          <p:cNvSpPr txBox="1"/>
          <p:nvPr/>
        </p:nvSpPr>
        <p:spPr>
          <a:xfrm>
            <a:off x="546100" y="3848100"/>
            <a:ext cx="7073900" cy="307975"/>
          </a:xfrm>
          <a:prstGeom prst="rect">
            <a:avLst/>
          </a:prstGeom>
          <a:noFill/>
        </p:spPr>
        <p:txBody>
          <a:bodyPr>
            <a:spAutoFit/>
          </a:bodyPr>
          <a:lstStyle/>
          <a:p>
            <a:pPr>
              <a:defRPr/>
            </a:pPr>
            <a:r>
              <a:rPr lang="en-US" sz="1400" b="1" dirty="0" smtClean="0">
                <a:latin typeface="+mj-lt"/>
              </a:rPr>
              <a:t>You do not want to be bored</a:t>
            </a:r>
            <a:endParaRPr lang="en-US" sz="1400" b="1" dirty="0">
              <a:latin typeface="+mj-lt"/>
            </a:endParaRPr>
          </a:p>
        </p:txBody>
      </p:sp>
      <p:sp>
        <p:nvSpPr>
          <p:cNvPr id="20" name="TextBox 19"/>
          <p:cNvSpPr txBox="1"/>
          <p:nvPr/>
        </p:nvSpPr>
        <p:spPr>
          <a:xfrm>
            <a:off x="546100" y="4470400"/>
            <a:ext cx="8194675" cy="307975"/>
          </a:xfrm>
          <a:prstGeom prst="rect">
            <a:avLst/>
          </a:prstGeom>
          <a:noFill/>
        </p:spPr>
        <p:txBody>
          <a:bodyPr>
            <a:spAutoFit/>
          </a:bodyPr>
          <a:lstStyle/>
          <a:p>
            <a:pPr>
              <a:defRPr/>
            </a:pPr>
            <a:r>
              <a:rPr lang="en-US" sz="1400" b="1" dirty="0" smtClean="0">
                <a:latin typeface="+mj-lt"/>
              </a:rPr>
              <a:t>You want to make a difference</a:t>
            </a:r>
            <a:endParaRPr lang="en-US" sz="1400" b="1" dirty="0">
              <a:latin typeface="+mj-lt"/>
            </a:endParaRPr>
          </a:p>
        </p:txBody>
      </p:sp>
      <p:sp>
        <p:nvSpPr>
          <p:cNvPr id="21" name="TextBox 20"/>
          <p:cNvSpPr txBox="1"/>
          <p:nvPr/>
        </p:nvSpPr>
        <p:spPr>
          <a:xfrm>
            <a:off x="546100" y="5689600"/>
            <a:ext cx="8194675" cy="307975"/>
          </a:xfrm>
          <a:prstGeom prst="rect">
            <a:avLst/>
          </a:prstGeom>
          <a:noFill/>
        </p:spPr>
        <p:txBody>
          <a:bodyPr>
            <a:spAutoFit/>
          </a:bodyPr>
          <a:lstStyle/>
          <a:p>
            <a:pPr>
              <a:defRPr/>
            </a:pPr>
            <a:r>
              <a:rPr lang="en-US" sz="1400" b="1" dirty="0" smtClean="0">
                <a:latin typeface="+mj-lt"/>
              </a:rPr>
              <a:t>Some other reason</a:t>
            </a:r>
            <a:endParaRPr lang="en-US" sz="1400" b="1" dirty="0">
              <a:latin typeface="+mj-lt"/>
            </a:endParaRPr>
          </a:p>
        </p:txBody>
      </p:sp>
      <p:sp>
        <p:nvSpPr>
          <p:cNvPr id="11" name="Slide Number Placeholder 10"/>
          <p:cNvSpPr>
            <a:spLocks noGrp="1"/>
          </p:cNvSpPr>
          <p:nvPr>
            <p:ph type="sldNum" sz="quarter" idx="11"/>
          </p:nvPr>
        </p:nvSpPr>
        <p:spPr/>
        <p:txBody>
          <a:bodyPr/>
          <a:lstStyle/>
          <a:p>
            <a:pPr>
              <a:defRPr/>
            </a:pPr>
            <a:fld id="{977364CC-07C0-4FDF-BFBE-AFC9C45F58C3}" type="slidenum">
              <a:rPr lang="en-US" smtClean="0"/>
              <a:pPr>
                <a:defRPr/>
              </a:pPr>
              <a:t>8</a:t>
            </a:fld>
            <a:endParaRPr lang="en-US" dirty="0"/>
          </a:p>
        </p:txBody>
      </p:sp>
      <p:sp>
        <p:nvSpPr>
          <p:cNvPr id="13" name="TextBox 12"/>
          <p:cNvSpPr txBox="1"/>
          <p:nvPr/>
        </p:nvSpPr>
        <p:spPr>
          <a:xfrm>
            <a:off x="546100" y="2328332"/>
            <a:ext cx="8636000" cy="338554"/>
          </a:xfrm>
          <a:prstGeom prst="rect">
            <a:avLst/>
          </a:prstGeom>
          <a:noFill/>
        </p:spPr>
        <p:txBody>
          <a:bodyPr wrap="square" rtlCol="0">
            <a:spAutoFit/>
          </a:bodyPr>
          <a:lstStyle/>
          <a:p>
            <a:r>
              <a:rPr lang="en-US" sz="1600" i="1" dirty="0" smtClean="0">
                <a:latin typeface="+mj-lt"/>
              </a:rPr>
              <a:t>% among people who will never retire at all and those who never plan to fully retire (n=64)</a:t>
            </a:r>
          </a:p>
        </p:txBody>
      </p:sp>
      <p:sp>
        <p:nvSpPr>
          <p:cNvPr id="14" name="TextBox 13"/>
          <p:cNvSpPr txBox="1"/>
          <p:nvPr/>
        </p:nvSpPr>
        <p:spPr>
          <a:xfrm>
            <a:off x="546100" y="1384300"/>
            <a:ext cx="8020050" cy="307975"/>
          </a:xfrm>
          <a:prstGeom prst="rect">
            <a:avLst/>
          </a:prstGeom>
          <a:noFill/>
        </p:spPr>
        <p:txBody>
          <a:bodyPr>
            <a:spAutoFit/>
          </a:bodyPr>
          <a:lstStyle/>
          <a:p>
            <a:pPr>
              <a:defRPr/>
            </a:pPr>
            <a:r>
              <a:rPr lang="en-US" sz="1400" b="1" dirty="0" smtClean="0">
                <a:latin typeface="+mj-lt"/>
              </a:rPr>
              <a:t>Never expect to retire (partly or fully)</a:t>
            </a:r>
            <a:endParaRPr lang="en-US" sz="1400" b="1" dirty="0">
              <a:latin typeface="+mj-lt"/>
            </a:endParaRPr>
          </a:p>
        </p:txBody>
      </p:sp>
      <p:sp>
        <p:nvSpPr>
          <p:cNvPr id="15" name="TextBox 14"/>
          <p:cNvSpPr txBox="1"/>
          <p:nvPr/>
        </p:nvSpPr>
        <p:spPr>
          <a:xfrm>
            <a:off x="546100" y="1054101"/>
            <a:ext cx="8128000" cy="338554"/>
          </a:xfrm>
          <a:prstGeom prst="rect">
            <a:avLst/>
          </a:prstGeom>
          <a:noFill/>
        </p:spPr>
        <p:txBody>
          <a:bodyPr wrap="square" rtlCol="0">
            <a:spAutoFit/>
          </a:bodyPr>
          <a:lstStyle/>
          <a:p>
            <a:r>
              <a:rPr lang="en-US" sz="1600" i="1" dirty="0" smtClean="0">
                <a:latin typeface="+mj-lt"/>
              </a:rPr>
              <a:t>% among all non-retired people (n=447)</a:t>
            </a:r>
          </a:p>
        </p:txBody>
      </p:sp>
      <p:sp>
        <p:nvSpPr>
          <p:cNvPr id="22" name="TextBox 21"/>
          <p:cNvSpPr txBox="1"/>
          <p:nvPr/>
        </p:nvSpPr>
        <p:spPr>
          <a:xfrm>
            <a:off x="423334" y="1930408"/>
            <a:ext cx="8486518" cy="461665"/>
          </a:xfrm>
          <a:prstGeom prst="rect">
            <a:avLst/>
          </a:prstGeom>
          <a:noFill/>
        </p:spPr>
        <p:txBody>
          <a:bodyPr wrap="none" rtlCol="0">
            <a:spAutoFit/>
          </a:bodyPr>
          <a:lstStyle/>
          <a:p>
            <a:r>
              <a:rPr lang="en-US" dirty="0" smtClean="0"/>
              <a:t>---------------------------------------------------------------------------------</a:t>
            </a:r>
            <a:endParaRPr lang="en-US" dirty="0"/>
          </a:p>
        </p:txBody>
      </p:sp>
    </p:spTree>
  </p:cSld>
  <p:clrMapOvr>
    <a:masterClrMapping/>
  </p:clrMapOvr>
</p:sld>
</file>

<file path=ppt/theme/theme1.xml><?xml version="1.0" encoding="utf-8"?>
<a:theme xmlns:a="http://schemas.openxmlformats.org/drawingml/2006/main" name="Intro Lecture">
  <a:themeElements>
    <a:clrScheme name="Intro Lecture.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 Lecture.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 Lecture.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tro Lecture.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 Lecture.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 Lecture.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 Lecture.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ro Lecture.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21758</TotalTime>
  <Words>1932</Words>
  <Application>Microsoft Office PowerPoint</Application>
  <PresentationFormat>On-screen Show (4:3)</PresentationFormat>
  <Paragraphs>314</Paragraphs>
  <Slides>26</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Intro Lecture</vt:lpstr>
      <vt:lpstr>Worksheet</vt:lpstr>
      <vt:lpstr>Slide 0</vt:lpstr>
      <vt:lpstr>The Retirement Experiences of Retirees  and the Expectations of  Pre-Retirees</vt:lpstr>
      <vt:lpstr>Slide 2</vt:lpstr>
      <vt:lpstr>Slide 3</vt:lpstr>
      <vt:lpstr>Perspectives on  the Timing of Retirement</vt:lpstr>
      <vt:lpstr>Slide 5</vt:lpstr>
      <vt:lpstr>Slide 6</vt:lpstr>
      <vt:lpstr>Slide 7</vt:lpstr>
      <vt:lpstr>Slide 8</vt:lpstr>
      <vt:lpstr>Slide 9</vt:lpstr>
      <vt:lpstr>Steps Taken to Stay Healthy in Retirement</vt:lpstr>
      <vt:lpstr>Slide 11</vt:lpstr>
      <vt:lpstr>Slide 12</vt:lpstr>
      <vt:lpstr>Slide 13</vt:lpstr>
      <vt:lpstr>Views on the Roles of Medicare and Medicaid in Retirement</vt:lpstr>
      <vt:lpstr>Slide 15</vt:lpstr>
      <vt:lpstr>Slide 16</vt:lpstr>
      <vt:lpstr>Slide 17</vt:lpstr>
      <vt:lpstr>Slide 18</vt:lpstr>
      <vt:lpstr>Slide 19</vt:lpstr>
      <vt:lpstr>Slide 20</vt:lpstr>
      <vt:lpstr>Slide 21</vt:lpstr>
      <vt:lpstr>Perceptions of What Makes a Community  a Healthy Place for Retired People</vt:lpstr>
      <vt:lpstr>Slide 23</vt:lpstr>
      <vt:lpstr>Concerns about Being Admitted to a Nursing Home During Retirement</vt:lpstr>
      <vt:lpstr>Slide 25</vt:lpstr>
    </vt:vector>
  </TitlesOfParts>
  <Company>HSPH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aw</dc:creator>
  <dc:description>REady to go</dc:description>
  <cp:lastModifiedBy>HSPH IT</cp:lastModifiedBy>
  <cp:revision>1441</cp:revision>
  <cp:lastPrinted>2002-12-06T17:07:32Z</cp:lastPrinted>
  <dcterms:created xsi:type="dcterms:W3CDTF">2011-08-28T16:11:22Z</dcterms:created>
  <dcterms:modified xsi:type="dcterms:W3CDTF">2011-09-27T13:11:04Z</dcterms:modified>
</cp:coreProperties>
</file>