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1059" r:id="rId2"/>
    <p:sldId id="1060" r:id="rId3"/>
    <p:sldId id="1063" r:id="rId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WELDON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D62906"/>
    <a:srgbClr val="FF3300"/>
    <a:srgbClr val="FF9933"/>
    <a:srgbClr val="FFCC66"/>
    <a:srgbClr val="FFFF99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83547" autoAdjust="0"/>
  </p:normalViewPr>
  <p:slideViewPr>
    <p:cSldViewPr snapToGrid="0">
      <p:cViewPr>
        <p:scale>
          <a:sx n="103" d="100"/>
          <a:sy n="103" d="100"/>
        </p:scale>
        <p:origin x="-117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74" y="-7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1"/>
            <a:ext cx="3037146" cy="461489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63" y="11"/>
            <a:ext cx="3037146" cy="461489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745988B6-D126-4066-ADF4-B9492461C2C4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3023"/>
            <a:ext cx="3037146" cy="461489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63" y="8773023"/>
            <a:ext cx="3037146" cy="461489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7AAF032A-69C2-46CF-AA84-38C0380F5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34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11"/>
            <a:ext cx="3038747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3" tIns="46272" rIns="92543" bIns="46272" numCol="1" anchor="t" anchorCtr="0" compatLnSpc="1">
            <a:prstTxWarp prst="textNoShape">
              <a:avLst/>
            </a:prstTxWarp>
          </a:bodyPr>
          <a:lstStyle>
            <a:lvl1pPr defTabSz="925526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053" y="11"/>
            <a:ext cx="30387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3" tIns="46272" rIns="92543" bIns="46272" numCol="1" anchor="t" anchorCtr="0" compatLnSpc="1">
            <a:prstTxWarp prst="textNoShape">
              <a:avLst/>
            </a:prstTxWarp>
          </a:bodyPr>
          <a:lstStyle>
            <a:lvl1pPr algn="r" defTabSz="925526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1" y="4388081"/>
            <a:ext cx="5608640" cy="415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3" tIns="46272" rIns="92543" bIns="462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3" y="8773023"/>
            <a:ext cx="3038747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3" tIns="46272" rIns="92543" bIns="46272" numCol="1" anchor="b" anchorCtr="0" compatLnSpc="1">
            <a:prstTxWarp prst="textNoShape">
              <a:avLst/>
            </a:prstTxWarp>
          </a:bodyPr>
          <a:lstStyle>
            <a:lvl1pPr defTabSz="925526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053" y="8773023"/>
            <a:ext cx="30387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3" tIns="46272" rIns="92543" bIns="46272" numCol="1" anchor="b" anchorCtr="0" compatLnSpc="1">
            <a:prstTxWarp prst="textNoShape">
              <a:avLst/>
            </a:prstTxWarp>
          </a:bodyPr>
          <a:lstStyle>
            <a:lvl1pPr algn="r" defTabSz="925526" eaLnBrk="0" hangingPunct="0">
              <a:defRPr sz="1200"/>
            </a:lvl1pPr>
          </a:lstStyle>
          <a:p>
            <a:pPr>
              <a:defRPr/>
            </a:pPr>
            <a:fld id="{1DC1A18C-E5D6-43C1-8425-9F9D40CBD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40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DEB3B-1B3C-401B-B878-C42FE734081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72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DEB3B-1B3C-401B-B878-C42FE73408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7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DEB3B-1B3C-401B-B878-C42FE73408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7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96492"/>
            <a:ext cx="1905000" cy="44362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E0C17-5932-40DE-BB17-9CEB326FC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96492"/>
            <a:ext cx="1905000" cy="44362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19538-8CAA-4772-AC51-C4F52117C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8588" y="609600"/>
            <a:ext cx="197961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609600"/>
            <a:ext cx="578961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96492"/>
            <a:ext cx="1905000" cy="44362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3D42-BA29-45DD-B2F2-23CE7E551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78600"/>
            <a:ext cx="9144000" cy="355600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496492"/>
            <a:ext cx="1905000" cy="44362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pPr>
              <a:defRPr/>
            </a:pPr>
            <a:fld id="{977364CC-07C0-4FDF-BFBE-AFC9C45F58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96492"/>
            <a:ext cx="1905000" cy="44362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24D86-DCB5-4601-B736-D51D0D76D4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981200"/>
            <a:ext cx="38084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388" y="1981200"/>
            <a:ext cx="38084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96492"/>
            <a:ext cx="1905000" cy="44362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C2A75-C3F9-401F-8A35-25B180E0AF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96492"/>
            <a:ext cx="1905000" cy="44362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0F6BB-BE2E-4A20-B55E-E2F786E8D8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96492"/>
            <a:ext cx="1905000" cy="44362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CE9F-4F9D-49F9-969C-153ABAF36D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96492"/>
            <a:ext cx="1905000" cy="44362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B23DE-58B8-43C6-85E4-17A1A2675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96492"/>
            <a:ext cx="1905000" cy="44362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3BB4D-2F40-42EE-B280-D3E26A919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981200"/>
            <a:ext cx="77692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484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028700"/>
          </a:xfrm>
          <a:prstGeom prst="rect">
            <a:avLst/>
          </a:prstGeom>
          <a:solidFill>
            <a:srgbClr val="99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>
          <a:xfrm>
            <a:off x="1397" y="6504169"/>
            <a:ext cx="9144000" cy="355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tIns="0"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 Public Radio/Robert Wood Johnson Foundation/Harvard School of Public Health, A Poll about African Americans’ Lives Today, January 10-February 7, 2013.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718708" y="6507116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26D361B-0E37-4907-B0AF-7FF0281C7525}" type="slidenum">
              <a:rPr lang="en-US" sz="1600" smtClean="0">
                <a:solidFill>
                  <a:schemeClr val="bg1"/>
                </a:solidFill>
                <a:latin typeface="+mj-lt"/>
              </a:rPr>
              <a:pPr/>
              <a:t>‹#›</a:t>
            </a:fld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9" r:id="rId2"/>
    <p:sldLayoutId id="2147483881" r:id="rId3"/>
    <p:sldLayoutId id="2147483882" r:id="rId4"/>
    <p:sldLayoutId id="2147483883" r:id="rId5"/>
    <p:sldLayoutId id="2147483884" r:id="rId6"/>
    <p:sldLayoutId id="2147483890" r:id="rId7"/>
    <p:sldLayoutId id="2147483885" r:id="rId8"/>
    <p:sldLayoutId id="2147483886" r:id="rId9"/>
    <p:sldLayoutId id="2147483887" r:id="rId10"/>
    <p:sldLayoutId id="2147483888" r:id="rId11"/>
  </p:sldLayoutIdLst>
  <p:hf hdr="0" ftr="0" dt="0"/>
  <p:txStyles>
    <p:titleStyle>
      <a:lvl1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6pPr>
      <a:lvl7pPr marL="9144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7pPr>
      <a:lvl8pPr marL="13716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8pPr>
      <a:lvl9pPr marL="18288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9pPr>
    </p:titleStyle>
    <p:bodyStyle>
      <a:lvl1pPr marL="365125" indent="-365125" algn="l" defTabSz="971550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8988" indent="-303213" algn="l" defTabSz="971550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14438" indent="-242888" algn="l" defTabSz="971550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00213" indent="-242888" algn="l" defTabSz="97155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859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431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003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575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147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37" name="Object 77"/>
          <p:cNvGraphicFramePr>
            <a:graphicFrameLocks noChangeAspect="1"/>
          </p:cNvGraphicFramePr>
          <p:nvPr/>
        </p:nvGraphicFramePr>
        <p:xfrm>
          <a:off x="2591212" y="1609734"/>
          <a:ext cx="7097712" cy="448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4" name="Worksheet" r:id="rId5" imgW="7105555" imgH="4486227" progId="Excel.Sheet.8">
                  <p:embed/>
                </p:oleObj>
              </mc:Choice>
              <mc:Fallback>
                <p:oleObj name="Worksheet" r:id="rId5" imgW="7105555" imgH="4486227" progId="Excel.Sheet.8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1212" y="1609734"/>
                        <a:ext cx="7097712" cy="448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4642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Majority of African Americans Satisfied with Their Lives, But Many Have Economic &amp; Health Concerns, Experience Discrimination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32982" y="1282835"/>
            <a:ext cx="54327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i="1" dirty="0" smtClean="0">
                <a:latin typeface="+mj-lt"/>
              </a:rPr>
              <a:t>% African Americans saying </a:t>
            </a:r>
            <a:endParaRPr lang="en-US" sz="16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1915507"/>
            <a:ext cx="28725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latin typeface="+mj-lt"/>
              </a:rPr>
              <a:t>Satisfied with their lives overall</a:t>
            </a:r>
            <a:endParaRPr lang="en-US" sz="1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9817" y="2663674"/>
            <a:ext cx="44629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i="1" dirty="0" smtClean="0">
                <a:latin typeface="+mj-lt"/>
              </a:rPr>
              <a:t>BUT</a:t>
            </a:r>
            <a:endParaRPr lang="en-US" sz="16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25" y="3444071"/>
            <a:ext cx="28725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latin typeface="+mj-lt"/>
              </a:rPr>
              <a:t>Concerned they/someone in household will be out of work in next 12 months*</a:t>
            </a:r>
            <a:endParaRPr lang="en-US" sz="1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85" y="4279935"/>
            <a:ext cx="28725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latin typeface="+mj-lt"/>
              </a:rPr>
              <a:t>Not confident have money/insurance to pay for major illness</a:t>
            </a:r>
            <a:endParaRPr lang="en-US" sz="1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109" y="5282047"/>
            <a:ext cx="28725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latin typeface="+mj-lt"/>
              </a:rPr>
              <a:t>Have had specific experiences of racism at least a few times a year</a:t>
            </a:r>
            <a:endParaRPr lang="en-US" sz="14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6201035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i="1" dirty="0" smtClean="0">
                <a:latin typeface="+mj-lt"/>
              </a:rPr>
              <a:t>*Among employed</a:t>
            </a:r>
            <a:endParaRPr lang="en-US" sz="1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95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37" name="Object 77"/>
          <p:cNvGraphicFramePr>
            <a:graphicFrameLocks noChangeAspect="1"/>
          </p:cNvGraphicFramePr>
          <p:nvPr/>
        </p:nvGraphicFramePr>
        <p:xfrm>
          <a:off x="2387608" y="1332645"/>
          <a:ext cx="7297738" cy="48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67" name="Worksheet" r:id="rId5" imgW="7305580" imgH="4886277" progId="Excel.Sheet.8">
                  <p:embed/>
                </p:oleObj>
              </mc:Choice>
              <mc:Fallback>
                <p:oleObj name="Worksheet" r:id="rId5" imgW="7305580" imgH="4886277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8" y="1332645"/>
                        <a:ext cx="7297738" cy="488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260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African Americans Who Rate Finances as Excellent or Good  Differ from Those Who Rate Finances as Not So Good or Poor on Concerns and Problems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1" y="1957035"/>
            <a:ext cx="240606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latin typeface="+mj-lt"/>
              </a:rPr>
              <a:t>Concerned they/someone in household will be out of work in next 12 months*</a:t>
            </a:r>
            <a:endParaRPr lang="en-US" sz="1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789" y="2986895"/>
            <a:ext cx="240606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latin typeface="+mj-lt"/>
              </a:rPr>
              <a:t>Not confident have money/insurance to pay for major illness</a:t>
            </a:r>
            <a:endParaRPr lang="en-US" sz="1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885" y="4201435"/>
            <a:ext cx="24060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latin typeface="+mj-lt"/>
              </a:rPr>
              <a:t>Had serious problem paying medical bills in last year</a:t>
            </a:r>
            <a:endParaRPr lang="en-US" sz="14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6201035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i="1" dirty="0" smtClean="0">
                <a:latin typeface="+mj-lt"/>
              </a:rPr>
              <a:t>*Among employed</a:t>
            </a:r>
            <a:endParaRPr lang="en-US" sz="12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509" y="5194311"/>
            <a:ext cx="240606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latin typeface="+mj-lt"/>
              </a:rPr>
              <a:t>Had serious problem paying for prescription medicine in last year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95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4961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African Americans Who Rate Finances as Excellent or Good  Differ from Those Who Rate Finances as Not So Good or Poor on Ratings of Their Community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75489" y="1533230"/>
          <a:ext cx="8719127" cy="4442008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4064000"/>
                <a:gridCol w="1255336"/>
                <a:gridCol w="1413397"/>
                <a:gridCol w="1986394"/>
              </a:tblGrid>
              <a:tr h="6003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 </a:t>
                      </a:r>
                      <a:r>
                        <a:rPr lang="en-US" sz="1400" u="none" strike="noStrike" dirty="0" smtClean="0"/>
                        <a:t>Aspects of community receiving A+B ratings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Finances excellent/good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Finances </a:t>
                      </a:r>
                      <a:br>
                        <a:rPr lang="en-US" sz="1400" u="none" strike="noStrike" dirty="0" smtClean="0"/>
                      </a:br>
                      <a:r>
                        <a:rPr lang="en-US" sz="1400" u="none" strike="noStrike" dirty="0" smtClean="0"/>
                        <a:t>not so good/</a:t>
                      </a:r>
                      <a:br>
                        <a:rPr lang="en-US" sz="1400" u="none" strike="noStrike" dirty="0" smtClean="0"/>
                      </a:br>
                      <a:r>
                        <a:rPr lang="en-US" sz="1400" u="none" strike="noStrike" dirty="0" smtClean="0"/>
                        <a:t>poor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/>
                        <a:t>Point difference</a:t>
                      </a:r>
                      <a:br>
                        <a:rPr lang="en-US" sz="1200" b="1" u="none" strike="noStrike" dirty="0" smtClean="0"/>
                      </a:br>
                      <a:r>
                        <a:rPr lang="en-US" sz="1200" b="1" u="none" strike="noStrike" dirty="0" smtClean="0"/>
                        <a:t>finances</a:t>
                      </a:r>
                      <a:r>
                        <a:rPr lang="en-US" sz="1200" b="1" u="none" strike="noStrike" baseline="0" dirty="0" smtClean="0"/>
                        <a:t> excellent/good</a:t>
                      </a:r>
                      <a:br>
                        <a:rPr lang="en-US" sz="1200" b="1" u="none" strike="noStrike" baseline="0" dirty="0" smtClean="0"/>
                      </a:br>
                      <a:r>
                        <a:rPr lang="en-US" sz="1200" b="1" u="none" strike="noStrike" baseline="0" dirty="0" smtClean="0"/>
                        <a:t> minus </a:t>
                      </a:r>
                      <a:br>
                        <a:rPr lang="en-US" sz="1200" b="1" u="none" strike="noStrike" baseline="0" dirty="0" smtClean="0"/>
                      </a:br>
                      <a:r>
                        <a:rPr lang="en-US" sz="1200" b="1" u="none" strike="noStrike" baseline="0" dirty="0" smtClean="0"/>
                        <a:t>finances not so good/poor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Parks and sports facilities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72%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48%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Safety from crime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64%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41%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Noise levels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78%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55%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City or local 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57%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38%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Air quality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74%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55%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Cleanliness of </a:t>
                      </a:r>
                      <a:r>
                        <a:rPr lang="en-US" sz="1400" u="none" strike="noStrike" dirty="0" smtClean="0"/>
                        <a:t>streets/public </a:t>
                      </a:r>
                      <a:r>
                        <a:rPr lang="en-US" sz="1400" u="none" strike="noStrike" dirty="0"/>
                        <a:t>areas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69%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Police department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64%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47%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School system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60%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44%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Availability of fresh fruits and vegetables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77%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Medical care system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68%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55%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Health department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62%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51%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Garbage collection and sanitation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672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76%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48" marR="6148" marT="614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5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 Lecture">
  <a:themeElements>
    <a:clrScheme name="Intro Lecture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Lecture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Lecture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30779</TotalTime>
  <Words>270</Words>
  <Application>Microsoft Office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Intro Lecture</vt:lpstr>
      <vt:lpstr>Worksheet</vt:lpstr>
      <vt:lpstr>PowerPoint Presentation</vt:lpstr>
      <vt:lpstr>PowerPoint Presentation</vt:lpstr>
      <vt:lpstr>PowerPoint Presentation</vt:lpstr>
    </vt:vector>
  </TitlesOfParts>
  <Company>HSPH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aw</dc:creator>
  <dc:description>REady to go</dc:description>
  <cp:lastModifiedBy>HSPH IT</cp:lastModifiedBy>
  <cp:revision>1613</cp:revision>
  <cp:lastPrinted>2013-02-20T19:49:13Z</cp:lastPrinted>
  <dcterms:created xsi:type="dcterms:W3CDTF">2013-02-25T02:54:50Z</dcterms:created>
  <dcterms:modified xsi:type="dcterms:W3CDTF">2013-06-04T13:55:59Z</dcterms:modified>
</cp:coreProperties>
</file>