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  <a:srgbClr val="A51C30"/>
    <a:srgbClr val="A9AA23"/>
    <a:srgbClr val="6F8F56"/>
    <a:srgbClr val="6E9EAF"/>
    <a:srgbClr val="78556E"/>
    <a:srgbClr val="F7B446"/>
    <a:srgbClr val="9F4F55"/>
    <a:srgbClr val="C9754A"/>
    <a:srgbClr val="DF3D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0" y="-2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51C30"/>
            </a:solidFill>
          </c:spPr>
          <c:invertIfNegative val="0"/>
          <c:dLbls>
            <c:txPr>
              <a:bodyPr/>
              <a:lstStyle/>
              <a:p>
                <a:pPr>
                  <a:defRPr sz="1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Alcohol</c:v>
                </c:pt>
                <c:pt idx="2">
                  <c:v>Heroin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0.55</c:v>
                </c:pt>
                <c:pt idx="1">
                  <c:v>0.58</c:v>
                </c:pt>
                <c:pt idx="2">
                  <c:v>0.67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axId val="2114918088"/>
        <c:axId val="2072901736"/>
      </c:barChart>
      <c:catAx>
        <c:axId val="2114918088"/>
        <c:scaling>
          <c:orientation val="minMax"/>
        </c:scaling>
        <c:delete val="1"/>
        <c:axPos val="l"/>
        <c:majorTickMark val="out"/>
        <c:minorTickMark val="none"/>
        <c:tickLblPos val="nextTo"/>
        <c:crossAx val="2072901736"/>
        <c:crosses val="autoZero"/>
        <c:auto val="1"/>
        <c:lblAlgn val="ctr"/>
        <c:lblOffset val="100"/>
        <c:noMultiLvlLbl val="0"/>
      </c:catAx>
      <c:valAx>
        <c:axId val="2072901736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1149180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51C30"/>
            </a:solidFill>
          </c:spPr>
          <c:invertIfNegative val="0"/>
          <c:dLbls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0.39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030005464"/>
        <c:axId val="2030014616"/>
      </c:barChart>
      <c:catAx>
        <c:axId val="2030005464"/>
        <c:scaling>
          <c:orientation val="minMax"/>
        </c:scaling>
        <c:delete val="1"/>
        <c:axPos val="l"/>
        <c:majorTickMark val="out"/>
        <c:minorTickMark val="none"/>
        <c:tickLblPos val="nextTo"/>
        <c:crossAx val="2030014616"/>
        <c:crosses val="autoZero"/>
        <c:auto val="1"/>
        <c:lblAlgn val="ctr"/>
        <c:lblOffset val="100"/>
        <c:noMultiLvlLbl val="0"/>
      </c:catAx>
      <c:valAx>
        <c:axId val="2030014616"/>
        <c:scaling>
          <c:orientation val="minMax"/>
          <c:max val="0.75"/>
          <c:min val="0.0"/>
        </c:scaling>
        <c:delete val="1"/>
        <c:axPos val="b"/>
        <c:numFmt formatCode="0%" sourceLinked="1"/>
        <c:majorTickMark val="out"/>
        <c:minorTickMark val="none"/>
        <c:tickLblPos val="nextTo"/>
        <c:crossAx val="203000546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51C30"/>
            </a:solidFill>
          </c:spPr>
          <c:invertIfNegative val="0"/>
          <c:dLbls>
            <c:txPr>
              <a:bodyPr/>
              <a:lstStyle/>
              <a:p>
                <a:pPr>
                  <a:defRPr b="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0%</c:formatCode>
                <c:ptCount val="1"/>
                <c:pt idx="0">
                  <c:v>0.21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18055480"/>
        <c:axId val="2117624392"/>
      </c:barChart>
      <c:catAx>
        <c:axId val="2118055480"/>
        <c:scaling>
          <c:orientation val="minMax"/>
        </c:scaling>
        <c:delete val="1"/>
        <c:axPos val="l"/>
        <c:majorTickMark val="out"/>
        <c:minorTickMark val="none"/>
        <c:tickLblPos val="nextTo"/>
        <c:crossAx val="2117624392"/>
        <c:crosses val="autoZero"/>
        <c:auto val="1"/>
        <c:lblAlgn val="ctr"/>
        <c:lblOffset val="100"/>
        <c:noMultiLvlLbl val="0"/>
      </c:catAx>
      <c:valAx>
        <c:axId val="2117624392"/>
        <c:scaling>
          <c:orientation val="minMax"/>
          <c:max val="0.75"/>
          <c:min val="0.0"/>
        </c:scaling>
        <c:delete val="1"/>
        <c:axPos val="b"/>
        <c:numFmt formatCode="0%" sourceLinked="1"/>
        <c:majorTickMark val="out"/>
        <c:minorTickMark val="none"/>
        <c:tickLblPos val="nextTo"/>
        <c:crossAx val="21180554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A51C30"/>
            </a:solidFill>
          </c:spPr>
          <c:invertIfNegative val="0"/>
          <c:dLbls>
            <c:txPr>
              <a:bodyPr/>
              <a:lstStyle/>
              <a:p>
                <a:pPr>
                  <a:defRPr sz="17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Marijuana</c:v>
                </c:pt>
                <c:pt idx="1">
                  <c:v>Alcohol</c:v>
                </c:pt>
                <c:pt idx="2">
                  <c:v>Heroin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0.45</c:v>
                </c:pt>
                <c:pt idx="1">
                  <c:v>0.45</c:v>
                </c:pt>
                <c:pt idx="2">
                  <c:v>0.55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2028074312"/>
        <c:axId val="2028067704"/>
      </c:barChart>
      <c:catAx>
        <c:axId val="2028074312"/>
        <c:scaling>
          <c:orientation val="minMax"/>
        </c:scaling>
        <c:delete val="1"/>
        <c:axPos val="l"/>
        <c:majorTickMark val="out"/>
        <c:minorTickMark val="none"/>
        <c:tickLblPos val="nextTo"/>
        <c:crossAx val="2028067704"/>
        <c:crosses val="autoZero"/>
        <c:auto val="1"/>
        <c:lblAlgn val="ctr"/>
        <c:lblOffset val="100"/>
        <c:noMultiLvlLbl val="0"/>
      </c:catAx>
      <c:valAx>
        <c:axId val="2028067704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20280743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2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79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58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>
            <a:lvl1pPr>
              <a:lnSpc>
                <a:spcPts val="3500"/>
              </a:lnSpc>
              <a:defRPr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1066800"/>
          </a:xfrm>
          <a:prstGeom prst="rect">
            <a:avLst/>
          </a:prstGeom>
          <a:solidFill>
            <a:srgbClr val="A51C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019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3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76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61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163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565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9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83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1E51C-0DE6-46EB-8DE5-C36E5CAAC60E}" type="datetimeFigureOut">
              <a:rPr lang="en-US" smtClean="0"/>
              <a:t>5/15/15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A3E36-B9D0-43C8-981A-853EC967FB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003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t">
            <a:no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Americans’ Experience with Prescription Painkiller Abuse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8382101"/>
              </p:ext>
            </p:extLst>
          </p:nvPr>
        </p:nvGraphicFramePr>
        <p:xfrm>
          <a:off x="3053443" y="2778155"/>
          <a:ext cx="5943600" cy="2708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0" y="1221172"/>
            <a:ext cx="9144000" cy="531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700"/>
              </a:lnSpc>
            </a:pPr>
            <a:r>
              <a:rPr lang="en-US" sz="1600" i="1" dirty="0" smtClean="0"/>
              <a:t>% of US adults who say they have known someone in the past five years </a:t>
            </a:r>
            <a:br>
              <a:rPr lang="en-US" sz="1600" i="1" dirty="0" smtClean="0"/>
            </a:br>
            <a:r>
              <a:rPr lang="en-US" sz="1600" i="1" dirty="0" smtClean="0"/>
              <a:t>who has abused prescription painkillers</a:t>
            </a:r>
            <a:endParaRPr lang="en-US" sz="1600" i="1" dirty="0"/>
          </a:p>
        </p:txBody>
      </p:sp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Boston Globe / Harvard T.H. Chan School of Public Health, Prescription Painkiller Abuse: United States Poll, April 2015</a:t>
            </a:r>
            <a:endParaRPr lang="en-US" sz="1400" dirty="0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4255611282"/>
              </p:ext>
            </p:extLst>
          </p:nvPr>
        </p:nvGraphicFramePr>
        <p:xfrm>
          <a:off x="3053442" y="1244600"/>
          <a:ext cx="5557158" cy="195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27319" y="1986745"/>
            <a:ext cx="28956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600" b="1" dirty="0" smtClean="0"/>
              <a:t>Total</a:t>
            </a:r>
            <a:endParaRPr lang="en-US" sz="2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0" y="3124200"/>
            <a:ext cx="30915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Family Life</a:t>
            </a:r>
            <a:endParaRPr lang="en-US" sz="20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0" y="3943290"/>
            <a:ext cx="3122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Work </a:t>
            </a:r>
            <a:r>
              <a:rPr lang="en-US" sz="2000" b="1" dirty="0"/>
              <a:t>L</a:t>
            </a:r>
            <a:r>
              <a:rPr lang="en-US" sz="2000" b="1" dirty="0" smtClean="0"/>
              <a:t>ife</a:t>
            </a:r>
            <a:endParaRPr lang="en-US" sz="20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27319" y="47244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Health</a:t>
            </a:r>
            <a:endParaRPr lang="en-US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2636324"/>
            <a:ext cx="9144000" cy="33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80" i="1" dirty="0" smtClean="0"/>
              <a:t>Of those who knew someone, % saying that abuse of prescription painkillers were very harmful to the user’s…</a:t>
            </a:r>
            <a:endParaRPr lang="en-US" sz="158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0" y="5362545"/>
            <a:ext cx="9144000" cy="33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80" i="1" dirty="0" smtClean="0"/>
              <a:t>Of those who knew someone, % saying that abuse of prescription painkillers led to the user’s…</a:t>
            </a:r>
            <a:endParaRPr lang="en-US" sz="1580" i="1" dirty="0"/>
          </a:p>
        </p:txBody>
      </p:sp>
      <p:graphicFrame>
        <p:nvGraphicFramePr>
          <p:cNvPr id="17" name="Chart 16"/>
          <p:cNvGraphicFramePr/>
          <p:nvPr>
            <p:extLst>
              <p:ext uri="{D42A27DB-BD31-4B8C-83A1-F6EECF244321}">
                <p14:modId xmlns:p14="http://schemas.microsoft.com/office/powerpoint/2010/main" val="1341556645"/>
              </p:ext>
            </p:extLst>
          </p:nvPr>
        </p:nvGraphicFramePr>
        <p:xfrm>
          <a:off x="3048000" y="5322434"/>
          <a:ext cx="5486400" cy="14801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6621" y="584829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Death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8188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 anchor="t">
            <a:normAutofit fontScale="90000"/>
          </a:bodyPr>
          <a:lstStyle/>
          <a:p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Causes of Prescription Painkiller Abuse, According to US Adults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2955315"/>
              </p:ext>
            </p:extLst>
          </p:nvPr>
        </p:nvGraphicFramePr>
        <p:xfrm>
          <a:off x="3657600" y="1752600"/>
          <a:ext cx="51816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28600" y="223685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Too easy to buy prescription painkillers illegally 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3760857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Too easy to get painkillers from those who save pills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9486" y="5073403"/>
            <a:ext cx="34943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Painkillers are prescribed too often or in doses that are bigger than necessary</a:t>
            </a:r>
            <a:endParaRPr lang="en-US" sz="2000" b="1" dirty="0"/>
          </a:p>
        </p:txBody>
      </p:sp>
      <p:sp>
        <p:nvSpPr>
          <p:cNvPr id="10" name="Rectangle 9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The Boston Globe / Harvard T.H. Chan School of Public Health, Prescription Painkiller Abuse: United States Poll, April 2015</a:t>
            </a:r>
            <a:endParaRPr lang="en-US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2" y="1396425"/>
            <a:ext cx="91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% of US adults who say each of the following </a:t>
            </a:r>
            <a:br>
              <a:rPr lang="en-US" sz="1600" i="1" dirty="0" smtClean="0"/>
            </a:br>
            <a:r>
              <a:rPr lang="en-US" sz="1600" i="1" dirty="0" smtClean="0"/>
              <a:t>is a </a:t>
            </a:r>
            <a:r>
              <a:rPr lang="en-US" sz="1600" b="1" i="1" dirty="0" smtClean="0"/>
              <a:t>major cause </a:t>
            </a:r>
            <a:r>
              <a:rPr lang="en-US" sz="1600" i="1" dirty="0" smtClean="0"/>
              <a:t>of prescription painkiller abuse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4167579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2014</TotalTime>
  <Words>163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Americans’ Experience with Prescription Painkiller Abuse</vt:lpstr>
      <vt:lpstr>Causes of Prescription Painkiller Abuse, According to US Adults</vt:lpstr>
    </vt:vector>
  </TitlesOfParts>
  <Company>HSPH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Opioid Chartpack</dc:title>
  <dc:creator>Administrator</dc:creator>
  <cp:lastModifiedBy>Karen Feldscher</cp:lastModifiedBy>
  <cp:revision>52</cp:revision>
  <dcterms:created xsi:type="dcterms:W3CDTF">2015-05-01T01:01:53Z</dcterms:created>
  <dcterms:modified xsi:type="dcterms:W3CDTF">2015-05-15T20:36:38Z</dcterms:modified>
</cp:coreProperties>
</file>