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89" r:id="rId2"/>
    <p:sldId id="391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istrator" initials="A" lastIdx="6" clrIdx="0"/>
  <p:cmAuthor id="1" name="Hannah" initials="HC" lastIdx="13" clrIdx="1"/>
  <p:cmAuthor id="2" name="masterit" initials="m" lastIdx="12" clrIdx="2"/>
  <p:cmAuthor id="3" name="Hannah Caporello" initials="HC" lastIdx="222" clrIdx="3"/>
  <p:cmAuthor id="4" name="Gillian" initials="GSF" lastIdx="7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1" autoAdjust="0"/>
    <p:restoredTop sz="96691" autoAdjust="0"/>
  </p:normalViewPr>
  <p:slideViewPr>
    <p:cSldViewPr>
      <p:cViewPr>
        <p:scale>
          <a:sx n="100" d="100"/>
          <a:sy n="100" d="100"/>
        </p:scale>
        <p:origin x="-2088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898BD1B-A305-48D9-812F-F0E41ACB5F76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F2C8B65-BB5A-4972-9BCD-C70459F39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315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C8B65-BB5A-4972-9BCD-C70459F39C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52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C8B65-BB5A-4972-9BCD-C70459F39C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34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Intro 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0" y="1028700"/>
            <a:ext cx="9144000" cy="5477256"/>
          </a:xfrm>
          <a:prstGeom prst="rect">
            <a:avLst/>
          </a:prstGeom>
        </p:spPr>
        <p:txBody>
          <a:bodyPr lIns="365760" tIns="182880"/>
          <a:lstStyle>
            <a:lvl1pPr algn="l">
              <a:spcBef>
                <a:spcPts val="0"/>
              </a:spcBef>
              <a:defRPr i="0"/>
            </a:lvl1pPr>
            <a:lvl2pPr marL="788988" indent="-303213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2pPr>
            <a:lvl3pPr marL="1214438" indent="-242888" algn="l">
              <a:spcBef>
                <a:spcPts val="0"/>
              </a:spcBef>
              <a:buFont typeface="Courier New" panose="02070309020205020404" pitchFamily="49" charset="0"/>
              <a:buChar char="o"/>
              <a:defRPr/>
            </a:lvl3pPr>
            <a:lvl4pPr algn="l">
              <a:spcBef>
                <a:spcPts val="0"/>
              </a:spcBef>
              <a:defRPr/>
            </a:lvl4pPr>
            <a:lvl5pPr algn="l">
              <a:spcBef>
                <a:spcPts val="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18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028697"/>
            <a:ext cx="9144000" cy="1862048"/>
          </a:xfrm>
        </p:spPr>
        <p:txBody>
          <a:bodyPr tIns="1188720" anchor="t">
            <a:sp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40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#. Section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577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800" baseline="0"/>
            </a:lvl1pPr>
          </a:lstStyle>
          <a:p>
            <a:r>
              <a:rPr lang="en-US" dirty="0" smtClean="0"/>
              <a:t>[Summary slide title – size 28]:</a:t>
            </a:r>
            <a:br>
              <a:rPr lang="en-US" dirty="0" smtClean="0"/>
            </a:br>
            <a:r>
              <a:rPr lang="en-US" dirty="0" smtClean="0"/>
              <a:t>[Subtitle – size 20]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028700"/>
            <a:ext cx="9144000" cy="5477256"/>
          </a:xfrm>
          <a:prstGeom prst="rect">
            <a:avLst/>
          </a:prstGeom>
        </p:spPr>
        <p:txBody>
          <a:bodyPr lIns="365760" tIns="182880"/>
          <a:lstStyle>
            <a:lvl1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  <a:defRPr sz="1800" b="0" i="0"/>
            </a:lvl1pPr>
            <a:lvl2pPr marL="788988" indent="-303213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2pPr>
            <a:lvl3pPr marL="1214438" indent="-242888" algn="l">
              <a:spcBef>
                <a:spcPts val="0"/>
              </a:spcBef>
              <a:buFont typeface="Courier New" panose="02070309020205020404" pitchFamily="49" charset="0"/>
              <a:buChar char="o"/>
              <a:defRPr/>
            </a:lvl3pPr>
            <a:lvl4pPr algn="l">
              <a:spcBef>
                <a:spcPts val="0"/>
              </a:spcBef>
              <a:defRPr/>
            </a:lvl4pPr>
            <a:lvl5pPr algn="l">
              <a:spcBef>
                <a:spcPts val="0"/>
              </a:spcBef>
              <a:defRPr/>
            </a:lvl5pPr>
          </a:lstStyle>
          <a:p>
            <a:pPr lvl="0"/>
            <a:r>
              <a:rPr lang="en-US" dirty="0" smtClean="0"/>
              <a:t>[summary text]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028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1024128"/>
            <a:ext cx="9144000" cy="430887"/>
          </a:xfrm>
          <a:prstGeom prst="rect">
            <a:avLst/>
          </a:prstGeom>
        </p:spPr>
        <p:txBody>
          <a:bodyPr tIns="137160">
            <a:spAutoFit/>
          </a:bodyPr>
          <a:lstStyle>
            <a:lvl1pPr>
              <a:spcBef>
                <a:spcPts val="0"/>
              </a:spcBef>
              <a:defRPr baseline="0"/>
            </a:lvl1pPr>
          </a:lstStyle>
          <a:p>
            <a:pPr lvl="0"/>
            <a:r>
              <a:rPr lang="en-US" dirty="0" smtClean="0"/>
              <a:t>ENTER GRAPH(S) TITLE HERE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5832065"/>
            <a:ext cx="4572000" cy="664160"/>
          </a:xfrm>
          <a:prstGeom prst="rect">
            <a:avLst/>
          </a:prstGeom>
        </p:spPr>
        <p:txBody>
          <a:bodyPr anchor="b"/>
          <a:lstStyle>
            <a:lvl1pPr algn="r">
              <a:spcBef>
                <a:spcPts val="100"/>
              </a:spcBef>
              <a:defRPr sz="900" b="0" i="0" u="none"/>
            </a:lvl1pPr>
          </a:lstStyle>
          <a:p>
            <a:pPr lvl="0"/>
            <a:r>
              <a:rPr lang="en-US" dirty="0" smtClean="0"/>
              <a:t>OPTIONAL NOTES BOX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5832065"/>
            <a:ext cx="4572000" cy="664160"/>
          </a:xfrm>
          <a:prstGeom prst="rect">
            <a:avLst/>
          </a:prstGeom>
        </p:spPr>
        <p:txBody>
          <a:bodyPr anchor="b"/>
          <a:lstStyle>
            <a:lvl1pPr algn="l">
              <a:spcBef>
                <a:spcPts val="100"/>
              </a:spcBef>
              <a:defRPr sz="900" b="0" i="1" u="none" baseline="0"/>
            </a:lvl1pPr>
          </a:lstStyle>
          <a:p>
            <a:pPr lvl="0"/>
            <a:r>
              <a:rPr lang="en-US" dirty="0" smtClean="0"/>
              <a:t>ENTER NOTES TEXT HERE, IF NEEDED (if not, delete at end of editing)</a:t>
            </a:r>
          </a:p>
        </p:txBody>
      </p:sp>
    </p:spTree>
    <p:extLst>
      <p:ext uri="{BB962C8B-B14F-4D97-AF65-F5344CB8AC3E}">
        <p14:creationId xmlns:p14="http://schemas.microsoft.com/office/powerpoint/2010/main" val="489993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595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0" y="0"/>
            <a:ext cx="9144000" cy="1028700"/>
          </a:xfrm>
          <a:prstGeom prst="rect">
            <a:avLst/>
          </a:prstGeom>
          <a:solidFill>
            <a:srgbClr val="99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bIns="91440"/>
          <a:lstStyle/>
          <a:p>
            <a:pPr eaLnBrk="0" hangingPunct="0">
              <a:defRPr/>
            </a:pPr>
            <a:endParaRPr lang="en-US" dirty="0"/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0" y="6502400"/>
            <a:ext cx="9144000" cy="355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anchor="ctr"/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Harvard T.H. Chan School of Public Health, Zika Virus Poll, March 2-8, 2016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94435" y="6510415"/>
            <a:ext cx="549565" cy="33855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fld id="{626D361B-0E37-4907-B0AF-7FF0281C7525}" type="slidenum">
              <a:rPr lang="en-US" sz="1600" smtClean="0">
                <a:solidFill>
                  <a:schemeClr val="bg1"/>
                </a:solidFill>
                <a:latin typeface="+mj-lt"/>
              </a:rPr>
              <a:pPr algn="r"/>
              <a:t>‹#›</a:t>
            </a:fld>
            <a:endParaRPr lang="en-US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0" y="7219"/>
            <a:ext cx="9144000" cy="1021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328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8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7155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2pPr>
      <a:lvl3pPr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3pPr>
      <a:lvl4pPr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4pPr>
      <a:lvl5pPr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5pPr>
      <a:lvl6pPr marL="457200"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18" charset="0"/>
        </a:defRPr>
      </a:lvl6pPr>
      <a:lvl7pPr marL="914400"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18" charset="0"/>
        </a:defRPr>
      </a:lvl7pPr>
      <a:lvl8pPr marL="1371600"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18" charset="0"/>
        </a:defRPr>
      </a:lvl8pPr>
      <a:lvl9pPr marL="1828800"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18" charset="0"/>
        </a:defRPr>
      </a:lvl9pPr>
    </p:titleStyle>
    <p:bodyStyle>
      <a:lvl1pPr marL="0" indent="0" algn="ctr" defTabSz="971550" rtl="0" eaLnBrk="0" fontAlgn="base" hangingPunct="0">
        <a:spcBef>
          <a:spcPct val="20000"/>
        </a:spcBef>
        <a:spcAft>
          <a:spcPct val="0"/>
        </a:spcAft>
        <a:buNone/>
        <a:defRPr sz="1600" b="1" i="1" baseline="0">
          <a:solidFill>
            <a:schemeClr val="tx1"/>
          </a:solidFill>
          <a:latin typeface="+mn-lt"/>
          <a:ea typeface="+mn-ea"/>
          <a:cs typeface="+mn-cs"/>
        </a:defRPr>
      </a:lvl1pPr>
      <a:lvl2pPr marL="788988" indent="-303213" algn="l" defTabSz="971550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214438" indent="-242888" algn="l" defTabSz="971550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700213" indent="-242888" algn="l" defTabSz="971550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185988" indent="-242888" algn="l" defTabSz="971550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643188" indent="-242888" algn="l" defTabSz="971550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100388" indent="-242888" algn="l" defTabSz="971550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57588" indent="-242888" algn="l" defTabSz="971550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4014788" indent="-242888" algn="l" defTabSz="971550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3.xls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Excel_97-2003_Worksheet2.xls"/><Relationship Id="rId11" Type="http://schemas.openxmlformats.org/officeDocument/2006/relationships/image" Target="../media/image4.emf"/><Relationship Id="rId5" Type="http://schemas.openxmlformats.org/officeDocument/2006/relationships/image" Target="../media/image1.emf"/><Relationship Id="rId10" Type="http://schemas.openxmlformats.org/officeDocument/2006/relationships/oleObject" Target="../embeddings/Microsoft_Excel_97-2003_Worksheet4.xls"/><Relationship Id="rId4" Type="http://schemas.openxmlformats.org/officeDocument/2006/relationships/oleObject" Target="../embeddings/Microsoft_Excel_97-2003_Worksheet1.xls"/><Relationship Id="rId9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Microsoft_Excel_97-2003_Worksheet6.xls"/><Relationship Id="rId5" Type="http://schemas.openxmlformats.org/officeDocument/2006/relationships/image" Target="../media/image5.emf"/><Relationship Id="rId4" Type="http://schemas.openxmlformats.org/officeDocument/2006/relationships/oleObject" Target="../embeddings/Microsoft_Excel_97-2003_Worksheet5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pc="-40" dirty="0" smtClean="0"/>
              <a:t>Many in Families with Women who are Pregnant or Considering it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pc="-40" dirty="0" smtClean="0"/>
              <a:t>Don’t Know Key Facts about Zika Virus</a:t>
            </a:r>
            <a:endParaRPr lang="en-US" spc="-4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n=105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6305069"/>
              </p:ext>
            </p:extLst>
          </p:nvPr>
        </p:nvGraphicFramePr>
        <p:xfrm>
          <a:off x="1066800" y="2138363"/>
          <a:ext cx="75914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6" name="Worksheet" r:id="rId4" imgW="7591357" imgH="485775" progId="Excel.Sheet.8">
                  <p:embed/>
                </p:oleObj>
              </mc:Choice>
              <mc:Fallback>
                <p:oleObj name="Worksheet" r:id="rId4" imgW="7591357" imgH="48577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138363"/>
                        <a:ext cx="759142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66800" y="1911100"/>
            <a:ext cx="3855864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Not aware of association with microcephaly</a:t>
            </a:r>
            <a:endParaRPr lang="en-US" sz="1400" b="1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66800" y="3868372"/>
            <a:ext cx="3867084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Not aware virus can be sexually transmitted</a:t>
            </a:r>
            <a:endParaRPr lang="en-US" sz="1400" b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66800" y="4847007"/>
            <a:ext cx="5566267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Believe infected individuals are “very likely” to show symptoms</a:t>
            </a:r>
            <a:endParaRPr lang="en-US" sz="1400" b="1" dirty="0">
              <a:latin typeface="+mj-lt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5114616"/>
              </p:ext>
            </p:extLst>
          </p:nvPr>
        </p:nvGraphicFramePr>
        <p:xfrm>
          <a:off x="1066800" y="4097337"/>
          <a:ext cx="75914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7" name="Worksheet" r:id="rId6" imgW="7591357" imgH="485775" progId="Excel.Sheet.8">
                  <p:embed/>
                </p:oleObj>
              </mc:Choice>
              <mc:Fallback>
                <p:oleObj name="Worksheet" r:id="rId6" imgW="7591357" imgH="48577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097337"/>
                        <a:ext cx="759142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228055"/>
              </p:ext>
            </p:extLst>
          </p:nvPr>
        </p:nvGraphicFramePr>
        <p:xfrm>
          <a:off x="1066800" y="5076825"/>
          <a:ext cx="75914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8" name="Worksheet" r:id="rId8" imgW="7591357" imgH="485775" progId="Excel.Sheet.8">
                  <p:embed/>
                </p:oleObj>
              </mc:Choice>
              <mc:Fallback>
                <p:oleObj name="Worksheet" r:id="rId8" imgW="7591357" imgH="48577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076825"/>
                        <a:ext cx="759142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066800" y="2889736"/>
            <a:ext cx="2305759" cy="307777"/>
          </a:xfrm>
          <a:prstGeom prst="rect">
            <a:avLst/>
          </a:prstGeom>
          <a:noFill/>
        </p:spPr>
        <p:txBody>
          <a:bodyPr wrap="none" lIns="45720" anchor="ctr" anchorCtr="0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+mj-lt"/>
              </a:rPr>
              <a:t>Believe there is a vaccine</a:t>
            </a:r>
            <a:endParaRPr lang="en-US" sz="1400" b="1" dirty="0">
              <a:latin typeface="+mj-lt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7040685"/>
              </p:ext>
            </p:extLst>
          </p:nvPr>
        </p:nvGraphicFramePr>
        <p:xfrm>
          <a:off x="1066800" y="3117850"/>
          <a:ext cx="75914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9" name="Worksheet" r:id="rId10" imgW="7591357" imgH="485775" progId="Excel.Sheet.8">
                  <p:embed/>
                </p:oleObj>
              </mc:Choice>
              <mc:Fallback>
                <p:oleObj name="Worksheet" r:id="rId10" imgW="7591357" imgH="48577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117850"/>
                        <a:ext cx="759142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0" y="1024128"/>
            <a:ext cx="9144000" cy="677108"/>
          </a:xfrm>
        </p:spPr>
        <p:txBody>
          <a:bodyPr/>
          <a:lstStyle/>
          <a:p>
            <a:r>
              <a:rPr lang="en-US" dirty="0" smtClean="0"/>
              <a:t>% in households where someone is pregnant or considering </a:t>
            </a:r>
          </a:p>
          <a:p>
            <a:r>
              <a:rPr lang="en-US" dirty="0" smtClean="0"/>
              <a:t>getting pregnant in the next 12 months saying…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11739" y="5986046"/>
            <a:ext cx="6120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rgbClr val="FF0000"/>
                </a:solidFill>
              </a:rPr>
              <a:t>Embargoed for release: Tuesday, March 29, 2016, 4:00 PM ET</a:t>
            </a:r>
            <a:endParaRPr lang="en-US" sz="1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60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pc="-30" dirty="0" smtClean="0"/>
              <a:t>Four in Ten among General Public Mistakenly Believe Zika Virus </a:t>
            </a:r>
            <a:br>
              <a:rPr lang="en-US" spc="-30" dirty="0" smtClean="0"/>
            </a:br>
            <a:r>
              <a:rPr lang="en-US" spc="-30" dirty="0" smtClean="0"/>
              <a:t>Infection in Women Likely to Harm Future Pregnancies</a:t>
            </a:r>
            <a:endParaRPr lang="en-US" spc="-30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0" y="1024128"/>
            <a:ext cx="9144000" cy="677108"/>
          </a:xfrm>
        </p:spPr>
        <p:txBody>
          <a:bodyPr/>
          <a:lstStyle/>
          <a:p>
            <a:r>
              <a:rPr lang="en-US" dirty="0"/>
              <a:t>% saying, if </a:t>
            </a:r>
            <a:r>
              <a:rPr lang="en-US" dirty="0" smtClean="0"/>
              <a:t>a </a:t>
            </a:r>
            <a:r>
              <a:rPr lang="en-US" dirty="0"/>
              <a:t>woman who is NOT pregnant gets infected with Zika virus, </a:t>
            </a:r>
            <a:endParaRPr lang="en-US" dirty="0" smtClean="0"/>
          </a:p>
          <a:p>
            <a:r>
              <a:rPr lang="en-US" dirty="0" smtClean="0"/>
              <a:t>it is likely to </a:t>
            </a:r>
            <a:r>
              <a:rPr lang="en-US" dirty="0"/>
              <a:t>harm future pregnancies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n=1275</a:t>
            </a:r>
            <a:endParaRPr lang="en-US" dirty="0"/>
          </a:p>
        </p:txBody>
      </p:sp>
      <p:graphicFrame>
        <p:nvGraphicFramePr>
          <p:cNvPr id="27" name="Object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044138"/>
              </p:ext>
            </p:extLst>
          </p:nvPr>
        </p:nvGraphicFramePr>
        <p:xfrm>
          <a:off x="1066800" y="2905125"/>
          <a:ext cx="7696200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4" name="Worksheet" r:id="rId4" imgW="7696200" imgH="980985" progId="Excel.Sheet.8">
                  <p:embed/>
                </p:oleObj>
              </mc:Choice>
              <mc:Fallback>
                <p:oleObj name="Worksheet" r:id="rId4" imgW="7696200" imgH="980985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905125"/>
                        <a:ext cx="7696200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512533"/>
              </p:ext>
            </p:extLst>
          </p:nvPr>
        </p:nvGraphicFramePr>
        <p:xfrm>
          <a:off x="914400" y="2409825"/>
          <a:ext cx="73342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5" name="Worksheet" r:id="rId6" imgW="7324655" imgH="428760" progId="Excel.Sheet.8">
                  <p:embed/>
                </p:oleObj>
              </mc:Choice>
              <mc:Fallback>
                <p:oleObj name="Worksheet" r:id="rId6" imgW="7324655" imgH="42876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409825"/>
                        <a:ext cx="733425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3943350" y="3226439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(39%)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11739" y="5791200"/>
            <a:ext cx="6120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rgbClr val="FF0000"/>
                </a:solidFill>
              </a:rPr>
              <a:t>Embargoed for release: Tuesday, March 29, 2016, 4:00 PM ET</a:t>
            </a:r>
            <a:endParaRPr lang="en-US" sz="1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86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P reports">
  <a:themeElements>
    <a:clrScheme name="HORP colors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E46C0A"/>
      </a:accent2>
      <a:accent3>
        <a:srgbClr val="FF9900"/>
      </a:accent3>
      <a:accent4>
        <a:srgbClr val="FFCC00"/>
      </a:accent4>
      <a:accent5>
        <a:srgbClr val="FFFF66"/>
      </a:accent5>
      <a:accent6>
        <a:srgbClr val="FFFF99"/>
      </a:accent6>
      <a:hlink>
        <a:srgbClr val="D8D8D8"/>
      </a:hlink>
      <a:folHlink>
        <a:srgbClr val="A6A6A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600" b="1" dirty="0" smtClean="0">
            <a:solidFill>
              <a:schemeClr val="bg1"/>
            </a:solidFill>
            <a:latin typeface="+mj-lt"/>
          </a:defRPr>
        </a:defPPr>
      </a:lstStyle>
    </a:txDef>
  </a:objectDefaults>
  <a:extraClrSchemeLst>
    <a:extraClrScheme>
      <a:clrScheme name="Intro Lecture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Lecture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Lecture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Lecture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Lecture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Lecture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Lecture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6263</TotalTime>
  <Words>126</Words>
  <Application>Microsoft Office PowerPoint</Application>
  <PresentationFormat>On-screen Show (4:3)</PresentationFormat>
  <Paragraphs>17</Paragraphs>
  <Slides>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HORP reports</vt:lpstr>
      <vt:lpstr>Worksheet</vt:lpstr>
      <vt:lpstr>Microsoft Excel 97-2003 Worksheet</vt:lpstr>
      <vt:lpstr>Many in Families with Women who are Pregnant or Considering it Don’t Know Key Facts about Zika Virus</vt:lpstr>
      <vt:lpstr>Four in Ten among General Public Mistakenly Believe Zika Virus  Infection in Women Likely to Harm Future Pregnancies</vt:lpstr>
    </vt:vector>
  </TitlesOfParts>
  <Company>HSPH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Gillian</cp:lastModifiedBy>
  <cp:revision>312</cp:revision>
  <cp:lastPrinted>2016-03-14T19:49:20Z</cp:lastPrinted>
  <dcterms:created xsi:type="dcterms:W3CDTF">2015-11-02T20:14:04Z</dcterms:created>
  <dcterms:modified xsi:type="dcterms:W3CDTF">2016-03-24T19:14:40Z</dcterms:modified>
</cp:coreProperties>
</file>