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836" r:id="rId5"/>
    <p:sldMasterId id="2147483848" r:id="rId6"/>
    <p:sldMasterId id="2147483859" r:id="rId7"/>
    <p:sldMasterId id="2147483881" r:id="rId8"/>
    <p:sldMasterId id="2147483892" r:id="rId9"/>
    <p:sldMasterId id="2147483914" r:id="rId10"/>
  </p:sldMasterIdLst>
  <p:notesMasterIdLst>
    <p:notesMasterId r:id="rId23"/>
  </p:notesMasterIdLst>
  <p:handoutMasterIdLst>
    <p:handoutMasterId r:id="rId24"/>
  </p:handoutMasterIdLst>
  <p:sldIdLst>
    <p:sldId id="265" r:id="rId11"/>
    <p:sldId id="286" r:id="rId12"/>
    <p:sldId id="287" r:id="rId13"/>
    <p:sldId id="288" r:id="rId14"/>
    <p:sldId id="289" r:id="rId15"/>
    <p:sldId id="290" r:id="rId16"/>
    <p:sldId id="293" r:id="rId17"/>
    <p:sldId id="294" r:id="rId18"/>
    <p:sldId id="295" r:id="rId19"/>
    <p:sldId id="296" r:id="rId20"/>
    <p:sldId id="297" r:id="rId21"/>
    <p:sldId id="272" r:id="rId22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orient="horz" pos="653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822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178">
          <p15:clr>
            <a:srgbClr val="A4A3A4"/>
          </p15:clr>
        </p15:guide>
        <p15:guide id="7" orient="horz" pos="3793">
          <p15:clr>
            <a:srgbClr val="A4A3A4"/>
          </p15:clr>
        </p15:guide>
        <p15:guide id="8" orient="horz" pos="1412">
          <p15:clr>
            <a:srgbClr val="A4A3A4"/>
          </p15:clr>
        </p15:guide>
        <p15:guide id="9" orient="horz" pos="3657">
          <p15:clr>
            <a:srgbClr val="A4A3A4"/>
          </p15:clr>
        </p15:guide>
        <p15:guide id="10" pos="2880">
          <p15:clr>
            <a:srgbClr val="A4A3A4"/>
          </p15:clr>
        </p15:guide>
        <p15:guide id="11" pos="589">
          <p15:clr>
            <a:srgbClr val="A4A3A4"/>
          </p15:clr>
        </p15:guide>
        <p15:guide id="12" pos="5216">
          <p15:clr>
            <a:srgbClr val="A4A3A4"/>
          </p15:clr>
        </p15:guide>
        <p15:guide id="13" pos="5465">
          <p15:clr>
            <a:srgbClr val="A4A3A4"/>
          </p15:clr>
        </p15:guide>
        <p15:guide id="14" pos="295">
          <p15:clr>
            <a:srgbClr val="A4A3A4"/>
          </p15:clr>
        </p15:guide>
        <p15:guide id="15" pos="3334">
          <p15:clr>
            <a:srgbClr val="A4A3A4"/>
          </p15:clr>
        </p15:guide>
        <p15:guide id="16" pos="4346">
          <p15:clr>
            <a:srgbClr val="A4A3A4"/>
          </p15:clr>
        </p15:guide>
        <p15:guide id="17" pos="2641">
          <p15:clr>
            <a:srgbClr val="A4A3A4"/>
          </p15:clr>
        </p15:guide>
        <p15:guide id="18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F4"/>
    <a:srgbClr val="0041D2"/>
    <a:srgbClr val="004DFA"/>
    <a:srgbClr val="0033A0"/>
    <a:srgbClr val="7D7061"/>
    <a:srgbClr val="000000"/>
    <a:srgbClr val="646363"/>
    <a:srgbClr val="878787"/>
    <a:srgbClr val="A8A8A7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3249"/>
        <p:guide orient="horz" pos="653"/>
        <p:guide orient="horz" pos="845"/>
        <p:guide orient="horz" pos="822"/>
        <p:guide orient="horz" pos="4065"/>
        <p:guide orient="horz" pos="4178"/>
        <p:guide orient="horz" pos="3793"/>
        <p:guide orient="horz" pos="1412"/>
        <p:guide orient="horz" pos="3657"/>
        <p:guide pos="2880"/>
        <p:guide pos="589"/>
        <p:guide pos="5216"/>
        <p:guide pos="5465"/>
        <p:guide pos="295"/>
        <p:guide pos="3334"/>
        <p:guide pos="4346"/>
        <p:guide pos="2641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F2CD8-1C80-4FB8-B6F9-183662565DE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1F2B7-3B45-41F3-A401-284A9A675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78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17/10/2015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2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1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3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7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D_02_bleu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 smtClean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000" noProof="0" dirty="0" smtClean="0">
                <a:solidFill>
                  <a:schemeClr val="accent3"/>
                </a:solidFill>
              </a:rPr>
              <a:t>www.gavi.org</a:t>
            </a:r>
            <a:endParaRPr lang="en-GB" sz="1000" noProof="0" dirty="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4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935038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716400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4392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44400" y="2781388"/>
            <a:ext cx="2736000" cy="32400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24299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4716400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81851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455719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5976400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00296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4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935038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716400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222188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8"/>
            <a:ext cx="7345362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43601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936626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241550"/>
            <a:ext cx="356400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565550"/>
            <a:ext cx="356400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2241550"/>
            <a:ext cx="35640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2565550"/>
            <a:ext cx="35640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131488"/>
            <a:ext cx="356400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455488"/>
            <a:ext cx="3564000" cy="1350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716400" y="4131488"/>
            <a:ext cx="3564000" cy="324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16400" y="4455488"/>
            <a:ext cx="3564000" cy="1350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3427443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440000" cy="792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76000" y="1341438"/>
            <a:ext cx="5904400" cy="792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349555"/>
            <a:ext cx="1440000" cy="792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376000" y="2349555"/>
            <a:ext cx="5904400" cy="792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357672"/>
            <a:ext cx="1440000" cy="792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376000" y="3357672"/>
            <a:ext cx="5904400" cy="792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365788"/>
            <a:ext cx="1440000" cy="792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76000" y="4365788"/>
            <a:ext cx="5904400" cy="792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4010695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233186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Image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8000" y="0"/>
            <a:ext cx="5076000" cy="5185751"/>
          </a:xfrm>
          <a:prstGeom prst="rect">
            <a:avLst/>
          </a:prstGeom>
        </p:spPr>
      </p:pic>
      <p:sp>
        <p:nvSpPr>
          <p:cNvPr id="14" name="Forme libre 13"/>
          <p:cNvSpPr/>
          <p:nvPr userDrawn="1"/>
        </p:nvSpPr>
        <p:spPr bwMode="gray">
          <a:xfrm>
            <a:off x="1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77410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339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8"/>
            <a:ext cx="7345362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 smtClean="0"/>
              <a:t>Select your own photo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Image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8000" y="0"/>
            <a:ext cx="5076000" cy="5185751"/>
          </a:xfrm>
          <a:prstGeom prst="rect">
            <a:avLst/>
          </a:prstGeom>
        </p:spPr>
      </p:pic>
      <p:sp>
        <p:nvSpPr>
          <p:cNvPr id="14" name="Forme libre 13"/>
          <p:cNvSpPr/>
          <p:nvPr userDrawn="1"/>
        </p:nvSpPr>
        <p:spPr bwMode="gray">
          <a:xfrm>
            <a:off x="1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68675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526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936626"/>
          </a:xfrm>
        </p:spPr>
        <p:txBody>
          <a:bodyPr/>
          <a:lstStyle/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241550"/>
            <a:ext cx="356400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565550"/>
            <a:ext cx="356400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2241550"/>
            <a:ext cx="35640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2565550"/>
            <a:ext cx="35640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131488"/>
            <a:ext cx="356400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455488"/>
            <a:ext cx="3564000" cy="1350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716400" y="4131488"/>
            <a:ext cx="3564000" cy="324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16400" y="4455488"/>
            <a:ext cx="3564000" cy="1350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440000" cy="792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76000" y="1341438"/>
            <a:ext cx="5904400" cy="792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349555"/>
            <a:ext cx="1440000" cy="792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376000" y="2349555"/>
            <a:ext cx="5904400" cy="792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357672"/>
            <a:ext cx="1440000" cy="792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376000" y="3357672"/>
            <a:ext cx="5904400" cy="792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365788"/>
            <a:ext cx="1440000" cy="792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76000" y="4365788"/>
            <a:ext cx="5904400" cy="792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GB" noProof="0" dirty="0" smtClean="0"/>
              <a:t>Text level 2</a:t>
            </a:r>
          </a:p>
          <a:p>
            <a:pPr lvl="1"/>
            <a:r>
              <a:rPr lang="en-GB" noProof="0" dirty="0" smtClean="0"/>
              <a:t>Text level 3</a:t>
            </a:r>
          </a:p>
          <a:p>
            <a:pPr lvl="2"/>
            <a:r>
              <a:rPr lang="en-GB" noProof="0" dirty="0" smtClean="0"/>
              <a:t>Text level 4</a:t>
            </a:r>
          </a:p>
          <a:p>
            <a:pPr lvl="3"/>
            <a:r>
              <a:rPr lang="en-GB" noProof="0" dirty="0" smtClean="0"/>
              <a:t>Text level 5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Image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4068000" y="0"/>
            <a:ext cx="5076000" cy="5185751"/>
          </a:xfrm>
          <a:prstGeom prst="rect">
            <a:avLst/>
          </a:prstGeom>
        </p:spPr>
      </p:pic>
      <p:sp>
        <p:nvSpPr>
          <p:cNvPr id="14" name="Forme libre 13"/>
          <p:cNvSpPr/>
          <p:nvPr userDrawn="1"/>
        </p:nvSpPr>
        <p:spPr bwMode="gray">
          <a:xfrm>
            <a:off x="1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4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US" dirty="0" smtClean="0"/>
              <a:t>THANK YOU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 smtClean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000" noProof="0" dirty="0" smtClean="0">
                <a:solidFill>
                  <a:schemeClr val="accent3"/>
                </a:solidFill>
              </a:rPr>
              <a:t>www.gavi.org</a:t>
            </a:r>
            <a:endParaRPr lang="en-GB" sz="1000" noProof="0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Select your own photo</a:t>
            </a:r>
            <a:endParaRPr lang="en-GB" noProof="0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US" dirty="0" smtClean="0"/>
              <a:t>THANK YOU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 smtClean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000" noProof="0" dirty="0" smtClean="0">
                <a:solidFill>
                  <a:schemeClr val="accent3"/>
                </a:solidFill>
              </a:rPr>
              <a:t>www.gavi.org</a:t>
            </a:r>
            <a:endParaRPr lang="en-GB" sz="1000" noProof="0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923670" y="1310115"/>
            <a:ext cx="3268918" cy="2244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b="1" noProof="0" dirty="0" smtClean="0">
                <a:solidFill>
                  <a:schemeClr val="accent1"/>
                </a:solidFill>
              </a:rPr>
              <a:t>Primary</a:t>
            </a:r>
          </a:p>
          <a:p>
            <a:pPr marL="357188" lvl="1" indent="-1746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b="1" noProof="0" dirty="0" smtClean="0"/>
              <a:t>Corporate Colours</a:t>
            </a:r>
          </a:p>
          <a:p>
            <a:pPr lvl="2">
              <a:lnSpc>
                <a:spcPct val="110000"/>
              </a:lnSpc>
            </a:pPr>
            <a:endParaRPr lang="en-GB" b="1" noProof="0" dirty="0" smtClean="0"/>
          </a:p>
          <a:p>
            <a:pPr lvl="2">
              <a:lnSpc>
                <a:spcPct val="110000"/>
              </a:lnSpc>
            </a:pPr>
            <a:endParaRPr lang="en-GB" b="1" noProof="0" dirty="0" smtClean="0"/>
          </a:p>
          <a:p>
            <a:pPr marL="357188" lvl="1" indent="-1746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b="1" noProof="0" dirty="0" smtClean="0"/>
              <a:t>Strategic Goal Colours</a:t>
            </a:r>
          </a:p>
          <a:p>
            <a:pPr lvl="2">
              <a:lnSpc>
                <a:spcPct val="110000"/>
              </a:lnSpc>
            </a:pPr>
            <a:endParaRPr lang="en-GB" noProof="0" dirty="0" smtClean="0"/>
          </a:p>
          <a:p>
            <a:pPr>
              <a:lnSpc>
                <a:spcPct val="110000"/>
              </a:lnSpc>
            </a:pPr>
            <a:r>
              <a:rPr lang="en-GB" sz="2000" b="1" noProof="0" dirty="0" smtClean="0">
                <a:solidFill>
                  <a:schemeClr val="accent1"/>
                </a:solidFill>
              </a:rPr>
              <a:t>Secondary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64" name="Freeform 8"/>
          <p:cNvSpPr>
            <a:spLocks/>
          </p:cNvSpPr>
          <p:nvPr userDrawn="1"/>
        </p:nvSpPr>
        <p:spPr bwMode="auto">
          <a:xfrm>
            <a:off x="4420800" y="1341438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4888800" y="1341438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R: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92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185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66" name="Freeform 8"/>
          <p:cNvSpPr>
            <a:spLocks/>
          </p:cNvSpPr>
          <p:nvPr userDrawn="1"/>
        </p:nvSpPr>
        <p:spPr bwMode="auto">
          <a:xfrm>
            <a:off x="5581681" y="1341438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6050217" y="1341438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R: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161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223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68" name="Freeform 8"/>
          <p:cNvSpPr>
            <a:spLocks/>
          </p:cNvSpPr>
          <p:nvPr userDrawn="1"/>
        </p:nvSpPr>
        <p:spPr bwMode="auto">
          <a:xfrm>
            <a:off x="6742562" y="1341438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7211634" y="1341438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R: 149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214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0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70" name="Freeform 8"/>
          <p:cNvSpPr>
            <a:spLocks/>
          </p:cNvSpPr>
          <p:nvPr userDrawn="1"/>
        </p:nvSpPr>
        <p:spPr bwMode="auto">
          <a:xfrm>
            <a:off x="7903444" y="1341438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8373052" y="1341438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noProof="0" dirty="0" smtClean="0">
                <a:solidFill>
                  <a:schemeClr val="tx1"/>
                </a:solidFill>
              </a:rPr>
              <a:t>R: 135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135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135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72" name="Freeform 8"/>
          <p:cNvSpPr>
            <a:spLocks/>
          </p:cNvSpPr>
          <p:nvPr userDrawn="1"/>
        </p:nvSpPr>
        <p:spPr bwMode="auto">
          <a:xfrm>
            <a:off x="4420800" y="2278063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4888800" y="2278063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ACCELERATE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VACCINES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165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24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144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74" name="Freeform 8"/>
          <p:cNvSpPr>
            <a:spLocks/>
          </p:cNvSpPr>
          <p:nvPr userDrawn="1"/>
        </p:nvSpPr>
        <p:spPr bwMode="auto">
          <a:xfrm>
            <a:off x="5581681" y="2278063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6050217" y="2278063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STRENGTHEN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CAPACITY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206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105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76" name="Freeform 8"/>
          <p:cNvSpPr>
            <a:spLocks/>
          </p:cNvSpPr>
          <p:nvPr userDrawn="1"/>
        </p:nvSpPr>
        <p:spPr bwMode="auto">
          <a:xfrm>
            <a:off x="6742562" y="2278063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77" name="Rectangle 76"/>
          <p:cNvSpPr/>
          <p:nvPr userDrawn="1"/>
        </p:nvSpPr>
        <p:spPr>
          <a:xfrm>
            <a:off x="7211634" y="2278063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INCREASE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PREDICTABILITY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149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214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0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78" name="Freeform 8"/>
          <p:cNvSpPr>
            <a:spLocks/>
          </p:cNvSpPr>
          <p:nvPr userDrawn="1"/>
        </p:nvSpPr>
        <p:spPr bwMode="auto">
          <a:xfrm>
            <a:off x="7903444" y="2278063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8373052" y="2278063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SHAPE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THE MARKET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161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223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80" name="Freeform 8"/>
          <p:cNvSpPr>
            <a:spLocks/>
          </p:cNvSpPr>
          <p:nvPr userDrawn="1"/>
        </p:nvSpPr>
        <p:spPr bwMode="auto">
          <a:xfrm>
            <a:off x="4419241" y="356365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E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4888849" y="356365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IPV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INJECTABLE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POLIO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206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220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0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82" name="Freeform 8"/>
          <p:cNvSpPr>
            <a:spLocks/>
          </p:cNvSpPr>
          <p:nvPr userDrawn="1"/>
        </p:nvSpPr>
        <p:spPr bwMode="auto">
          <a:xfrm>
            <a:off x="5580642" y="356365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B28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3" name="Rectangle 82"/>
          <p:cNvSpPr/>
          <p:nvPr userDrawn="1"/>
        </p:nvSpPr>
        <p:spPr>
          <a:xfrm>
            <a:off x="6050250" y="356365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JAPANESE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ENCEPHALITIS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178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136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185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84" name="Freeform 8"/>
          <p:cNvSpPr>
            <a:spLocks/>
          </p:cNvSpPr>
          <p:nvPr userDrawn="1"/>
        </p:nvSpPr>
        <p:spPr bwMode="auto">
          <a:xfrm>
            <a:off x="6742043" y="356365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41B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5" name="Rectangle 84"/>
          <p:cNvSpPr/>
          <p:nvPr userDrawn="1"/>
        </p:nvSpPr>
        <p:spPr>
          <a:xfrm>
            <a:off x="7211651" y="356365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MEASLES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65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182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230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86" name="Freeform 8"/>
          <p:cNvSpPr>
            <a:spLocks/>
          </p:cNvSpPr>
          <p:nvPr userDrawn="1"/>
        </p:nvSpPr>
        <p:spPr bwMode="auto">
          <a:xfrm>
            <a:off x="7903444" y="356365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7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7" name="Rectangle 86"/>
          <p:cNvSpPr/>
          <p:nvPr userDrawn="1"/>
        </p:nvSpPr>
        <p:spPr>
          <a:xfrm>
            <a:off x="8373052" y="356365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MEASLES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2</a:t>
            </a:r>
            <a:r>
              <a:rPr lang="en-GB" sz="700" b="1" baseline="30000" noProof="0" dirty="0" smtClean="0">
                <a:solidFill>
                  <a:schemeClr val="tx1"/>
                </a:solidFill>
              </a:rPr>
              <a:t>ND</a:t>
            </a:r>
            <a:r>
              <a:rPr lang="en-GB" sz="700" b="1" noProof="0" dirty="0" smtClean="0">
                <a:solidFill>
                  <a:schemeClr val="tx1"/>
                </a:solidFill>
              </a:rPr>
              <a:t> DOSE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151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169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88" name="Freeform 8"/>
          <p:cNvSpPr>
            <a:spLocks/>
          </p:cNvSpPr>
          <p:nvPr userDrawn="1"/>
        </p:nvSpPr>
        <p:spPr bwMode="auto">
          <a:xfrm>
            <a:off x="4419694" y="443100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3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9" name="Rectangle 88"/>
          <p:cNvSpPr/>
          <p:nvPr userDrawn="1"/>
        </p:nvSpPr>
        <p:spPr>
          <a:xfrm>
            <a:off x="4888339" y="443100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PNEUMO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51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160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90" name="Freeform 8"/>
          <p:cNvSpPr>
            <a:spLocks/>
          </p:cNvSpPr>
          <p:nvPr userDrawn="1"/>
        </p:nvSpPr>
        <p:spPr bwMode="auto">
          <a:xfrm>
            <a:off x="5581246" y="443100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86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91" name="Rectangle 90"/>
          <p:cNvSpPr/>
          <p:nvPr userDrawn="1"/>
        </p:nvSpPr>
        <p:spPr>
          <a:xfrm>
            <a:off x="6049570" y="443100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ROTAVIRUS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216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96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24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92" name="Freeform 8"/>
          <p:cNvSpPr>
            <a:spLocks/>
          </p:cNvSpPr>
          <p:nvPr userDrawn="1"/>
        </p:nvSpPr>
        <p:spPr bwMode="auto">
          <a:xfrm>
            <a:off x="6742800" y="443100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EA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93" name="Rectangle 92"/>
          <p:cNvSpPr/>
          <p:nvPr userDrawn="1"/>
        </p:nvSpPr>
        <p:spPr>
          <a:xfrm>
            <a:off x="7210800" y="443100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YELLOW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FEVER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234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170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0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94" name="Freeform 8"/>
          <p:cNvSpPr>
            <a:spLocks/>
          </p:cNvSpPr>
          <p:nvPr userDrawn="1"/>
        </p:nvSpPr>
        <p:spPr bwMode="auto">
          <a:xfrm>
            <a:off x="935038" y="356365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F5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95" name="Rectangle 94"/>
          <p:cNvSpPr/>
          <p:nvPr userDrawn="1"/>
        </p:nvSpPr>
        <p:spPr>
          <a:xfrm>
            <a:off x="1404646" y="356365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CHOLERA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175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92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55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96" name="Freeform 8"/>
          <p:cNvSpPr>
            <a:spLocks/>
          </p:cNvSpPr>
          <p:nvPr userDrawn="1"/>
        </p:nvSpPr>
        <p:spPr bwMode="auto">
          <a:xfrm>
            <a:off x="2096439" y="356365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97" name="Rectangle 96"/>
          <p:cNvSpPr/>
          <p:nvPr userDrawn="1"/>
        </p:nvSpPr>
        <p:spPr>
          <a:xfrm>
            <a:off x="2566047" y="356365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HEPB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213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50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98" name="Freeform 8"/>
          <p:cNvSpPr>
            <a:spLocks/>
          </p:cNvSpPr>
          <p:nvPr userDrawn="1"/>
        </p:nvSpPr>
        <p:spPr bwMode="auto">
          <a:xfrm>
            <a:off x="3257840" y="356365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F59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3727448" y="356365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HPV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245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155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187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0" name="Freeform 8"/>
          <p:cNvSpPr>
            <a:spLocks/>
          </p:cNvSpPr>
          <p:nvPr userDrawn="1"/>
        </p:nvSpPr>
        <p:spPr bwMode="auto">
          <a:xfrm>
            <a:off x="935038" y="443100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5A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01" name="Rectangle 100"/>
          <p:cNvSpPr/>
          <p:nvPr userDrawn="1"/>
        </p:nvSpPr>
        <p:spPr>
          <a:xfrm>
            <a:off x="1404646" y="443100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MEASLES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RUBELLA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90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112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2" name="Freeform 8"/>
          <p:cNvSpPr>
            <a:spLocks/>
          </p:cNvSpPr>
          <p:nvPr userDrawn="1"/>
        </p:nvSpPr>
        <p:spPr bwMode="auto">
          <a:xfrm>
            <a:off x="2096590" y="443100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03" name="Rectangle 102"/>
          <p:cNvSpPr/>
          <p:nvPr userDrawn="1"/>
        </p:nvSpPr>
        <p:spPr>
          <a:xfrm>
            <a:off x="2565877" y="443100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MENINGITIS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150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57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4" name="Freeform 8"/>
          <p:cNvSpPr>
            <a:spLocks/>
          </p:cNvSpPr>
          <p:nvPr userDrawn="1"/>
        </p:nvSpPr>
        <p:spPr bwMode="auto">
          <a:xfrm>
            <a:off x="3258142" y="443100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05" name="Rectangle 104"/>
          <p:cNvSpPr/>
          <p:nvPr userDrawn="1"/>
        </p:nvSpPr>
        <p:spPr>
          <a:xfrm>
            <a:off x="3727108" y="443100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PENTA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DTP–HEP-HIB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101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50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121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5580112" y="5279243"/>
            <a:ext cx="3168601" cy="7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200" b="1" noProof="0" dirty="0" smtClean="0">
                <a:solidFill>
                  <a:schemeClr val="tx1"/>
                </a:solidFill>
              </a:rPr>
              <a:t>Please use the four </a:t>
            </a:r>
            <a:r>
              <a:rPr lang="en-GB" sz="1200" b="1" noProof="0" dirty="0" err="1" smtClean="0">
                <a:solidFill>
                  <a:schemeClr val="tx1"/>
                </a:solidFill>
              </a:rPr>
              <a:t>Gavi</a:t>
            </a:r>
            <a:r>
              <a:rPr lang="en-GB" sz="1200" b="1" noProof="0" dirty="0" smtClean="0">
                <a:solidFill>
                  <a:schemeClr val="tx1"/>
                </a:solidFill>
              </a:rPr>
              <a:t> corporate colours where possible.  Specific strategic goals </a:t>
            </a:r>
            <a:br>
              <a:rPr lang="en-GB" sz="1200" b="1" noProof="0" dirty="0" smtClean="0">
                <a:solidFill>
                  <a:schemeClr val="tx1"/>
                </a:solidFill>
              </a:rPr>
            </a:br>
            <a:r>
              <a:rPr lang="en-GB" sz="1200" b="1" noProof="0" dirty="0" smtClean="0">
                <a:solidFill>
                  <a:schemeClr val="tx1"/>
                </a:solidFill>
              </a:rPr>
              <a:t>or vaccines should be highlighted using the key above. </a:t>
            </a:r>
          </a:p>
        </p:txBody>
      </p:sp>
      <p:sp>
        <p:nvSpPr>
          <p:cNvPr id="107" name="Freeform 8"/>
          <p:cNvSpPr>
            <a:spLocks/>
          </p:cNvSpPr>
          <p:nvPr userDrawn="1"/>
        </p:nvSpPr>
        <p:spPr bwMode="auto">
          <a:xfrm>
            <a:off x="4420800" y="5308462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4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08" name="Rectangle 107"/>
          <p:cNvSpPr/>
          <p:nvPr userDrawn="1"/>
        </p:nvSpPr>
        <p:spPr>
          <a:xfrm>
            <a:off x="4888800" y="5308462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RABIES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100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99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99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9" name="Freeform 8"/>
          <p:cNvSpPr>
            <a:spLocks/>
          </p:cNvSpPr>
          <p:nvPr userDrawn="1"/>
        </p:nvSpPr>
        <p:spPr bwMode="auto">
          <a:xfrm>
            <a:off x="935038" y="5308462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0" name="Rectangle 109"/>
          <p:cNvSpPr/>
          <p:nvPr userDrawn="1"/>
        </p:nvSpPr>
        <p:spPr>
          <a:xfrm>
            <a:off x="1404646" y="5308462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DENGUE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198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198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198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1" name="Freeform 8"/>
          <p:cNvSpPr>
            <a:spLocks/>
          </p:cNvSpPr>
          <p:nvPr userDrawn="1"/>
        </p:nvSpPr>
        <p:spPr bwMode="auto">
          <a:xfrm>
            <a:off x="2096959" y="5308462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8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2" name="Rectangle 111"/>
          <p:cNvSpPr/>
          <p:nvPr userDrawn="1"/>
        </p:nvSpPr>
        <p:spPr>
          <a:xfrm>
            <a:off x="2566031" y="5308462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MALARIA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168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168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167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3" name="Freeform 8"/>
          <p:cNvSpPr>
            <a:spLocks/>
          </p:cNvSpPr>
          <p:nvPr userDrawn="1"/>
        </p:nvSpPr>
        <p:spPr bwMode="auto">
          <a:xfrm>
            <a:off x="3258880" y="5308462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4" name="Rectangle 113"/>
          <p:cNvSpPr/>
          <p:nvPr userDrawn="1"/>
        </p:nvSpPr>
        <p:spPr>
          <a:xfrm>
            <a:off x="3727416" y="5308462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MATERNAL</a:t>
            </a:r>
          </a:p>
          <a:p>
            <a:r>
              <a:rPr lang="en-GB" sz="700" b="1" noProof="0" dirty="0" smtClean="0">
                <a:solidFill>
                  <a:schemeClr val="tx1"/>
                </a:solidFill>
              </a:rPr>
              <a:t>FLU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135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135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135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5" name="Freeform 8"/>
          <p:cNvSpPr>
            <a:spLocks/>
          </p:cNvSpPr>
          <p:nvPr userDrawn="1"/>
        </p:nvSpPr>
        <p:spPr bwMode="auto">
          <a:xfrm>
            <a:off x="7903444" y="4431007"/>
            <a:ext cx="443405" cy="657506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7D706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6" name="Rectangle 115"/>
          <p:cNvSpPr/>
          <p:nvPr userDrawn="1"/>
        </p:nvSpPr>
        <p:spPr>
          <a:xfrm>
            <a:off x="8373052" y="4431007"/>
            <a:ext cx="75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en-GB" sz="700" b="1" noProof="0" dirty="0" smtClean="0">
                <a:solidFill>
                  <a:schemeClr val="tx1"/>
                </a:solidFill>
              </a:rPr>
              <a:t>TYPHOÏD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R: 125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G: 112</a:t>
            </a:r>
          </a:p>
          <a:p>
            <a:r>
              <a:rPr lang="en-GB" sz="700" noProof="0" dirty="0" smtClean="0">
                <a:solidFill>
                  <a:schemeClr val="tx1"/>
                </a:solidFill>
              </a:rPr>
              <a:t>B: 97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 userDrawn="1"/>
        </p:nvSpPr>
        <p:spPr>
          <a:xfrm>
            <a:off x="840535" y="0"/>
            <a:ext cx="7908178" cy="1080094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GB" sz="2800" noProof="0" dirty="0" smtClean="0">
                <a:solidFill>
                  <a:schemeClr val="accent1"/>
                </a:solidFill>
              </a:rPr>
              <a:t>BRAND COLOUR PALETTE</a:t>
            </a:r>
            <a:endParaRPr lang="en-GB" sz="280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2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#vaccelerate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344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521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915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 dirty="0" smtClean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000" noProof="0" dirty="0" smtClean="0">
                <a:solidFill>
                  <a:schemeClr val="accent3"/>
                </a:solidFill>
              </a:rPr>
              <a:t>www.gavi.org</a:t>
            </a:r>
            <a:endParaRPr lang="en-GB" sz="1000" noProof="0" dirty="0">
              <a:solidFill>
                <a:schemeClr val="accent3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Select your own photo</a:t>
            </a:r>
            <a:endParaRPr lang="en-GB" noProof="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240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7" descr="FD_03_chap_110x190,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5" y="1036640"/>
            <a:ext cx="3263901" cy="1268759"/>
          </a:xfrm>
        </p:spPr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7" y="2574000"/>
            <a:ext cx="3263900" cy="3447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24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  <p:cxnSp>
        <p:nvCxnSpPr>
          <p:cNvPr id="15" name="Connecteur droit 14"/>
          <p:cNvCxnSpPr/>
          <p:nvPr userDrawn="1"/>
        </p:nvCxnSpPr>
        <p:spPr bwMode="gray">
          <a:xfrm flipH="1">
            <a:off x="3635375" y="2389356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54333" y="132084"/>
            <a:ext cx="1899827" cy="5812641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1668519 w 3913244"/>
              <a:gd name="connsiteY0" fmla="*/ 0 h 5183692"/>
              <a:gd name="connsiteX1" fmla="*/ 3913244 w 3913244"/>
              <a:gd name="connsiteY1" fmla="*/ 0 h 5183692"/>
              <a:gd name="connsiteX2" fmla="*/ 3913244 w 3913244"/>
              <a:gd name="connsiteY2" fmla="*/ 5157788 h 5183692"/>
              <a:gd name="connsiteX3" fmla="*/ 2456872 w 3913244"/>
              <a:gd name="connsiteY3" fmla="*/ 5183633 h 5183692"/>
              <a:gd name="connsiteX4" fmla="*/ 205340 w 3913244"/>
              <a:gd name="connsiteY4" fmla="*/ 2562613 h 5183692"/>
              <a:gd name="connsiteX5" fmla="*/ 1668519 w 3913244"/>
              <a:gd name="connsiteY5" fmla="*/ 0 h 5183692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96047 w 3950932"/>
              <a:gd name="connsiteY0" fmla="*/ 0 h 5939409"/>
              <a:gd name="connsiteX1" fmla="*/ 3940772 w 3950932"/>
              <a:gd name="connsiteY1" fmla="*/ 0 h 5939409"/>
              <a:gd name="connsiteX2" fmla="*/ 3950932 w 3950932"/>
              <a:gd name="connsiteY2" fmla="*/ 5939409 h 5939409"/>
              <a:gd name="connsiteX3" fmla="*/ 2484400 w 3950932"/>
              <a:gd name="connsiteY3" fmla="*/ 5183633 h 5939409"/>
              <a:gd name="connsiteX4" fmla="*/ 232868 w 3950932"/>
              <a:gd name="connsiteY4" fmla="*/ 2562613 h 5939409"/>
              <a:gd name="connsiteX5" fmla="*/ 1696047 w 3950932"/>
              <a:gd name="connsiteY5" fmla="*/ 0 h 5939409"/>
              <a:gd name="connsiteX0" fmla="*/ 1463179 w 3718064"/>
              <a:gd name="connsiteY0" fmla="*/ 0 h 5983194"/>
              <a:gd name="connsiteX1" fmla="*/ 3707904 w 3718064"/>
              <a:gd name="connsiteY1" fmla="*/ 0 h 5983194"/>
              <a:gd name="connsiteX2" fmla="*/ 3718064 w 3718064"/>
              <a:gd name="connsiteY2" fmla="*/ 5939409 h 5983194"/>
              <a:gd name="connsiteX3" fmla="*/ 0 w 3718064"/>
              <a:gd name="connsiteY3" fmla="*/ 2562613 h 5983194"/>
              <a:gd name="connsiteX4" fmla="*/ 1463179 w 3718064"/>
              <a:gd name="connsiteY4" fmla="*/ 0 h 5983194"/>
              <a:gd name="connsiteX0" fmla="*/ 1464005 w 3718890"/>
              <a:gd name="connsiteY0" fmla="*/ 0 h 5987401"/>
              <a:gd name="connsiteX1" fmla="*/ 3708730 w 3718890"/>
              <a:gd name="connsiteY1" fmla="*/ 0 h 5987401"/>
              <a:gd name="connsiteX2" fmla="*/ 3718890 w 3718890"/>
              <a:gd name="connsiteY2" fmla="*/ 5939409 h 5987401"/>
              <a:gd name="connsiteX3" fmla="*/ 826 w 3718890"/>
              <a:gd name="connsiteY3" fmla="*/ 2562613 h 5987401"/>
              <a:gd name="connsiteX4" fmla="*/ 1464005 w 3718890"/>
              <a:gd name="connsiteY4" fmla="*/ 0 h 5987401"/>
              <a:gd name="connsiteX0" fmla="*/ 1267 w 2256152"/>
              <a:gd name="connsiteY0" fmla="*/ 0 h 6002954"/>
              <a:gd name="connsiteX1" fmla="*/ 2245992 w 2256152"/>
              <a:gd name="connsiteY1" fmla="*/ 0 h 6002954"/>
              <a:gd name="connsiteX2" fmla="*/ 2256152 w 2256152"/>
              <a:gd name="connsiteY2" fmla="*/ 5939409 h 6002954"/>
              <a:gd name="connsiteX3" fmla="*/ 956168 w 2256152"/>
              <a:gd name="connsiteY3" fmla="*/ 3273178 h 6002954"/>
              <a:gd name="connsiteX4" fmla="*/ 1267 w 2256152"/>
              <a:gd name="connsiteY4" fmla="*/ 0 h 6002954"/>
              <a:gd name="connsiteX0" fmla="*/ 2 w 1299986"/>
              <a:gd name="connsiteY0" fmla="*/ 3321709 h 6044422"/>
              <a:gd name="connsiteX1" fmla="*/ 1289826 w 1299986"/>
              <a:gd name="connsiteY1" fmla="*/ 48531 h 6044422"/>
              <a:gd name="connsiteX2" fmla="*/ 1299986 w 1299986"/>
              <a:gd name="connsiteY2" fmla="*/ 5987940 h 6044422"/>
              <a:gd name="connsiteX3" fmla="*/ 2 w 1299986"/>
              <a:gd name="connsiteY3" fmla="*/ 3321709 h 6044422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2725028 h 5445777"/>
              <a:gd name="connsiteX1" fmla="*/ 1289826 w 1299986"/>
              <a:gd name="connsiteY1" fmla="*/ 0 h 5445777"/>
              <a:gd name="connsiteX2" fmla="*/ 1299986 w 1299986"/>
              <a:gd name="connsiteY2" fmla="*/ 5391259 h 5445777"/>
              <a:gd name="connsiteX3" fmla="*/ 2 w 1299986"/>
              <a:gd name="connsiteY3" fmla="*/ 2725028 h 5445777"/>
              <a:gd name="connsiteX0" fmla="*/ 2 w 1299986"/>
              <a:gd name="connsiteY0" fmla="*/ 3141216 h 5863443"/>
              <a:gd name="connsiteX1" fmla="*/ 1289826 w 1299986"/>
              <a:gd name="connsiteY1" fmla="*/ 0 h 5863443"/>
              <a:gd name="connsiteX2" fmla="*/ 1299986 w 1299986"/>
              <a:gd name="connsiteY2" fmla="*/ 5807447 h 5863443"/>
              <a:gd name="connsiteX3" fmla="*/ 2 w 1299986"/>
              <a:gd name="connsiteY3" fmla="*/ 3141216 h 5863443"/>
              <a:gd name="connsiteX0" fmla="*/ 2 w 1299986"/>
              <a:gd name="connsiteY0" fmla="*/ 3141216 h 5863444"/>
              <a:gd name="connsiteX1" fmla="*/ 1289826 w 1299986"/>
              <a:gd name="connsiteY1" fmla="*/ 0 h 5863444"/>
              <a:gd name="connsiteX2" fmla="*/ 1299986 w 1299986"/>
              <a:gd name="connsiteY2" fmla="*/ 5807447 h 5863444"/>
              <a:gd name="connsiteX3" fmla="*/ 2 w 1299986"/>
              <a:gd name="connsiteY3" fmla="*/ 3141216 h 5863444"/>
              <a:gd name="connsiteX0" fmla="*/ 1 w 1889265"/>
              <a:gd name="connsiteY0" fmla="*/ 3851780 h 5885741"/>
              <a:gd name="connsiteX1" fmla="*/ 1879105 w 1889265"/>
              <a:gd name="connsiteY1" fmla="*/ 0 h 5885741"/>
              <a:gd name="connsiteX2" fmla="*/ 1889265 w 1889265"/>
              <a:gd name="connsiteY2" fmla="*/ 5807447 h 5885741"/>
              <a:gd name="connsiteX3" fmla="*/ 1 w 1889265"/>
              <a:gd name="connsiteY3" fmla="*/ 3851780 h 5885741"/>
              <a:gd name="connsiteX0" fmla="*/ 694 w 1889958"/>
              <a:gd name="connsiteY0" fmla="*/ 3851780 h 5898819"/>
              <a:gd name="connsiteX1" fmla="*/ 1879798 w 1889958"/>
              <a:gd name="connsiteY1" fmla="*/ 0 h 5898819"/>
              <a:gd name="connsiteX2" fmla="*/ 1889958 w 1889958"/>
              <a:gd name="connsiteY2" fmla="*/ 5807447 h 5898819"/>
              <a:gd name="connsiteX3" fmla="*/ 694 w 1889958"/>
              <a:gd name="connsiteY3" fmla="*/ 3851780 h 5898819"/>
              <a:gd name="connsiteX0" fmla="*/ 694 w 1889958"/>
              <a:gd name="connsiteY0" fmla="*/ 3740120 h 5892762"/>
              <a:gd name="connsiteX1" fmla="*/ 1879798 w 1889958"/>
              <a:gd name="connsiteY1" fmla="*/ 0 h 5892762"/>
              <a:gd name="connsiteX2" fmla="*/ 1889958 w 1889958"/>
              <a:gd name="connsiteY2" fmla="*/ 5807447 h 5892762"/>
              <a:gd name="connsiteX3" fmla="*/ 694 w 1889958"/>
              <a:gd name="connsiteY3" fmla="*/ 3740120 h 5892762"/>
              <a:gd name="connsiteX0" fmla="*/ 690 w 1900114"/>
              <a:gd name="connsiteY0" fmla="*/ 3811177 h 5896524"/>
              <a:gd name="connsiteX1" fmla="*/ 1889954 w 1900114"/>
              <a:gd name="connsiteY1" fmla="*/ 0 h 5896524"/>
              <a:gd name="connsiteX2" fmla="*/ 1900114 w 1900114"/>
              <a:gd name="connsiteY2" fmla="*/ 5807447 h 5896524"/>
              <a:gd name="connsiteX3" fmla="*/ 690 w 1900114"/>
              <a:gd name="connsiteY3" fmla="*/ 3811177 h 5896524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403 w 1899827"/>
              <a:gd name="connsiteY0" fmla="*/ 3811177 h 5807447"/>
              <a:gd name="connsiteX1" fmla="*/ 1889667 w 1899827"/>
              <a:gd name="connsiteY1" fmla="*/ 0 h 5807447"/>
              <a:gd name="connsiteX2" fmla="*/ 1899827 w 1899827"/>
              <a:gd name="connsiteY2" fmla="*/ 5807447 h 5807447"/>
              <a:gd name="connsiteX3" fmla="*/ 403 w 1899827"/>
              <a:gd name="connsiteY3" fmla="*/ 3811177 h 580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827" h="5807447">
                <a:moveTo>
                  <a:pt x="403" y="3811177"/>
                </a:moveTo>
                <a:cubicBezTo>
                  <a:pt x="-31770" y="2467685"/>
                  <a:pt x="1876203" y="854946"/>
                  <a:pt x="1889667" y="0"/>
                </a:cubicBezTo>
                <a:cubicBezTo>
                  <a:pt x="1893054" y="1979803"/>
                  <a:pt x="1896440" y="3827644"/>
                  <a:pt x="1899827" y="5807447"/>
                </a:cubicBezTo>
                <a:cubicBezTo>
                  <a:pt x="1007523" y="5706703"/>
                  <a:pt x="32576" y="5154669"/>
                  <a:pt x="403" y="3811177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291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7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63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638"/>
            <a:ext cx="4824412" cy="2242966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0425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356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000" cy="22428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96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39" y="225213"/>
            <a:ext cx="7207249" cy="697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5825" y="2302161"/>
            <a:ext cx="4754564" cy="2541673"/>
          </a:xfrm>
        </p:spPr>
        <p:txBody>
          <a:bodyPr/>
          <a:lstStyle>
            <a:lvl1pPr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249-1E1C-CE4A-A075-6417A2C71991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139" y="1247776"/>
            <a:ext cx="2300287" cy="345038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3425825" y="1241426"/>
            <a:ext cx="4754564" cy="879316"/>
          </a:xfrm>
        </p:spPr>
        <p:txBody>
          <a:bodyPr/>
          <a:lstStyle>
            <a:lvl1pPr marL="0" indent="0">
              <a:buNone/>
              <a:defRPr sz="1200">
                <a:solidFill>
                  <a:srgbClr val="005CB9"/>
                </a:solidFill>
              </a:defRPr>
            </a:lvl1pPr>
            <a:lvl2pPr marL="342900" indent="0">
              <a:buNone/>
              <a:defRPr sz="1050">
                <a:solidFill>
                  <a:srgbClr val="005CB9"/>
                </a:solidFill>
              </a:defRPr>
            </a:lvl2pPr>
            <a:lvl3pPr marL="685800" indent="0">
              <a:buNone/>
              <a:defRPr sz="1050">
                <a:solidFill>
                  <a:srgbClr val="005CB9"/>
                </a:solidFill>
              </a:defRPr>
            </a:lvl3pPr>
            <a:lvl4pPr marL="1028700" indent="0">
              <a:buNone/>
              <a:defRPr sz="1050">
                <a:solidFill>
                  <a:srgbClr val="005CB9"/>
                </a:solidFill>
              </a:defRPr>
            </a:lvl4pPr>
            <a:lvl5pPr marL="1371600" indent="0">
              <a:buNone/>
              <a:defRPr sz="1050">
                <a:solidFill>
                  <a:srgbClr val="005CB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5"/>
          </p:nvPr>
        </p:nvSpPr>
        <p:spPr bwMode="gray">
          <a:xfrm>
            <a:off x="2412000" y="6498000"/>
            <a:ext cx="4320000" cy="360000"/>
          </a:xfrm>
        </p:spPr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5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40" y="225213"/>
            <a:ext cx="7207250" cy="697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9" y="1251177"/>
            <a:ext cx="7207251" cy="706913"/>
          </a:xfrm>
        </p:spPr>
        <p:txBody>
          <a:bodyPr/>
          <a:lstStyle>
            <a:lvl1pPr marL="0" indent="0">
              <a:buNone/>
              <a:defRPr>
                <a:solidFill>
                  <a:srgbClr val="005CB9"/>
                </a:solidFill>
              </a:defRPr>
            </a:lvl1pPr>
            <a:lvl2pPr marL="342900" indent="0">
              <a:buNone/>
              <a:defRPr>
                <a:solidFill>
                  <a:srgbClr val="005CB9"/>
                </a:solidFill>
              </a:defRPr>
            </a:lvl2pPr>
            <a:lvl3pPr marL="685800" indent="0">
              <a:buNone/>
              <a:defRPr>
                <a:solidFill>
                  <a:srgbClr val="005CB9"/>
                </a:solidFill>
              </a:defRPr>
            </a:lvl3pPr>
            <a:lvl4pPr marL="1028700" indent="0">
              <a:buNone/>
              <a:defRPr>
                <a:solidFill>
                  <a:srgbClr val="005CB9"/>
                </a:solidFill>
              </a:defRPr>
            </a:lvl4pPr>
            <a:lvl5pPr marL="1371600" indent="0">
              <a:buNone/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249-1E1C-CE4A-A075-6417A2C71991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973139" y="2164532"/>
            <a:ext cx="7207251" cy="1576480"/>
          </a:xfrm>
        </p:spPr>
        <p:txBody>
          <a:bodyPr/>
          <a:lstStyle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73140" y="5585091"/>
            <a:ext cx="7207249" cy="468576"/>
          </a:xfrm>
        </p:spPr>
        <p:txBody>
          <a:bodyPr/>
          <a:lstStyle>
            <a:lvl1pPr marL="0" indent="0">
              <a:spcBef>
                <a:spcPts val="288"/>
              </a:spcBef>
              <a:buNone/>
              <a:defRPr sz="600" b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Espace réservé du pied de page 10"/>
          <p:cNvSpPr>
            <a:spLocks noGrp="1"/>
          </p:cNvSpPr>
          <p:nvPr>
            <p:ph type="ftr" sz="quarter" idx="15"/>
          </p:nvPr>
        </p:nvSpPr>
        <p:spPr bwMode="gray">
          <a:xfrm>
            <a:off x="2412000" y="6498000"/>
            <a:ext cx="4320000" cy="360000"/>
          </a:xfrm>
        </p:spPr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#vaccineswork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86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#vaccelerate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4932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FD_03_chap_110x190,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4" y="1036638"/>
            <a:ext cx="4645025" cy="1268759"/>
          </a:xfrm>
        </p:spPr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5" y="2574000"/>
            <a:ext cx="4645025" cy="3447388"/>
          </a:xfrm>
        </p:spPr>
        <p:txBody>
          <a:bodyPr/>
          <a:lstStyle/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0</a:t>
            </a:r>
            <a:endParaRPr lang="en-GB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6000" y="2377741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521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52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152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7" descr="FD_03_chap_110x190,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5" y="1036640"/>
            <a:ext cx="3263901" cy="1268759"/>
          </a:xfrm>
        </p:spPr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7" y="2574000"/>
            <a:ext cx="3263900" cy="3447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24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  <p:cxnSp>
        <p:nvCxnSpPr>
          <p:cNvPr id="15" name="Connecteur droit 14"/>
          <p:cNvCxnSpPr/>
          <p:nvPr userDrawn="1"/>
        </p:nvCxnSpPr>
        <p:spPr bwMode="gray">
          <a:xfrm flipH="1">
            <a:off x="3635375" y="2389356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54333" y="132084"/>
            <a:ext cx="1899827" cy="5812641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1668519 w 3913244"/>
              <a:gd name="connsiteY0" fmla="*/ 0 h 5183692"/>
              <a:gd name="connsiteX1" fmla="*/ 3913244 w 3913244"/>
              <a:gd name="connsiteY1" fmla="*/ 0 h 5183692"/>
              <a:gd name="connsiteX2" fmla="*/ 3913244 w 3913244"/>
              <a:gd name="connsiteY2" fmla="*/ 5157788 h 5183692"/>
              <a:gd name="connsiteX3" fmla="*/ 2456872 w 3913244"/>
              <a:gd name="connsiteY3" fmla="*/ 5183633 h 5183692"/>
              <a:gd name="connsiteX4" fmla="*/ 205340 w 3913244"/>
              <a:gd name="connsiteY4" fmla="*/ 2562613 h 5183692"/>
              <a:gd name="connsiteX5" fmla="*/ 1668519 w 3913244"/>
              <a:gd name="connsiteY5" fmla="*/ 0 h 5183692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96047 w 3950932"/>
              <a:gd name="connsiteY0" fmla="*/ 0 h 5939409"/>
              <a:gd name="connsiteX1" fmla="*/ 3940772 w 3950932"/>
              <a:gd name="connsiteY1" fmla="*/ 0 h 5939409"/>
              <a:gd name="connsiteX2" fmla="*/ 3950932 w 3950932"/>
              <a:gd name="connsiteY2" fmla="*/ 5939409 h 5939409"/>
              <a:gd name="connsiteX3" fmla="*/ 2484400 w 3950932"/>
              <a:gd name="connsiteY3" fmla="*/ 5183633 h 5939409"/>
              <a:gd name="connsiteX4" fmla="*/ 232868 w 3950932"/>
              <a:gd name="connsiteY4" fmla="*/ 2562613 h 5939409"/>
              <a:gd name="connsiteX5" fmla="*/ 1696047 w 3950932"/>
              <a:gd name="connsiteY5" fmla="*/ 0 h 5939409"/>
              <a:gd name="connsiteX0" fmla="*/ 1463179 w 3718064"/>
              <a:gd name="connsiteY0" fmla="*/ 0 h 5983194"/>
              <a:gd name="connsiteX1" fmla="*/ 3707904 w 3718064"/>
              <a:gd name="connsiteY1" fmla="*/ 0 h 5983194"/>
              <a:gd name="connsiteX2" fmla="*/ 3718064 w 3718064"/>
              <a:gd name="connsiteY2" fmla="*/ 5939409 h 5983194"/>
              <a:gd name="connsiteX3" fmla="*/ 0 w 3718064"/>
              <a:gd name="connsiteY3" fmla="*/ 2562613 h 5983194"/>
              <a:gd name="connsiteX4" fmla="*/ 1463179 w 3718064"/>
              <a:gd name="connsiteY4" fmla="*/ 0 h 5983194"/>
              <a:gd name="connsiteX0" fmla="*/ 1464005 w 3718890"/>
              <a:gd name="connsiteY0" fmla="*/ 0 h 5987401"/>
              <a:gd name="connsiteX1" fmla="*/ 3708730 w 3718890"/>
              <a:gd name="connsiteY1" fmla="*/ 0 h 5987401"/>
              <a:gd name="connsiteX2" fmla="*/ 3718890 w 3718890"/>
              <a:gd name="connsiteY2" fmla="*/ 5939409 h 5987401"/>
              <a:gd name="connsiteX3" fmla="*/ 826 w 3718890"/>
              <a:gd name="connsiteY3" fmla="*/ 2562613 h 5987401"/>
              <a:gd name="connsiteX4" fmla="*/ 1464005 w 3718890"/>
              <a:gd name="connsiteY4" fmla="*/ 0 h 5987401"/>
              <a:gd name="connsiteX0" fmla="*/ 1267 w 2256152"/>
              <a:gd name="connsiteY0" fmla="*/ 0 h 6002954"/>
              <a:gd name="connsiteX1" fmla="*/ 2245992 w 2256152"/>
              <a:gd name="connsiteY1" fmla="*/ 0 h 6002954"/>
              <a:gd name="connsiteX2" fmla="*/ 2256152 w 2256152"/>
              <a:gd name="connsiteY2" fmla="*/ 5939409 h 6002954"/>
              <a:gd name="connsiteX3" fmla="*/ 956168 w 2256152"/>
              <a:gd name="connsiteY3" fmla="*/ 3273178 h 6002954"/>
              <a:gd name="connsiteX4" fmla="*/ 1267 w 2256152"/>
              <a:gd name="connsiteY4" fmla="*/ 0 h 6002954"/>
              <a:gd name="connsiteX0" fmla="*/ 2 w 1299986"/>
              <a:gd name="connsiteY0" fmla="*/ 3321709 h 6044422"/>
              <a:gd name="connsiteX1" fmla="*/ 1289826 w 1299986"/>
              <a:gd name="connsiteY1" fmla="*/ 48531 h 6044422"/>
              <a:gd name="connsiteX2" fmla="*/ 1299986 w 1299986"/>
              <a:gd name="connsiteY2" fmla="*/ 5987940 h 6044422"/>
              <a:gd name="connsiteX3" fmla="*/ 2 w 1299986"/>
              <a:gd name="connsiteY3" fmla="*/ 3321709 h 6044422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2725028 h 5445777"/>
              <a:gd name="connsiteX1" fmla="*/ 1289826 w 1299986"/>
              <a:gd name="connsiteY1" fmla="*/ 0 h 5445777"/>
              <a:gd name="connsiteX2" fmla="*/ 1299986 w 1299986"/>
              <a:gd name="connsiteY2" fmla="*/ 5391259 h 5445777"/>
              <a:gd name="connsiteX3" fmla="*/ 2 w 1299986"/>
              <a:gd name="connsiteY3" fmla="*/ 2725028 h 5445777"/>
              <a:gd name="connsiteX0" fmla="*/ 2 w 1299986"/>
              <a:gd name="connsiteY0" fmla="*/ 3141216 h 5863443"/>
              <a:gd name="connsiteX1" fmla="*/ 1289826 w 1299986"/>
              <a:gd name="connsiteY1" fmla="*/ 0 h 5863443"/>
              <a:gd name="connsiteX2" fmla="*/ 1299986 w 1299986"/>
              <a:gd name="connsiteY2" fmla="*/ 5807447 h 5863443"/>
              <a:gd name="connsiteX3" fmla="*/ 2 w 1299986"/>
              <a:gd name="connsiteY3" fmla="*/ 3141216 h 5863443"/>
              <a:gd name="connsiteX0" fmla="*/ 2 w 1299986"/>
              <a:gd name="connsiteY0" fmla="*/ 3141216 h 5863444"/>
              <a:gd name="connsiteX1" fmla="*/ 1289826 w 1299986"/>
              <a:gd name="connsiteY1" fmla="*/ 0 h 5863444"/>
              <a:gd name="connsiteX2" fmla="*/ 1299986 w 1299986"/>
              <a:gd name="connsiteY2" fmla="*/ 5807447 h 5863444"/>
              <a:gd name="connsiteX3" fmla="*/ 2 w 1299986"/>
              <a:gd name="connsiteY3" fmla="*/ 3141216 h 5863444"/>
              <a:gd name="connsiteX0" fmla="*/ 1 w 1889265"/>
              <a:gd name="connsiteY0" fmla="*/ 3851780 h 5885741"/>
              <a:gd name="connsiteX1" fmla="*/ 1879105 w 1889265"/>
              <a:gd name="connsiteY1" fmla="*/ 0 h 5885741"/>
              <a:gd name="connsiteX2" fmla="*/ 1889265 w 1889265"/>
              <a:gd name="connsiteY2" fmla="*/ 5807447 h 5885741"/>
              <a:gd name="connsiteX3" fmla="*/ 1 w 1889265"/>
              <a:gd name="connsiteY3" fmla="*/ 3851780 h 5885741"/>
              <a:gd name="connsiteX0" fmla="*/ 694 w 1889958"/>
              <a:gd name="connsiteY0" fmla="*/ 3851780 h 5898819"/>
              <a:gd name="connsiteX1" fmla="*/ 1879798 w 1889958"/>
              <a:gd name="connsiteY1" fmla="*/ 0 h 5898819"/>
              <a:gd name="connsiteX2" fmla="*/ 1889958 w 1889958"/>
              <a:gd name="connsiteY2" fmla="*/ 5807447 h 5898819"/>
              <a:gd name="connsiteX3" fmla="*/ 694 w 1889958"/>
              <a:gd name="connsiteY3" fmla="*/ 3851780 h 5898819"/>
              <a:gd name="connsiteX0" fmla="*/ 694 w 1889958"/>
              <a:gd name="connsiteY0" fmla="*/ 3740120 h 5892762"/>
              <a:gd name="connsiteX1" fmla="*/ 1879798 w 1889958"/>
              <a:gd name="connsiteY1" fmla="*/ 0 h 5892762"/>
              <a:gd name="connsiteX2" fmla="*/ 1889958 w 1889958"/>
              <a:gd name="connsiteY2" fmla="*/ 5807447 h 5892762"/>
              <a:gd name="connsiteX3" fmla="*/ 694 w 1889958"/>
              <a:gd name="connsiteY3" fmla="*/ 3740120 h 5892762"/>
              <a:gd name="connsiteX0" fmla="*/ 690 w 1900114"/>
              <a:gd name="connsiteY0" fmla="*/ 3811177 h 5896524"/>
              <a:gd name="connsiteX1" fmla="*/ 1889954 w 1900114"/>
              <a:gd name="connsiteY1" fmla="*/ 0 h 5896524"/>
              <a:gd name="connsiteX2" fmla="*/ 1900114 w 1900114"/>
              <a:gd name="connsiteY2" fmla="*/ 5807447 h 5896524"/>
              <a:gd name="connsiteX3" fmla="*/ 690 w 1900114"/>
              <a:gd name="connsiteY3" fmla="*/ 3811177 h 5896524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403 w 1899827"/>
              <a:gd name="connsiteY0" fmla="*/ 3811177 h 5807447"/>
              <a:gd name="connsiteX1" fmla="*/ 1889667 w 1899827"/>
              <a:gd name="connsiteY1" fmla="*/ 0 h 5807447"/>
              <a:gd name="connsiteX2" fmla="*/ 1899827 w 1899827"/>
              <a:gd name="connsiteY2" fmla="*/ 5807447 h 5807447"/>
              <a:gd name="connsiteX3" fmla="*/ 403 w 1899827"/>
              <a:gd name="connsiteY3" fmla="*/ 3811177 h 580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827" h="5807447">
                <a:moveTo>
                  <a:pt x="403" y="3811177"/>
                </a:moveTo>
                <a:cubicBezTo>
                  <a:pt x="-31770" y="2467685"/>
                  <a:pt x="1876203" y="854946"/>
                  <a:pt x="1889667" y="0"/>
                </a:cubicBezTo>
                <a:cubicBezTo>
                  <a:pt x="1893054" y="1979803"/>
                  <a:pt x="1896440" y="3827644"/>
                  <a:pt x="1899827" y="5807447"/>
                </a:cubicBezTo>
                <a:cubicBezTo>
                  <a:pt x="1007523" y="5706703"/>
                  <a:pt x="32576" y="5154669"/>
                  <a:pt x="403" y="3811177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96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7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20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7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638"/>
            <a:ext cx="4824412" cy="2242966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0425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9172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000" cy="22428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933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39" y="225213"/>
            <a:ext cx="7207249" cy="697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5825" y="2302161"/>
            <a:ext cx="4754564" cy="2541673"/>
          </a:xfrm>
        </p:spPr>
        <p:txBody>
          <a:bodyPr/>
          <a:lstStyle>
            <a:lvl1pPr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249-1E1C-CE4A-A075-6417A2C71991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139" y="1247776"/>
            <a:ext cx="2300287" cy="345038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3425825" y="1241426"/>
            <a:ext cx="4754564" cy="879316"/>
          </a:xfrm>
        </p:spPr>
        <p:txBody>
          <a:bodyPr/>
          <a:lstStyle>
            <a:lvl1pPr marL="0" indent="0">
              <a:buNone/>
              <a:defRPr sz="1200">
                <a:solidFill>
                  <a:srgbClr val="005CB9"/>
                </a:solidFill>
              </a:defRPr>
            </a:lvl1pPr>
            <a:lvl2pPr marL="342900" indent="0">
              <a:buNone/>
              <a:defRPr sz="1050">
                <a:solidFill>
                  <a:srgbClr val="005CB9"/>
                </a:solidFill>
              </a:defRPr>
            </a:lvl2pPr>
            <a:lvl3pPr marL="685800" indent="0">
              <a:buNone/>
              <a:defRPr sz="1050">
                <a:solidFill>
                  <a:srgbClr val="005CB9"/>
                </a:solidFill>
              </a:defRPr>
            </a:lvl3pPr>
            <a:lvl4pPr marL="1028700" indent="0">
              <a:buNone/>
              <a:defRPr sz="1050">
                <a:solidFill>
                  <a:srgbClr val="005CB9"/>
                </a:solidFill>
              </a:defRPr>
            </a:lvl4pPr>
            <a:lvl5pPr marL="1371600" indent="0">
              <a:buNone/>
              <a:defRPr sz="1050">
                <a:solidFill>
                  <a:srgbClr val="005CB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5"/>
          </p:nvPr>
        </p:nvSpPr>
        <p:spPr bwMode="gray">
          <a:xfrm>
            <a:off x="2412000" y="6498000"/>
            <a:ext cx="4320000" cy="360000"/>
          </a:xfrm>
        </p:spPr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7"/>
            <a:ext cx="7345362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GB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smtClean="0">
                <a:solidFill>
                  <a:srgbClr val="343434"/>
                </a:solidFill>
              </a:rPr>
              <a:pPr/>
              <a:t>‹#›</a:t>
            </a:fld>
            <a:endParaRPr lang="en-GB" dirty="0">
              <a:solidFill>
                <a:srgbClr val="343434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5CB9"/>
                </a:solidFill>
              </a:rPr>
              <a:t>#add your hashtag</a:t>
            </a:r>
            <a:endParaRPr lang="en-GB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99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8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5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 smtClean="0"/>
              <a:t>Select your own photo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7196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D_02_ble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6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59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FD_03_chap_110x190,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4" y="1036638"/>
            <a:ext cx="4645025" cy="1268759"/>
          </a:xfrm>
        </p:spPr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5" y="2574000"/>
            <a:ext cx="4645025" cy="3447388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6000" y="2377741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33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5"/>
            <a:ext cx="7345362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6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5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89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4187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43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4392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44400" y="2781388"/>
            <a:ext cx="2736000" cy="32400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103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4716400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0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455719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5976400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1429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4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935038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716400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9021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8"/>
            <a:ext cx="7345362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2559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936626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241550"/>
            <a:ext cx="356400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565550"/>
            <a:ext cx="356400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2241550"/>
            <a:ext cx="35640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2565550"/>
            <a:ext cx="35640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131488"/>
            <a:ext cx="356400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455488"/>
            <a:ext cx="3564000" cy="1350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716400" y="4131488"/>
            <a:ext cx="3564000" cy="324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16400" y="4455488"/>
            <a:ext cx="3564000" cy="1350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62368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440000" cy="792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76000" y="1341438"/>
            <a:ext cx="5904400" cy="792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349555"/>
            <a:ext cx="1440000" cy="792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376000" y="2349555"/>
            <a:ext cx="5904400" cy="792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357672"/>
            <a:ext cx="1440000" cy="792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376000" y="3357672"/>
            <a:ext cx="5904400" cy="792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365788"/>
            <a:ext cx="1440000" cy="792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76000" y="4365788"/>
            <a:ext cx="5904400" cy="792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613786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650771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Image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8000" y="0"/>
            <a:ext cx="5076000" cy="5185751"/>
          </a:xfrm>
          <a:prstGeom prst="rect">
            <a:avLst/>
          </a:prstGeom>
        </p:spPr>
      </p:pic>
      <p:sp>
        <p:nvSpPr>
          <p:cNvPr id="14" name="Forme libre 13"/>
          <p:cNvSpPr/>
          <p:nvPr userDrawn="1"/>
        </p:nvSpPr>
        <p:spPr bwMode="gray">
          <a:xfrm>
            <a:off x="1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968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621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Image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8000" y="0"/>
            <a:ext cx="5076000" cy="5185751"/>
          </a:xfrm>
          <a:prstGeom prst="rect">
            <a:avLst/>
          </a:prstGeom>
        </p:spPr>
      </p:pic>
      <p:sp>
        <p:nvSpPr>
          <p:cNvPr id="14" name="Forme libre 13"/>
          <p:cNvSpPr/>
          <p:nvPr userDrawn="1"/>
        </p:nvSpPr>
        <p:spPr bwMode="gray">
          <a:xfrm>
            <a:off x="1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9399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626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#vaccelerate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79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521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95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90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116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7" descr="FD_03_chap_110x190,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5" y="1036640"/>
            <a:ext cx="3263901" cy="1268759"/>
          </a:xfrm>
        </p:spPr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7" y="2574000"/>
            <a:ext cx="3263900" cy="3447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24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  <p:cxnSp>
        <p:nvCxnSpPr>
          <p:cNvPr id="15" name="Connecteur droit 14"/>
          <p:cNvCxnSpPr/>
          <p:nvPr userDrawn="1"/>
        </p:nvCxnSpPr>
        <p:spPr bwMode="gray">
          <a:xfrm flipH="1">
            <a:off x="3635375" y="2389356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54333" y="132084"/>
            <a:ext cx="1899827" cy="5812641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1668519 w 3913244"/>
              <a:gd name="connsiteY0" fmla="*/ 0 h 5183692"/>
              <a:gd name="connsiteX1" fmla="*/ 3913244 w 3913244"/>
              <a:gd name="connsiteY1" fmla="*/ 0 h 5183692"/>
              <a:gd name="connsiteX2" fmla="*/ 3913244 w 3913244"/>
              <a:gd name="connsiteY2" fmla="*/ 5157788 h 5183692"/>
              <a:gd name="connsiteX3" fmla="*/ 2456872 w 3913244"/>
              <a:gd name="connsiteY3" fmla="*/ 5183633 h 5183692"/>
              <a:gd name="connsiteX4" fmla="*/ 205340 w 3913244"/>
              <a:gd name="connsiteY4" fmla="*/ 2562613 h 5183692"/>
              <a:gd name="connsiteX5" fmla="*/ 1668519 w 3913244"/>
              <a:gd name="connsiteY5" fmla="*/ 0 h 5183692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96047 w 3950932"/>
              <a:gd name="connsiteY0" fmla="*/ 0 h 5939409"/>
              <a:gd name="connsiteX1" fmla="*/ 3940772 w 3950932"/>
              <a:gd name="connsiteY1" fmla="*/ 0 h 5939409"/>
              <a:gd name="connsiteX2" fmla="*/ 3950932 w 3950932"/>
              <a:gd name="connsiteY2" fmla="*/ 5939409 h 5939409"/>
              <a:gd name="connsiteX3" fmla="*/ 2484400 w 3950932"/>
              <a:gd name="connsiteY3" fmla="*/ 5183633 h 5939409"/>
              <a:gd name="connsiteX4" fmla="*/ 232868 w 3950932"/>
              <a:gd name="connsiteY4" fmla="*/ 2562613 h 5939409"/>
              <a:gd name="connsiteX5" fmla="*/ 1696047 w 3950932"/>
              <a:gd name="connsiteY5" fmla="*/ 0 h 5939409"/>
              <a:gd name="connsiteX0" fmla="*/ 1463179 w 3718064"/>
              <a:gd name="connsiteY0" fmla="*/ 0 h 5983194"/>
              <a:gd name="connsiteX1" fmla="*/ 3707904 w 3718064"/>
              <a:gd name="connsiteY1" fmla="*/ 0 h 5983194"/>
              <a:gd name="connsiteX2" fmla="*/ 3718064 w 3718064"/>
              <a:gd name="connsiteY2" fmla="*/ 5939409 h 5983194"/>
              <a:gd name="connsiteX3" fmla="*/ 0 w 3718064"/>
              <a:gd name="connsiteY3" fmla="*/ 2562613 h 5983194"/>
              <a:gd name="connsiteX4" fmla="*/ 1463179 w 3718064"/>
              <a:gd name="connsiteY4" fmla="*/ 0 h 5983194"/>
              <a:gd name="connsiteX0" fmla="*/ 1464005 w 3718890"/>
              <a:gd name="connsiteY0" fmla="*/ 0 h 5987401"/>
              <a:gd name="connsiteX1" fmla="*/ 3708730 w 3718890"/>
              <a:gd name="connsiteY1" fmla="*/ 0 h 5987401"/>
              <a:gd name="connsiteX2" fmla="*/ 3718890 w 3718890"/>
              <a:gd name="connsiteY2" fmla="*/ 5939409 h 5987401"/>
              <a:gd name="connsiteX3" fmla="*/ 826 w 3718890"/>
              <a:gd name="connsiteY3" fmla="*/ 2562613 h 5987401"/>
              <a:gd name="connsiteX4" fmla="*/ 1464005 w 3718890"/>
              <a:gd name="connsiteY4" fmla="*/ 0 h 5987401"/>
              <a:gd name="connsiteX0" fmla="*/ 1267 w 2256152"/>
              <a:gd name="connsiteY0" fmla="*/ 0 h 6002954"/>
              <a:gd name="connsiteX1" fmla="*/ 2245992 w 2256152"/>
              <a:gd name="connsiteY1" fmla="*/ 0 h 6002954"/>
              <a:gd name="connsiteX2" fmla="*/ 2256152 w 2256152"/>
              <a:gd name="connsiteY2" fmla="*/ 5939409 h 6002954"/>
              <a:gd name="connsiteX3" fmla="*/ 956168 w 2256152"/>
              <a:gd name="connsiteY3" fmla="*/ 3273178 h 6002954"/>
              <a:gd name="connsiteX4" fmla="*/ 1267 w 2256152"/>
              <a:gd name="connsiteY4" fmla="*/ 0 h 6002954"/>
              <a:gd name="connsiteX0" fmla="*/ 2 w 1299986"/>
              <a:gd name="connsiteY0" fmla="*/ 3321709 h 6044422"/>
              <a:gd name="connsiteX1" fmla="*/ 1289826 w 1299986"/>
              <a:gd name="connsiteY1" fmla="*/ 48531 h 6044422"/>
              <a:gd name="connsiteX2" fmla="*/ 1299986 w 1299986"/>
              <a:gd name="connsiteY2" fmla="*/ 5987940 h 6044422"/>
              <a:gd name="connsiteX3" fmla="*/ 2 w 1299986"/>
              <a:gd name="connsiteY3" fmla="*/ 3321709 h 6044422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2725028 h 5445777"/>
              <a:gd name="connsiteX1" fmla="*/ 1289826 w 1299986"/>
              <a:gd name="connsiteY1" fmla="*/ 0 h 5445777"/>
              <a:gd name="connsiteX2" fmla="*/ 1299986 w 1299986"/>
              <a:gd name="connsiteY2" fmla="*/ 5391259 h 5445777"/>
              <a:gd name="connsiteX3" fmla="*/ 2 w 1299986"/>
              <a:gd name="connsiteY3" fmla="*/ 2725028 h 5445777"/>
              <a:gd name="connsiteX0" fmla="*/ 2 w 1299986"/>
              <a:gd name="connsiteY0" fmla="*/ 3141216 h 5863443"/>
              <a:gd name="connsiteX1" fmla="*/ 1289826 w 1299986"/>
              <a:gd name="connsiteY1" fmla="*/ 0 h 5863443"/>
              <a:gd name="connsiteX2" fmla="*/ 1299986 w 1299986"/>
              <a:gd name="connsiteY2" fmla="*/ 5807447 h 5863443"/>
              <a:gd name="connsiteX3" fmla="*/ 2 w 1299986"/>
              <a:gd name="connsiteY3" fmla="*/ 3141216 h 5863443"/>
              <a:gd name="connsiteX0" fmla="*/ 2 w 1299986"/>
              <a:gd name="connsiteY0" fmla="*/ 3141216 h 5863444"/>
              <a:gd name="connsiteX1" fmla="*/ 1289826 w 1299986"/>
              <a:gd name="connsiteY1" fmla="*/ 0 h 5863444"/>
              <a:gd name="connsiteX2" fmla="*/ 1299986 w 1299986"/>
              <a:gd name="connsiteY2" fmla="*/ 5807447 h 5863444"/>
              <a:gd name="connsiteX3" fmla="*/ 2 w 1299986"/>
              <a:gd name="connsiteY3" fmla="*/ 3141216 h 5863444"/>
              <a:gd name="connsiteX0" fmla="*/ 1 w 1889265"/>
              <a:gd name="connsiteY0" fmla="*/ 3851780 h 5885741"/>
              <a:gd name="connsiteX1" fmla="*/ 1879105 w 1889265"/>
              <a:gd name="connsiteY1" fmla="*/ 0 h 5885741"/>
              <a:gd name="connsiteX2" fmla="*/ 1889265 w 1889265"/>
              <a:gd name="connsiteY2" fmla="*/ 5807447 h 5885741"/>
              <a:gd name="connsiteX3" fmla="*/ 1 w 1889265"/>
              <a:gd name="connsiteY3" fmla="*/ 3851780 h 5885741"/>
              <a:gd name="connsiteX0" fmla="*/ 694 w 1889958"/>
              <a:gd name="connsiteY0" fmla="*/ 3851780 h 5898819"/>
              <a:gd name="connsiteX1" fmla="*/ 1879798 w 1889958"/>
              <a:gd name="connsiteY1" fmla="*/ 0 h 5898819"/>
              <a:gd name="connsiteX2" fmla="*/ 1889958 w 1889958"/>
              <a:gd name="connsiteY2" fmla="*/ 5807447 h 5898819"/>
              <a:gd name="connsiteX3" fmla="*/ 694 w 1889958"/>
              <a:gd name="connsiteY3" fmla="*/ 3851780 h 5898819"/>
              <a:gd name="connsiteX0" fmla="*/ 694 w 1889958"/>
              <a:gd name="connsiteY0" fmla="*/ 3740120 h 5892762"/>
              <a:gd name="connsiteX1" fmla="*/ 1879798 w 1889958"/>
              <a:gd name="connsiteY1" fmla="*/ 0 h 5892762"/>
              <a:gd name="connsiteX2" fmla="*/ 1889958 w 1889958"/>
              <a:gd name="connsiteY2" fmla="*/ 5807447 h 5892762"/>
              <a:gd name="connsiteX3" fmla="*/ 694 w 1889958"/>
              <a:gd name="connsiteY3" fmla="*/ 3740120 h 5892762"/>
              <a:gd name="connsiteX0" fmla="*/ 690 w 1900114"/>
              <a:gd name="connsiteY0" fmla="*/ 3811177 h 5896524"/>
              <a:gd name="connsiteX1" fmla="*/ 1889954 w 1900114"/>
              <a:gd name="connsiteY1" fmla="*/ 0 h 5896524"/>
              <a:gd name="connsiteX2" fmla="*/ 1900114 w 1900114"/>
              <a:gd name="connsiteY2" fmla="*/ 5807447 h 5896524"/>
              <a:gd name="connsiteX3" fmla="*/ 690 w 1900114"/>
              <a:gd name="connsiteY3" fmla="*/ 3811177 h 5896524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403 w 1899827"/>
              <a:gd name="connsiteY0" fmla="*/ 3811177 h 5807447"/>
              <a:gd name="connsiteX1" fmla="*/ 1889667 w 1899827"/>
              <a:gd name="connsiteY1" fmla="*/ 0 h 5807447"/>
              <a:gd name="connsiteX2" fmla="*/ 1899827 w 1899827"/>
              <a:gd name="connsiteY2" fmla="*/ 5807447 h 5807447"/>
              <a:gd name="connsiteX3" fmla="*/ 403 w 1899827"/>
              <a:gd name="connsiteY3" fmla="*/ 3811177 h 580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827" h="5807447">
                <a:moveTo>
                  <a:pt x="403" y="3811177"/>
                </a:moveTo>
                <a:cubicBezTo>
                  <a:pt x="-31770" y="2467685"/>
                  <a:pt x="1876203" y="854946"/>
                  <a:pt x="1889667" y="0"/>
                </a:cubicBezTo>
                <a:cubicBezTo>
                  <a:pt x="1893054" y="1979803"/>
                  <a:pt x="1896440" y="3827644"/>
                  <a:pt x="1899827" y="5807447"/>
                </a:cubicBezTo>
                <a:cubicBezTo>
                  <a:pt x="1007523" y="5706703"/>
                  <a:pt x="32576" y="5154669"/>
                  <a:pt x="403" y="3811177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025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7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57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2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5" y="1036638"/>
            <a:ext cx="4824412" cy="2242966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0425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0469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3635376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000" cy="22428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3" y="524188"/>
            <a:ext cx="4824413" cy="360000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r>
              <a:rPr lang="en-US" dirty="0" err="1" smtClean="0">
                <a:solidFill>
                  <a:prstClr val="white"/>
                </a:solidFill>
              </a:rPr>
              <a:t>vaccineswork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4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750" dirty="0" err="1">
                <a:solidFill>
                  <a:srgbClr val="95D600"/>
                </a:solidFill>
              </a:rPr>
              <a:t>www.gavi.org</a:t>
            </a:r>
            <a:endParaRPr lang="en-US" sz="750" dirty="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7623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39" y="225213"/>
            <a:ext cx="7207249" cy="697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5825" y="2302161"/>
            <a:ext cx="4754564" cy="2541673"/>
          </a:xfrm>
        </p:spPr>
        <p:txBody>
          <a:bodyPr/>
          <a:lstStyle>
            <a:lvl1pPr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249-1E1C-CE4A-A075-6417A2C71991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139" y="1247776"/>
            <a:ext cx="2300287" cy="345038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3425825" y="1241426"/>
            <a:ext cx="4754564" cy="879316"/>
          </a:xfrm>
        </p:spPr>
        <p:txBody>
          <a:bodyPr/>
          <a:lstStyle>
            <a:lvl1pPr marL="0" indent="0">
              <a:buNone/>
              <a:defRPr sz="1200">
                <a:solidFill>
                  <a:srgbClr val="005CB9"/>
                </a:solidFill>
              </a:defRPr>
            </a:lvl1pPr>
            <a:lvl2pPr marL="342900" indent="0">
              <a:buNone/>
              <a:defRPr sz="1050">
                <a:solidFill>
                  <a:srgbClr val="005CB9"/>
                </a:solidFill>
              </a:defRPr>
            </a:lvl2pPr>
            <a:lvl3pPr marL="685800" indent="0">
              <a:buNone/>
              <a:defRPr sz="1050">
                <a:solidFill>
                  <a:srgbClr val="005CB9"/>
                </a:solidFill>
              </a:defRPr>
            </a:lvl3pPr>
            <a:lvl4pPr marL="1028700" indent="0">
              <a:buNone/>
              <a:defRPr sz="1050">
                <a:solidFill>
                  <a:srgbClr val="005CB9"/>
                </a:solidFill>
              </a:defRPr>
            </a:lvl4pPr>
            <a:lvl5pPr marL="1371600" indent="0">
              <a:buNone/>
              <a:defRPr sz="1050">
                <a:solidFill>
                  <a:srgbClr val="005CB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5"/>
          </p:nvPr>
        </p:nvSpPr>
        <p:spPr bwMode="gray">
          <a:xfrm>
            <a:off x="2412000" y="6498000"/>
            <a:ext cx="4320000" cy="360000"/>
          </a:xfrm>
        </p:spPr>
        <p:txBody>
          <a:bodyPr/>
          <a:lstStyle/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53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7"/>
            <a:ext cx="7345362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GB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smtClean="0">
                <a:solidFill>
                  <a:srgbClr val="343434"/>
                </a:solidFill>
              </a:rPr>
              <a:pPr/>
              <a:t>‹#›</a:t>
            </a:fld>
            <a:endParaRPr lang="en-GB" dirty="0">
              <a:solidFill>
                <a:srgbClr val="343434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5CB9"/>
                </a:solidFill>
              </a:rPr>
              <a:t>#add your hashtag</a:t>
            </a:r>
            <a:endParaRPr lang="en-GB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0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4392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44400" y="2781388"/>
            <a:ext cx="2736000" cy="32400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 dirty="0" smtClean="0"/>
              <a:t>Select your own photo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62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1351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D_02_ble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31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7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FD_03_chap_110x190,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4" y="1036638"/>
            <a:ext cx="4645025" cy="1268759"/>
          </a:xfrm>
        </p:spPr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5" y="2574000"/>
            <a:ext cx="4645025" cy="3447388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6000" y="2377741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7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5"/>
            <a:ext cx="7345362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71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5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3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60694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01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4392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44400" y="2781388"/>
            <a:ext cx="2736000" cy="32400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15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4716400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4716400" y="2781388"/>
            <a:ext cx="356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955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455719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5976400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71150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4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935038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4716400" y="3771388"/>
            <a:ext cx="3564000" cy="225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7378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8"/>
            <a:ext cx="7345362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06086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936626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241550"/>
            <a:ext cx="356400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565550"/>
            <a:ext cx="356400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2241550"/>
            <a:ext cx="35640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2565550"/>
            <a:ext cx="35640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131488"/>
            <a:ext cx="356400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455488"/>
            <a:ext cx="3564000" cy="1350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716400" y="4131488"/>
            <a:ext cx="3564000" cy="324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16400" y="4455488"/>
            <a:ext cx="3564000" cy="1350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762601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440000" cy="792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76000" y="1341438"/>
            <a:ext cx="5904400" cy="792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349555"/>
            <a:ext cx="1440000" cy="792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376000" y="2349555"/>
            <a:ext cx="5904400" cy="792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357672"/>
            <a:ext cx="1440000" cy="792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376000" y="3357672"/>
            <a:ext cx="5904400" cy="7920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365788"/>
            <a:ext cx="1440000" cy="792000"/>
          </a:xfrm>
          <a:solidFill>
            <a:schemeClr val="bg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76000" y="4365788"/>
            <a:ext cx="5904400" cy="7920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2707047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16400" y="1341438"/>
            <a:ext cx="3564000" cy="335714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716400" y="1665438"/>
            <a:ext cx="3564000" cy="414005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smtClean="0"/>
              <a:t>Text level 2</a:t>
            </a:r>
          </a:p>
          <a:p>
            <a:pPr lvl="1"/>
            <a:r>
              <a:rPr lang="en-US" noProof="0" smtClean="0"/>
              <a:t>Text level 3</a:t>
            </a:r>
          </a:p>
          <a:p>
            <a:pPr lvl="2"/>
            <a:r>
              <a:rPr lang="en-US" noProof="0" smtClean="0"/>
              <a:t>Text level 4</a:t>
            </a:r>
          </a:p>
          <a:p>
            <a:pPr lvl="3"/>
            <a:r>
              <a:rPr lang="en-US" noProof="0" smtClean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038420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Image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8000" y="0"/>
            <a:ext cx="5076000" cy="5185751"/>
          </a:xfrm>
          <a:prstGeom prst="rect">
            <a:avLst/>
          </a:prstGeom>
        </p:spPr>
      </p:pic>
      <p:sp>
        <p:nvSpPr>
          <p:cNvPr id="14" name="Forme libre 13"/>
          <p:cNvSpPr/>
          <p:nvPr userDrawn="1"/>
        </p:nvSpPr>
        <p:spPr bwMode="gray">
          <a:xfrm>
            <a:off x="1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67965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9825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Image_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8000" y="0"/>
            <a:ext cx="5076000" cy="5185751"/>
          </a:xfrm>
          <a:prstGeom prst="rect">
            <a:avLst/>
          </a:prstGeom>
        </p:spPr>
      </p:pic>
      <p:sp>
        <p:nvSpPr>
          <p:cNvPr id="14" name="Forme libre 13"/>
          <p:cNvSpPr/>
          <p:nvPr userDrawn="1"/>
        </p:nvSpPr>
        <p:spPr bwMode="gray">
          <a:xfrm>
            <a:off x="1" y="0"/>
            <a:ext cx="6899275" cy="5157788"/>
          </a:xfrm>
          <a:custGeom>
            <a:avLst/>
            <a:gdLst>
              <a:gd name="connsiteX0" fmla="*/ 0 w 6899275"/>
              <a:gd name="connsiteY0" fmla="*/ 0 h 5157788"/>
              <a:gd name="connsiteX1" fmla="*/ 6899275 w 6899275"/>
              <a:gd name="connsiteY1" fmla="*/ 0 h 5157788"/>
              <a:gd name="connsiteX2" fmla="*/ 5436096 w 6899275"/>
              <a:gd name="connsiteY2" fmla="*/ 2564905 h 5157788"/>
              <a:gd name="connsiteX3" fmla="*/ 4192589 w 6899275"/>
              <a:gd name="connsiteY3" fmla="*/ 5157788 h 5157788"/>
              <a:gd name="connsiteX4" fmla="*/ 0 w 6899275"/>
              <a:gd name="connsiteY4" fmla="*/ 5157788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275" h="5157788">
                <a:moveTo>
                  <a:pt x="0" y="0"/>
                </a:moveTo>
                <a:lnTo>
                  <a:pt x="6899275" y="0"/>
                </a:lnTo>
                <a:cubicBezTo>
                  <a:pt x="6858543" y="709899"/>
                  <a:pt x="6060035" y="1706304"/>
                  <a:pt x="5436096" y="2564905"/>
                </a:cubicBezTo>
                <a:cubicBezTo>
                  <a:pt x="4375629" y="4028322"/>
                  <a:pt x="4276999" y="4546571"/>
                  <a:pt x="4192589" y="5157788"/>
                </a:cubicBezTo>
                <a:lnTo>
                  <a:pt x="0" y="515778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21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455719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5976400" y="2781388"/>
            <a:ext cx="2304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5534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48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5950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D_02_ble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675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68313" y="3391895"/>
            <a:ext cx="2448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951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FD_03_chap_110x190,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4" y="1036638"/>
            <a:ext cx="4645025" cy="1268759"/>
          </a:xfrm>
        </p:spPr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5" y="2574000"/>
            <a:ext cx="4645025" cy="3447388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6000" y="2377741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619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5"/>
            <a:ext cx="7345362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0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5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953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716400" y="1304925"/>
            <a:ext cx="3564000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74688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935038" y="1100645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 bwMode="gray">
          <a:xfrm>
            <a:off x="7344000" y="5779827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1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5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  <a:p>
            <a:pPr lvl="2"/>
            <a:r>
              <a:rPr lang="en-GB" noProof="0" dirty="0" smtClean="0"/>
              <a:t>Text level 3</a:t>
            </a:r>
          </a:p>
          <a:p>
            <a:pPr lvl="3"/>
            <a:r>
              <a:rPr lang="en-GB" noProof="0" dirty="0" smtClean="0"/>
              <a:t>Text level 4</a:t>
            </a:r>
          </a:p>
          <a:p>
            <a:pPr lvl="4"/>
            <a:r>
              <a:rPr lang="en-GB" noProof="0" dirty="0" smtClean="0"/>
              <a:t>Text level 5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#add your hashtag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7560332" y="6021388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3" r:id="rId2"/>
    <p:sldLayoutId id="2147483812" r:id="rId3"/>
    <p:sldLayoutId id="2147483809" r:id="rId4"/>
    <p:sldLayoutId id="2147483822" r:id="rId5"/>
    <p:sldLayoutId id="2147483810" r:id="rId6"/>
    <p:sldLayoutId id="2147483819" r:id="rId7"/>
    <p:sldLayoutId id="2147483820" r:id="rId8"/>
    <p:sldLayoutId id="2147483821" r:id="rId9"/>
    <p:sldLayoutId id="2147483823" r:id="rId10"/>
    <p:sldLayoutId id="2147483827" r:id="rId11"/>
    <p:sldLayoutId id="2147483824" r:id="rId12"/>
    <p:sldLayoutId id="2147483825" r:id="rId13"/>
    <p:sldLayoutId id="2147483826" r:id="rId14"/>
    <p:sldLayoutId id="2147483833" r:id="rId15"/>
    <p:sldLayoutId id="2147483828" r:id="rId16"/>
    <p:sldLayoutId id="214748383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 bwMode="gray">
          <a:xfrm flipH="1">
            <a:off x="935038" y="1116358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44000" y="5779829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3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7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7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ctr">
              <a:defRPr sz="675" b="1">
                <a:solidFill>
                  <a:schemeClr val="tx2"/>
                </a:solidFill>
              </a:defRPr>
            </a:lvl1pPr>
          </a:lstStyle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gray">
          <a:xfrm flipH="1">
            <a:off x="7560000" y="6040964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 cap="none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5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107156" indent="0" algn="l" defTabSz="685800" rtl="0" eaLnBrk="1" latinLnBrk="0" hangingPunct="1">
        <a:lnSpc>
          <a:spcPct val="100000"/>
        </a:lnSpc>
        <a:spcBef>
          <a:spcPts val="225"/>
        </a:spcBef>
        <a:buFont typeface="Arial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" indent="8100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Char char="•"/>
        <a:defRPr sz="105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378000" indent="8100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 bwMode="gray">
          <a:xfrm flipH="1">
            <a:off x="935038" y="1116358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44000" y="5779829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3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7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7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ctr">
              <a:defRPr sz="675" b="1">
                <a:solidFill>
                  <a:schemeClr val="tx2"/>
                </a:solidFill>
              </a:defRPr>
            </a:lvl1pPr>
          </a:lstStyle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gray">
          <a:xfrm flipH="1">
            <a:off x="7560000" y="6040964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 cap="none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5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107156" indent="0" algn="l" defTabSz="685800" rtl="0" eaLnBrk="1" latinLnBrk="0" hangingPunct="1">
        <a:lnSpc>
          <a:spcPct val="100000"/>
        </a:lnSpc>
        <a:spcBef>
          <a:spcPts val="225"/>
        </a:spcBef>
        <a:buFont typeface="Arial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" indent="8100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Char char="•"/>
        <a:defRPr sz="105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378000" indent="8100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935038" y="1100645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44000" y="5779827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1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5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7560332" y="6021388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 bwMode="gray">
          <a:xfrm flipH="1">
            <a:off x="935038" y="1116358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44000" y="5779829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3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7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75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>
                <a:solidFill>
                  <a:srgbClr val="005CB9"/>
                </a:solidFill>
              </a:rPr>
              <a:t>#</a:t>
            </a:r>
            <a:r>
              <a:rPr lang="en-US" dirty="0" err="1" smtClean="0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ctr">
              <a:defRPr sz="675" b="1">
                <a:solidFill>
                  <a:schemeClr val="tx2"/>
                </a:solidFill>
              </a:defRPr>
            </a:lvl1pPr>
          </a:lstStyle>
          <a:p>
            <a:pPr algn="l"/>
            <a:fld id="{733122C9-A0B9-462F-8757-0847AD287B63}" type="slidenum">
              <a:rPr lang="en-US" smtClean="0">
                <a:solidFill>
                  <a:srgbClr val="343434"/>
                </a:solidFill>
              </a:rPr>
              <a:pPr algn="l"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gray">
          <a:xfrm flipH="1">
            <a:off x="7560000" y="6040964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2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 cap="none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5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107156" indent="0" algn="l" defTabSz="685800" rtl="0" eaLnBrk="1" latinLnBrk="0" hangingPunct="1">
        <a:lnSpc>
          <a:spcPct val="100000"/>
        </a:lnSpc>
        <a:spcBef>
          <a:spcPts val="225"/>
        </a:spcBef>
        <a:buFont typeface="Arial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" indent="8100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Char char="•"/>
        <a:defRPr sz="105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378000" indent="81000" algn="l" defTabSz="685800" rtl="0" eaLnBrk="1" latinLnBrk="0" hangingPunct="1">
        <a:lnSpc>
          <a:spcPct val="100000"/>
        </a:lnSpc>
        <a:spcBef>
          <a:spcPts val="225"/>
        </a:spcBef>
        <a:buSzPct val="100000"/>
        <a:buFont typeface="Arial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935038" y="1100645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44000" y="5779827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1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5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7560332" y="6021388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4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935038" y="1100645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344000" y="5779827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1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5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343434"/>
                </a:solidFill>
              </a:rPr>
              <a:pPr/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7560332" y="6021388"/>
            <a:ext cx="1583668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80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9.pd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Always targeting the unreached: lessons from the immunisation world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GMNCH Equity Plenary</a:t>
            </a:r>
          </a:p>
          <a:p>
            <a:r>
              <a:rPr lang="en-US" dirty="0" smtClean="0"/>
              <a:t>Anuradha Gupta</a:t>
            </a:r>
          </a:p>
          <a:p>
            <a:r>
              <a:rPr lang="en-US" dirty="0" smtClean="0"/>
              <a:t>21 October  2015, Mexico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US" smtClean="0"/>
              <a:t>Page: </a:t>
            </a:r>
            <a:fld id="{733122C9-A0B9-462F-8757-0847AD287B63}" type="slidenum">
              <a:rPr lang="en-US" smtClean="0"/>
              <a:pPr algn="l"/>
              <a:t>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vaccineswork</a:t>
            </a:r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12" name="Picture Placeholder 8" descr="RS3877_RS629_GAVI_DounePorter_PATH_2012_00228 copy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" b="20"/>
          <a:stretch/>
        </p:blipFill>
        <p:spPr/>
      </p:pic>
    </p:spTree>
    <p:extLst>
      <p:ext uri="{BB962C8B-B14F-4D97-AF65-F5344CB8AC3E}">
        <p14:creationId xmlns:p14="http://schemas.microsoft.com/office/powerpoint/2010/main" val="11823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inequity</a:t>
            </a:r>
            <a:endParaRPr lang="en-GB" dirty="0"/>
          </a:p>
        </p:txBody>
      </p:sp>
      <p:pic>
        <p:nvPicPr>
          <p:cNvPr id="6" name="Image 5" descr="wor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97" y="1371600"/>
            <a:ext cx="3975103" cy="1752601"/>
          </a:xfrm>
          <a:prstGeom prst="rect">
            <a:avLst/>
          </a:prstGeom>
        </p:spPr>
      </p:pic>
      <p:pic>
        <p:nvPicPr>
          <p:cNvPr id="7" name="Image 6" descr="scales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54278"/>
            <a:ext cx="5130000" cy="2135362"/>
          </a:xfrm>
          <a:prstGeom prst="rect">
            <a:avLst/>
          </a:prstGeom>
        </p:spPr>
      </p:pic>
      <p:pic>
        <p:nvPicPr>
          <p:cNvPr id="8" name="Image 7" descr="scales_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454278"/>
            <a:ext cx="5128649" cy="2134800"/>
          </a:xfrm>
          <a:prstGeom prst="rect">
            <a:avLst/>
          </a:prstGeom>
        </p:spPr>
      </p:pic>
      <p:pic>
        <p:nvPicPr>
          <p:cNvPr id="10" name="Image 9" descr="vaccines.png"/>
          <p:cNvPicPr>
            <a:picLocks noChangeAspect="1"/>
          </p:cNvPicPr>
          <p:nvPr/>
        </p:nvPicPr>
        <p:blipFill>
          <a:blip r:embed="rId5"/>
          <a:srcRect r="75554"/>
          <a:stretch>
            <a:fillRect/>
          </a:stretch>
        </p:blipFill>
        <p:spPr>
          <a:xfrm>
            <a:off x="2438400" y="2514600"/>
            <a:ext cx="914401" cy="1625478"/>
          </a:xfrm>
          <a:prstGeom prst="rect">
            <a:avLst/>
          </a:prstGeom>
        </p:spPr>
      </p:pic>
      <p:pic>
        <p:nvPicPr>
          <p:cNvPr id="11" name="Image 10" descr="vaccines.png"/>
          <p:cNvPicPr>
            <a:picLocks noChangeAspect="1"/>
          </p:cNvPicPr>
          <p:nvPr/>
        </p:nvPicPr>
        <p:blipFill>
          <a:blip r:embed="rId5"/>
          <a:srcRect l="81488" t="37503" b="20306"/>
          <a:stretch>
            <a:fillRect/>
          </a:stretch>
        </p:blipFill>
        <p:spPr>
          <a:xfrm>
            <a:off x="5555955" y="3124200"/>
            <a:ext cx="692445" cy="685800"/>
          </a:xfrm>
          <a:prstGeom prst="rect">
            <a:avLst/>
          </a:prstGeom>
        </p:spPr>
      </p:pic>
      <p:pic>
        <p:nvPicPr>
          <p:cNvPr id="12" name="Image 11" descr="childr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761264"/>
            <a:ext cx="1750160" cy="5218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219200" y="464643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accent1"/>
                </a:solidFill>
              </a:rPr>
              <a:t>Child A: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62600" y="464643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Child B: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496020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accent1"/>
                </a:solidFill>
              </a:rPr>
              <a:t>- Gender: </a:t>
            </a:r>
            <a:r>
              <a:rPr lang="en-GB" sz="1600" i="1" dirty="0" smtClean="0">
                <a:solidFill>
                  <a:schemeClr val="accent2"/>
                </a:solidFill>
              </a:rPr>
              <a:t>mother well educated</a:t>
            </a:r>
            <a:r>
              <a:rPr lang="en-GB" sz="1600" dirty="0" smtClean="0">
                <a:solidFill>
                  <a:schemeClr val="accent1"/>
                </a:solidFill>
              </a:rPr>
              <a:t/>
            </a:r>
            <a:br>
              <a:rPr lang="en-GB" sz="1600" dirty="0" smtClean="0">
                <a:solidFill>
                  <a:schemeClr val="accent1"/>
                </a:solidFill>
              </a:rPr>
            </a:br>
            <a:r>
              <a:rPr lang="en-GB" sz="1600" dirty="0" smtClean="0">
                <a:solidFill>
                  <a:schemeClr val="accent1"/>
                </a:solidFill>
              </a:rPr>
              <a:t>- Geography: </a:t>
            </a:r>
            <a:r>
              <a:rPr lang="en-GB" sz="1600" i="1" dirty="0" smtClean="0">
                <a:solidFill>
                  <a:srgbClr val="00A1DF"/>
                </a:solidFill>
              </a:rPr>
              <a:t>urban area*</a:t>
            </a:r>
            <a:r>
              <a:rPr lang="en-GB" sz="1600" dirty="0" smtClean="0">
                <a:solidFill>
                  <a:schemeClr val="accent1"/>
                </a:solidFill>
              </a:rPr>
              <a:t/>
            </a:r>
            <a:br>
              <a:rPr lang="en-GB" sz="1600" dirty="0" smtClean="0">
                <a:solidFill>
                  <a:schemeClr val="accent1"/>
                </a:solidFill>
              </a:rPr>
            </a:br>
            <a:r>
              <a:rPr lang="en-GB" sz="1600" dirty="0" smtClean="0">
                <a:solidFill>
                  <a:schemeClr val="accent1"/>
                </a:solidFill>
              </a:rPr>
              <a:t>- Wealth: </a:t>
            </a:r>
            <a:r>
              <a:rPr lang="en-GB" sz="1600" i="1" dirty="0" smtClean="0">
                <a:solidFill>
                  <a:srgbClr val="00A1DF"/>
                </a:solidFill>
              </a:rPr>
              <a:t>highest quintile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62599" y="4960203"/>
            <a:ext cx="304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- Gender: </a:t>
            </a:r>
            <a:r>
              <a:rPr lang="en-GB" sz="1600" i="1" dirty="0" smtClean="0">
                <a:solidFill>
                  <a:srgbClr val="00A1DF"/>
                </a:solidFill>
              </a:rPr>
              <a:t>mother less educated</a:t>
            </a:r>
            <a:r>
              <a:rPr lang="en-GB" sz="1600" dirty="0" smtClean="0">
                <a:solidFill>
                  <a:schemeClr val="accent1"/>
                </a:solidFill>
              </a:rPr>
              <a:t/>
            </a:r>
            <a:br>
              <a:rPr lang="en-GB" sz="1600" dirty="0" smtClean="0">
                <a:solidFill>
                  <a:schemeClr val="accent1"/>
                </a:solidFill>
              </a:rPr>
            </a:br>
            <a:r>
              <a:rPr lang="en-GB" sz="1600" dirty="0" smtClean="0">
                <a:solidFill>
                  <a:schemeClr val="accent1"/>
                </a:solidFill>
              </a:rPr>
              <a:t>- Geography: </a:t>
            </a:r>
            <a:r>
              <a:rPr lang="en-GB" sz="1600" i="1" dirty="0" smtClean="0">
                <a:solidFill>
                  <a:srgbClr val="00A1DF"/>
                </a:solidFill>
              </a:rPr>
              <a:t>rural area</a:t>
            </a:r>
            <a:r>
              <a:rPr lang="en-GB" sz="1600" dirty="0" smtClean="0">
                <a:solidFill>
                  <a:schemeClr val="accent1"/>
                </a:solidFill>
              </a:rPr>
              <a:t/>
            </a:r>
            <a:br>
              <a:rPr lang="en-GB" sz="1600" dirty="0" smtClean="0">
                <a:solidFill>
                  <a:schemeClr val="accent1"/>
                </a:solidFill>
              </a:rPr>
            </a:br>
            <a:r>
              <a:rPr lang="en-GB" sz="1600" dirty="0" smtClean="0">
                <a:solidFill>
                  <a:schemeClr val="accent1"/>
                </a:solidFill>
              </a:rPr>
              <a:t>- Wealth: </a:t>
            </a:r>
            <a:r>
              <a:rPr lang="en-GB" sz="1600" i="1" dirty="0" smtClean="0">
                <a:solidFill>
                  <a:srgbClr val="00A1DF"/>
                </a:solidFill>
              </a:rPr>
              <a:t>lowest quintile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2373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rgbClr val="00A1DF"/>
                </a:solidFill>
              </a:rPr>
              <a:t>*excluding slums</a:t>
            </a:r>
          </a:p>
        </p:txBody>
      </p:sp>
    </p:spTree>
    <p:extLst>
      <p:ext uri="{BB962C8B-B14F-4D97-AF65-F5344CB8AC3E}">
        <p14:creationId xmlns:p14="http://schemas.microsoft.com/office/powerpoint/2010/main" val="15917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885016" y="1892919"/>
            <a:ext cx="4475303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GB" sz="2800" dirty="0" smtClean="0">
                <a:solidFill>
                  <a:srgbClr val="00A1DF"/>
                </a:solidFill>
              </a:rPr>
              <a:t>Not just today or tomorrow,</a:t>
            </a:r>
            <a:endParaRPr lang="en-GB" sz="2800" dirty="0">
              <a:solidFill>
                <a:srgbClr val="00A1D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81360" y="2335719"/>
            <a:ext cx="4414640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A1DF"/>
                </a:solidFill>
              </a:rPr>
              <a:t>but </a:t>
            </a:r>
            <a:r>
              <a:rPr lang="en-GB" sz="2800" b="1" dirty="0" smtClean="0">
                <a:solidFill>
                  <a:srgbClr val="00A1DF"/>
                </a:solidFill>
              </a:rPr>
              <a:t>anytime in the </a:t>
            </a:r>
            <a:r>
              <a:rPr lang="fr-FR" sz="2800" b="1" dirty="0" smtClean="0">
                <a:solidFill>
                  <a:srgbClr val="00A1DF"/>
                </a:solidFill>
              </a:rPr>
              <a:t>future</a:t>
            </a:r>
            <a:r>
              <a:rPr lang="fr-FR" sz="2800" dirty="0" smtClean="0">
                <a:solidFill>
                  <a:srgbClr val="00A1DF"/>
                </a:solidFill>
              </a:rPr>
              <a:t>.</a:t>
            </a:r>
            <a:endParaRPr lang="en-GB" sz="2800" dirty="0">
              <a:solidFill>
                <a:srgbClr val="00A1D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9000" y="4572000"/>
            <a:ext cx="3996832" cy="4308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GB" sz="2800" dirty="0" smtClean="0">
                <a:solidFill>
                  <a:srgbClr val="00A1DF"/>
                </a:solidFill>
              </a:rPr>
              <a:t>Leaving </a:t>
            </a:r>
            <a:r>
              <a:rPr lang="en-GB" sz="2800" b="1" dirty="0" smtClean="0">
                <a:solidFill>
                  <a:srgbClr val="00A1DF"/>
                </a:solidFill>
              </a:rPr>
              <a:t>no one </a:t>
            </a:r>
            <a:r>
              <a:rPr lang="fr-FR" sz="2800" dirty="0" smtClean="0">
                <a:solidFill>
                  <a:srgbClr val="00A1DF"/>
                </a:solidFill>
              </a:rPr>
              <a:t>behind.</a:t>
            </a:r>
            <a:endParaRPr lang="en-GB" sz="2800" dirty="0">
              <a:solidFill>
                <a:srgbClr val="00A1D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29000" y="4572000"/>
            <a:ext cx="3996832" cy="430887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r"/>
            <a:r>
              <a:rPr lang="en-GB" sz="2800" dirty="0" smtClean="0">
                <a:solidFill>
                  <a:srgbClr val="00A1DF">
                    <a:lumMod val="20000"/>
                    <a:lumOff val="80000"/>
                  </a:srgbClr>
                </a:solidFill>
              </a:rPr>
              <a:t>Leaving </a:t>
            </a:r>
            <a:r>
              <a:rPr lang="en-GB" sz="2800" b="1" dirty="0" smtClean="0">
                <a:solidFill>
                  <a:srgbClr val="00A1DF">
                    <a:lumMod val="20000"/>
                    <a:lumOff val="80000"/>
                  </a:srgbClr>
                </a:solidFill>
              </a:rPr>
              <a:t>no one </a:t>
            </a:r>
            <a:r>
              <a:rPr lang="fr-FR" sz="2800" dirty="0" smtClean="0">
                <a:solidFill>
                  <a:srgbClr val="00A1DF">
                    <a:lumMod val="20000"/>
                    <a:lumOff val="80000"/>
                  </a:srgbClr>
                </a:solidFill>
              </a:rPr>
              <a:t>behind.</a:t>
            </a:r>
            <a:endParaRPr lang="en-GB" sz="2800" dirty="0">
              <a:solidFill>
                <a:srgbClr val="00A1DF">
                  <a:lumMod val="20000"/>
                  <a:lumOff val="80000"/>
                </a:srgbClr>
              </a:solidFill>
            </a:endParaRPr>
          </a:p>
        </p:txBody>
      </p:sp>
      <p:grpSp>
        <p:nvGrpSpPr>
          <p:cNvPr id="3" name="Grouper 22"/>
          <p:cNvGrpSpPr/>
          <p:nvPr/>
        </p:nvGrpSpPr>
        <p:grpSpPr>
          <a:xfrm>
            <a:off x="885016" y="1892919"/>
            <a:ext cx="5210984" cy="926481"/>
            <a:chOff x="858697" y="1844933"/>
            <a:chExt cx="5210984" cy="926481"/>
          </a:xfrm>
        </p:grpSpPr>
        <p:sp>
          <p:nvSpPr>
            <p:cNvPr id="17" name="ZoneTexte 16"/>
            <p:cNvSpPr txBox="1"/>
            <p:nvPr/>
          </p:nvSpPr>
          <p:spPr>
            <a:xfrm>
              <a:off x="858697" y="1844933"/>
              <a:ext cx="4475303" cy="50359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54000" rtlCol="0">
              <a:spAutoFit/>
            </a:bodyPr>
            <a:lstStyle/>
            <a:p>
              <a:r>
                <a:rPr lang="en-GB" sz="2800" dirty="0" smtClean="0">
                  <a:solidFill>
                    <a:srgbClr val="00A1DF">
                      <a:lumMod val="20000"/>
                      <a:lumOff val="80000"/>
                    </a:srgbClr>
                  </a:solidFill>
                </a:rPr>
                <a:t>Not just today or tomorrow,</a:t>
              </a:r>
              <a:endParaRPr lang="en-GB" sz="2800" dirty="0">
                <a:solidFill>
                  <a:srgbClr val="00A1DF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655041" y="2286000"/>
              <a:ext cx="4414640" cy="48541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54000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00A1DF">
                      <a:lumMod val="20000"/>
                      <a:lumOff val="80000"/>
                    </a:srgbClr>
                  </a:solidFill>
                </a:rPr>
                <a:t>but </a:t>
              </a:r>
              <a:r>
                <a:rPr lang="en-GB" sz="2800" b="1" dirty="0" smtClean="0">
                  <a:solidFill>
                    <a:srgbClr val="00A1DF">
                      <a:lumMod val="20000"/>
                      <a:lumOff val="80000"/>
                    </a:srgbClr>
                  </a:solidFill>
                </a:rPr>
                <a:t>anytime in the </a:t>
              </a:r>
              <a:r>
                <a:rPr lang="fr-FR" sz="2800" b="1" dirty="0" smtClean="0">
                  <a:solidFill>
                    <a:srgbClr val="00A1DF">
                      <a:lumMod val="20000"/>
                      <a:lumOff val="80000"/>
                    </a:srgbClr>
                  </a:solidFill>
                </a:rPr>
                <a:t>future</a:t>
              </a:r>
              <a:r>
                <a:rPr lang="fr-FR" sz="2800" dirty="0" smtClean="0">
                  <a:solidFill>
                    <a:srgbClr val="00A1DF">
                      <a:lumMod val="20000"/>
                      <a:lumOff val="80000"/>
                    </a:srgbClr>
                  </a:solidFill>
                </a:rPr>
                <a:t>.</a:t>
              </a:r>
              <a:endParaRPr lang="en-GB" sz="2800" dirty="0">
                <a:solidFill>
                  <a:srgbClr val="00A1DF">
                    <a:lumMod val="20000"/>
                    <a:lumOff val="80000"/>
                  </a:srgbClr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need a sustainable effort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3152854" y="3196800"/>
            <a:ext cx="4467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0" b="1" dirty="0" smtClean="0">
                <a:solidFill>
                  <a:srgbClr val="9DC13A"/>
                </a:solidFill>
              </a:rPr>
              <a:t>EQUITY</a:t>
            </a:r>
            <a:endParaRPr lang="en-GB" sz="9000" b="1" dirty="0">
              <a:solidFill>
                <a:srgbClr val="9DC13A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03221" y="2641937"/>
            <a:ext cx="5916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005CB9"/>
                </a:solidFill>
              </a:rPr>
              <a:t>intergenerational</a:t>
            </a:r>
            <a:endParaRPr lang="en-GB" sz="6000" dirty="0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/>
      <p:bldP spid="10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Page: </a:t>
            </a:r>
            <a:fld id="{733122C9-A0B9-462F-8757-0847AD287B6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vaccineswork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3" y="587250"/>
            <a:ext cx="6858000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30832" y="194071"/>
            <a:ext cx="5509022" cy="777478"/>
          </a:xfrm>
        </p:spPr>
        <p:txBody>
          <a:bodyPr/>
          <a:lstStyle/>
          <a:p>
            <a:r>
              <a:rPr lang="en-GB" b="1" dirty="0" smtClean="0"/>
              <a:t>Equity </a:t>
            </a:r>
            <a:r>
              <a:rPr lang="en-GB" dirty="0" smtClean="0"/>
              <a:t>– Driving equity in vaccine </a:t>
            </a:r>
            <a:r>
              <a:rPr lang="en-GB" dirty="0"/>
              <a:t>a</a:t>
            </a:r>
            <a:r>
              <a:rPr lang="en-GB" dirty="0" smtClean="0"/>
              <a:t>ccess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0832" y="1372994"/>
            <a:ext cx="5509022" cy="491967"/>
          </a:xfrm>
        </p:spPr>
        <p:txBody>
          <a:bodyPr/>
          <a:lstStyle/>
          <a:p>
            <a:r>
              <a:rPr lang="en-GB" dirty="0">
                <a:solidFill>
                  <a:srgbClr val="005CB9"/>
                </a:solidFill>
              </a:rPr>
              <a:t>B</a:t>
            </a:r>
            <a:r>
              <a:rPr lang="en-GB" dirty="0" smtClean="0">
                <a:solidFill>
                  <a:srgbClr val="005CB9"/>
                </a:solidFill>
              </a:rPr>
              <a:t>etween high- and low-income countries, 2000–2014 </a:t>
            </a:r>
            <a:endParaRPr lang="en-GB" dirty="0">
              <a:solidFill>
                <a:srgbClr val="005CB9"/>
              </a:solidFill>
            </a:endParaRPr>
          </a:p>
          <a:p>
            <a:pPr marL="0" lvl="1"/>
            <a:r>
              <a:rPr lang="en-GB" b="0" dirty="0" smtClean="0"/>
              <a:t>% </a:t>
            </a:r>
            <a:r>
              <a:rPr lang="en-US" b="0" dirty="0" smtClean="0"/>
              <a:t>of countries that have introduced the vaccines nationally</a:t>
            </a:r>
            <a:endParaRPr lang="en-US" b="0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123728" y="6030290"/>
            <a:ext cx="3240000" cy="270000"/>
          </a:xfrm>
        </p:spPr>
        <p:txBody>
          <a:bodyPr/>
          <a:lstStyle/>
          <a:p>
            <a:r>
              <a:rPr lang="en-US" dirty="0">
                <a:solidFill>
                  <a:srgbClr val="005CB9"/>
                </a:solidFill>
              </a:rPr>
              <a:t>#</a:t>
            </a:r>
            <a:r>
              <a:rPr lang="en-US" dirty="0" err="1">
                <a:solidFill>
                  <a:srgbClr val="005CB9"/>
                </a:solidFill>
              </a:rPr>
              <a:t>vaccineswork</a:t>
            </a:r>
            <a:endParaRPr lang="en-US" dirty="0">
              <a:solidFill>
                <a:srgbClr val="005CB9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 bwMode="gray">
          <a:xfrm>
            <a:off x="930505" y="5261392"/>
            <a:ext cx="5506640" cy="327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42875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4000" indent="108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04000" indent="108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tabLst>
                <a:tab pos="66675" algn="l"/>
              </a:tabLst>
            </a:pPr>
            <a:r>
              <a:rPr lang="en-GB" sz="750" b="0" dirty="0">
                <a:solidFill>
                  <a:srgbClr val="343434"/>
                </a:solidFill>
                <a:cs typeface="Arial" pitchFamily="34" charset="0"/>
              </a:rPr>
              <a:t>Source: The International Vaccine Access Center (IVAC) VIMS database. Data as of 31 December 2014.</a:t>
            </a:r>
          </a:p>
          <a:p>
            <a:pPr>
              <a:spcBef>
                <a:spcPts val="300"/>
              </a:spcBef>
              <a:tabLst>
                <a:tab pos="66675" algn="l"/>
              </a:tabLst>
            </a:pPr>
            <a:r>
              <a:rPr lang="en-GB" sz="750" b="0" dirty="0">
                <a:solidFill>
                  <a:srgbClr val="343434"/>
                </a:solidFill>
                <a:cs typeface="Arial" pitchFamily="34" charset="0"/>
              </a:rPr>
              <a:t>Note: Only countries with universal national introduction are included.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80480" y="2378440"/>
            <a:ext cx="1727597" cy="255419"/>
          </a:xfrm>
          <a:ln>
            <a:noFill/>
          </a:ln>
        </p:spPr>
        <p:txBody>
          <a:bodyPr/>
          <a:lstStyle/>
          <a:p>
            <a:pPr algn="ctr"/>
            <a:r>
              <a:rPr lang="en-US" sz="1050" dirty="0">
                <a:solidFill>
                  <a:srgbClr val="D50032"/>
                </a:solidFill>
              </a:rPr>
              <a:t>Hepatitis B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43459" y="2371243"/>
            <a:ext cx="2348542" cy="2554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i="1" dirty="0" err="1">
                <a:solidFill>
                  <a:srgbClr val="653279"/>
                </a:solidFill>
              </a:rPr>
              <a:t>Haemophilus</a:t>
            </a:r>
            <a:r>
              <a:rPr lang="en-US" sz="1050" i="1" dirty="0">
                <a:solidFill>
                  <a:srgbClr val="653279"/>
                </a:solidFill>
              </a:rPr>
              <a:t> </a:t>
            </a:r>
            <a:r>
              <a:rPr lang="en-US" sz="1050" i="1" dirty="0" err="1">
                <a:solidFill>
                  <a:srgbClr val="653279"/>
                </a:solidFill>
              </a:rPr>
              <a:t>influenzae</a:t>
            </a:r>
            <a:r>
              <a:rPr lang="en-US" sz="1050" i="1" dirty="0">
                <a:solidFill>
                  <a:srgbClr val="653279"/>
                </a:solidFill>
              </a:rPr>
              <a:t> </a:t>
            </a:r>
            <a:r>
              <a:rPr lang="en-US" sz="1050" dirty="0">
                <a:solidFill>
                  <a:srgbClr val="653279"/>
                </a:solidFill>
              </a:rPr>
              <a:t>type b (Hib)</a:t>
            </a:r>
          </a:p>
        </p:txBody>
      </p:sp>
      <p:pic>
        <p:nvPicPr>
          <p:cNvPr id="10" name="Picture 9" descr="vaccine-access-PNEUMO-im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2474" y="1477830"/>
            <a:ext cx="2658540" cy="27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038" y="1"/>
            <a:ext cx="8208962" cy="1036637"/>
          </a:xfrm>
        </p:spPr>
        <p:txBody>
          <a:bodyPr/>
          <a:lstStyle/>
          <a:p>
            <a:r>
              <a:rPr lang="en-GB" dirty="0" smtClean="0"/>
              <a:t>Immunisation coverage </a:t>
            </a:r>
            <a:br>
              <a:rPr lang="en-GB" dirty="0" smtClean="0"/>
            </a:br>
            <a:r>
              <a:rPr lang="en-GB" dirty="0" smtClean="0"/>
              <a:t>in 73 </a:t>
            </a:r>
            <a:r>
              <a:rPr lang="en-GB" dirty="0" err="1" smtClean="0"/>
              <a:t>Gavi</a:t>
            </a:r>
            <a:r>
              <a:rPr lang="en-GB" dirty="0" smtClean="0"/>
              <a:t>-supported countries</a:t>
            </a:r>
            <a:endParaRPr lang="en-US" sz="2400" dirty="0"/>
          </a:p>
        </p:txBody>
      </p:sp>
      <p:pic>
        <p:nvPicPr>
          <p:cNvPr id="10" name="Image 9" descr="DTP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7617600" cy="3708078"/>
          </a:xfrm>
          <a:prstGeom prst="rect">
            <a:avLst/>
          </a:prstGeom>
        </p:spPr>
      </p:pic>
      <p:pic>
        <p:nvPicPr>
          <p:cNvPr id="11" name="Image 10" descr="DTP_1.png"/>
          <p:cNvPicPr>
            <a:picLocks noChangeAspect="1"/>
          </p:cNvPicPr>
          <p:nvPr/>
        </p:nvPicPr>
        <p:blipFill>
          <a:blip r:embed="rId4"/>
          <a:srcRect l="11004" r="8969" b="13689"/>
          <a:stretch>
            <a:fillRect/>
          </a:stretch>
        </p:blipFill>
        <p:spPr>
          <a:xfrm>
            <a:off x="1066800" y="1905000"/>
            <a:ext cx="6096000" cy="3200400"/>
          </a:xfrm>
          <a:prstGeom prst="rect">
            <a:avLst/>
          </a:prstGeom>
        </p:spPr>
      </p:pic>
      <p:pic>
        <p:nvPicPr>
          <p:cNvPr id="12" name="Image 11" descr="DTP_1.png"/>
          <p:cNvPicPr>
            <a:picLocks noChangeAspect="1"/>
          </p:cNvPicPr>
          <p:nvPr/>
        </p:nvPicPr>
        <p:blipFill>
          <a:blip r:embed="rId4"/>
          <a:srcRect l="91031" t="16440" r="1967" b="77395"/>
          <a:stretch>
            <a:fillRect/>
          </a:stretch>
        </p:blipFill>
        <p:spPr>
          <a:xfrm>
            <a:off x="7162800" y="2514600"/>
            <a:ext cx="533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28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16"/>
          <p:cNvGrpSpPr/>
          <p:nvPr/>
        </p:nvGrpSpPr>
        <p:grpSpPr>
          <a:xfrm>
            <a:off x="0" y="1524000"/>
            <a:ext cx="8001000" cy="5334000"/>
            <a:chOff x="0" y="1524000"/>
            <a:chExt cx="8001000" cy="5334000"/>
          </a:xfrm>
        </p:grpSpPr>
        <p:pic>
          <p:nvPicPr>
            <p:cNvPr id="15" name="Image 14" descr="zoom.png"/>
            <p:cNvPicPr>
              <a:picLocks noChangeAspect="1"/>
            </p:cNvPicPr>
            <p:nvPr/>
          </p:nvPicPr>
          <p:blipFill>
            <a:blip r:embed="rId3"/>
            <a:srcRect l="12500" r="31667" b="12500"/>
            <a:stretch>
              <a:fillRect/>
            </a:stretch>
          </p:blipFill>
          <p:spPr>
            <a:xfrm>
              <a:off x="0" y="1524000"/>
              <a:ext cx="5105400" cy="5334000"/>
            </a:xfrm>
            <a:prstGeom prst="rect">
              <a:avLst/>
            </a:prstGeom>
          </p:spPr>
        </p:pic>
        <p:pic>
          <p:nvPicPr>
            <p:cNvPr id="16" name="Image 15" descr="zoom.png"/>
            <p:cNvPicPr>
              <a:picLocks noChangeAspect="1"/>
            </p:cNvPicPr>
            <p:nvPr/>
          </p:nvPicPr>
          <p:blipFill>
            <a:blip r:embed="rId3"/>
            <a:srcRect l="66666" b="47500"/>
            <a:stretch>
              <a:fillRect/>
            </a:stretch>
          </p:blipFill>
          <p:spPr>
            <a:xfrm>
              <a:off x="4953000" y="1524000"/>
              <a:ext cx="3048000" cy="320040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closer look...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2754713"/>
      </p:ext>
    </p:extLst>
  </p:cSld>
  <p:clrMapOvr>
    <a:masterClrMapping/>
  </p:clrMapOvr>
  <p:transition advClick="0" advTm="5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/>
        </p:nvGrpSpPr>
        <p:grpSpPr>
          <a:xfrm>
            <a:off x="0" y="0"/>
            <a:ext cx="11582400" cy="6858000"/>
            <a:chOff x="0" y="-152400"/>
            <a:chExt cx="11582400" cy="6858000"/>
          </a:xfrm>
        </p:grpSpPr>
        <p:pic>
          <p:nvPicPr>
            <p:cNvPr id="10" name="Image 9" descr="zoom.png"/>
            <p:cNvPicPr>
              <a:picLocks noChangeAspect="1"/>
            </p:cNvPicPr>
            <p:nvPr/>
          </p:nvPicPr>
          <p:blipFill>
            <a:blip r:embed="rId3"/>
            <a:srcRect l="47184" t="21640" r="34550" b="52765"/>
            <a:stretch>
              <a:fillRect/>
            </a:stretch>
          </p:blipFill>
          <p:spPr>
            <a:xfrm>
              <a:off x="0" y="1295400"/>
              <a:ext cx="5791200" cy="5410200"/>
            </a:xfrm>
            <a:prstGeom prst="rect">
              <a:avLst/>
            </a:prstGeom>
          </p:spPr>
        </p:pic>
        <p:pic>
          <p:nvPicPr>
            <p:cNvPr id="12" name="Image 11" descr="zoom.png"/>
            <p:cNvPicPr>
              <a:picLocks noChangeAspect="1"/>
            </p:cNvPicPr>
            <p:nvPr/>
          </p:nvPicPr>
          <p:blipFill>
            <a:blip r:embed="rId3"/>
            <a:srcRect l="61124" t="14791" r="16285" b="59254"/>
            <a:stretch>
              <a:fillRect/>
            </a:stretch>
          </p:blipFill>
          <p:spPr>
            <a:xfrm>
              <a:off x="4419600" y="-152400"/>
              <a:ext cx="7162800" cy="54864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819400" y="2133600"/>
            <a:ext cx="3276600" cy="327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closer look...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62752"/>
      </p:ext>
    </p:extLst>
  </p:cSld>
  <p:clrMapOvr>
    <a:masterClrMapping/>
  </p:clrMapOvr>
  <p:transition advClick="0" advTm="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 descr="rotation_01.png"/>
          <p:cNvPicPr>
            <a:picLocks noChangeAspect="1"/>
          </p:cNvPicPr>
          <p:nvPr/>
        </p:nvPicPr>
        <p:blipFill>
          <a:blip r:embed="rId2"/>
          <a:srcRect b="5004"/>
          <a:stretch>
            <a:fillRect/>
          </a:stretch>
        </p:blipFill>
        <p:spPr>
          <a:xfrm>
            <a:off x="0" y="1527600"/>
            <a:ext cx="9136802" cy="4339800"/>
          </a:xfrm>
          <a:prstGeom prst="rect">
            <a:avLst/>
          </a:prstGeom>
        </p:spPr>
      </p:pic>
      <p:pic>
        <p:nvPicPr>
          <p:cNvPr id="57" name="Image 56" descr="rotation_02.png"/>
          <p:cNvPicPr>
            <a:picLocks noChangeAspect="1"/>
          </p:cNvPicPr>
          <p:nvPr/>
        </p:nvPicPr>
        <p:blipFill>
          <a:blip r:embed="rId3"/>
          <a:srcRect b="5004"/>
          <a:stretch>
            <a:fillRect/>
          </a:stretch>
        </p:blipFill>
        <p:spPr>
          <a:xfrm>
            <a:off x="7198" y="1527600"/>
            <a:ext cx="9136802" cy="4339800"/>
          </a:xfrm>
          <a:prstGeom prst="rect">
            <a:avLst/>
          </a:prstGeom>
        </p:spPr>
      </p:pic>
      <p:pic>
        <p:nvPicPr>
          <p:cNvPr id="60" name="Image 59" descr="rotation_03.png"/>
          <p:cNvPicPr>
            <a:picLocks noChangeAspect="1"/>
          </p:cNvPicPr>
          <p:nvPr/>
        </p:nvPicPr>
        <p:blipFill>
          <a:blip r:embed="rId4"/>
          <a:srcRect b="5004"/>
          <a:stretch>
            <a:fillRect/>
          </a:stretch>
        </p:blipFill>
        <p:spPr>
          <a:xfrm>
            <a:off x="7200" y="1527600"/>
            <a:ext cx="9136800" cy="4339800"/>
          </a:xfrm>
          <a:prstGeom prst="rect">
            <a:avLst/>
          </a:prstGeom>
        </p:spPr>
      </p:pic>
      <p:pic>
        <p:nvPicPr>
          <p:cNvPr id="63" name="Image 62" descr="rotation_04.png"/>
          <p:cNvPicPr>
            <a:picLocks noChangeAspect="1"/>
          </p:cNvPicPr>
          <p:nvPr/>
        </p:nvPicPr>
        <p:blipFill>
          <a:blip r:embed="rId5"/>
          <a:srcRect b="6672"/>
          <a:stretch>
            <a:fillRect/>
          </a:stretch>
        </p:blipFill>
        <p:spPr>
          <a:xfrm>
            <a:off x="0" y="1527600"/>
            <a:ext cx="9136800" cy="4263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closer look...</a:t>
            </a:r>
            <a:endParaRPr lang="en-GB" dirty="0"/>
          </a:p>
        </p:txBody>
      </p:sp>
      <p:grpSp>
        <p:nvGrpSpPr>
          <p:cNvPr id="74" name="Grouper 73"/>
          <p:cNvGrpSpPr/>
          <p:nvPr/>
        </p:nvGrpSpPr>
        <p:grpSpPr>
          <a:xfrm>
            <a:off x="0" y="2514600"/>
            <a:ext cx="9144000" cy="2667000"/>
            <a:chOff x="0" y="2362200"/>
            <a:chExt cx="9144000" cy="2667000"/>
          </a:xfrm>
        </p:grpSpPr>
        <p:sp>
          <p:nvSpPr>
            <p:cNvPr id="70" name="Rectangle 69"/>
            <p:cNvSpPr/>
            <p:nvPr/>
          </p:nvSpPr>
          <p:spPr>
            <a:xfrm>
              <a:off x="0" y="2362200"/>
              <a:ext cx="9144000" cy="266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73" name="Image 72" descr="graphic_06.png"/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" y="2819400"/>
              <a:ext cx="8917200" cy="1652400"/>
            </a:xfrm>
            <a:prstGeom prst="rect">
              <a:avLst/>
            </a:prstGeom>
          </p:spPr>
        </p:pic>
      </p:grpSp>
      <p:pic>
        <p:nvPicPr>
          <p:cNvPr id="52" name="Image 5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686800" y="2362200"/>
            <a:ext cx="381000" cy="56535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29600" y="2362200"/>
            <a:ext cx="381000" cy="565355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834200" y="2362200"/>
            <a:ext cx="381000" cy="56535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086600" y="2362200"/>
            <a:ext cx="381000" cy="56535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96000" y="2362200"/>
            <a:ext cx="381000" cy="565355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105400" y="2362200"/>
            <a:ext cx="381000" cy="565355"/>
          </a:xfrm>
          <a:prstGeom prst="rect">
            <a:avLst/>
          </a:prstGeom>
        </p:spPr>
      </p:pic>
      <p:pic>
        <p:nvPicPr>
          <p:cNvPr id="82" name="Image 81" descr="graphic_06_full.png"/>
          <p:cNvPicPr preferRelativeResize="0">
            <a:picLocks/>
          </p:cNvPicPr>
          <p:nvPr/>
        </p:nvPicPr>
        <p:blipFill>
          <a:blip r:embed="rId9"/>
          <a:srcRect l="94867" b="7734"/>
          <a:stretch>
            <a:fillRect/>
          </a:stretch>
        </p:blipFill>
        <p:spPr>
          <a:xfrm>
            <a:off x="8610600" y="2971200"/>
            <a:ext cx="457800" cy="1524600"/>
          </a:xfrm>
          <a:prstGeom prst="rect">
            <a:avLst/>
          </a:prstGeom>
        </p:spPr>
      </p:pic>
      <p:pic>
        <p:nvPicPr>
          <p:cNvPr id="89" name="Image 88" descr="graphic_06_full.png"/>
          <p:cNvPicPr preferRelativeResize="0">
            <a:picLocks/>
          </p:cNvPicPr>
          <p:nvPr/>
        </p:nvPicPr>
        <p:blipFill>
          <a:blip r:embed="rId9"/>
          <a:srcRect l="89738" r="5134" b="16956"/>
          <a:stretch>
            <a:fillRect/>
          </a:stretch>
        </p:blipFill>
        <p:spPr>
          <a:xfrm>
            <a:off x="8153400" y="2971200"/>
            <a:ext cx="457200" cy="1372200"/>
          </a:xfrm>
          <a:prstGeom prst="rect">
            <a:avLst/>
          </a:prstGeom>
        </p:spPr>
      </p:pic>
      <p:pic>
        <p:nvPicPr>
          <p:cNvPr id="90" name="Image 89" descr="graphic_06_full.png"/>
          <p:cNvPicPr preferRelativeResize="0">
            <a:picLocks/>
          </p:cNvPicPr>
          <p:nvPr/>
        </p:nvPicPr>
        <p:blipFill>
          <a:blip r:embed="rId9"/>
          <a:srcRect l="86321" r="10261" b="30791"/>
          <a:stretch>
            <a:fillRect/>
          </a:stretch>
        </p:blipFill>
        <p:spPr>
          <a:xfrm>
            <a:off x="7848600" y="2971200"/>
            <a:ext cx="304800" cy="1143600"/>
          </a:xfrm>
          <a:prstGeom prst="rect">
            <a:avLst/>
          </a:prstGeom>
        </p:spPr>
      </p:pic>
      <p:pic>
        <p:nvPicPr>
          <p:cNvPr id="91" name="Image 90" descr="graphic_06_full.png"/>
          <p:cNvPicPr preferRelativeResize="0">
            <a:picLocks/>
          </p:cNvPicPr>
          <p:nvPr/>
        </p:nvPicPr>
        <p:blipFill>
          <a:blip r:embed="rId9"/>
          <a:srcRect l="74358" r="13679" b="58460"/>
          <a:stretch>
            <a:fillRect/>
          </a:stretch>
        </p:blipFill>
        <p:spPr>
          <a:xfrm>
            <a:off x="6781800" y="2971200"/>
            <a:ext cx="1066800" cy="686400"/>
          </a:xfrm>
          <a:prstGeom prst="rect">
            <a:avLst/>
          </a:prstGeom>
        </p:spPr>
      </p:pic>
      <p:pic>
        <p:nvPicPr>
          <p:cNvPr id="92" name="Image 91" descr="graphic_06_full.png"/>
          <p:cNvPicPr preferRelativeResize="0">
            <a:picLocks/>
          </p:cNvPicPr>
          <p:nvPr/>
        </p:nvPicPr>
        <p:blipFill>
          <a:blip r:embed="rId9"/>
          <a:srcRect l="64104" r="25642" b="72296"/>
          <a:stretch>
            <a:fillRect/>
          </a:stretch>
        </p:blipFill>
        <p:spPr>
          <a:xfrm>
            <a:off x="5867400" y="2971200"/>
            <a:ext cx="914400" cy="457800"/>
          </a:xfrm>
          <a:prstGeom prst="rect">
            <a:avLst/>
          </a:prstGeom>
        </p:spPr>
      </p:pic>
      <p:pic>
        <p:nvPicPr>
          <p:cNvPr id="93" name="Image 92" descr="graphic_06_full.png"/>
          <p:cNvPicPr preferRelativeResize="0">
            <a:picLocks/>
          </p:cNvPicPr>
          <p:nvPr/>
        </p:nvPicPr>
        <p:blipFill>
          <a:blip r:embed="rId9"/>
          <a:srcRect l="38003" r="35896" b="81518"/>
          <a:stretch>
            <a:fillRect/>
          </a:stretch>
        </p:blipFill>
        <p:spPr>
          <a:xfrm>
            <a:off x="3539928" y="2971200"/>
            <a:ext cx="2327472" cy="305400"/>
          </a:xfrm>
          <a:prstGeom prst="rect">
            <a:avLst/>
          </a:prstGeom>
        </p:spPr>
      </p:pic>
      <p:sp>
        <p:nvSpPr>
          <p:cNvPr id="50" name="Ellipse 49"/>
          <p:cNvSpPr/>
          <p:nvPr/>
        </p:nvSpPr>
        <p:spPr>
          <a:xfrm>
            <a:off x="8153400" y="3276600"/>
            <a:ext cx="1524000" cy="1524000"/>
          </a:xfrm>
          <a:prstGeom prst="ellipse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6" name="Grouper 95"/>
          <p:cNvGrpSpPr/>
          <p:nvPr/>
        </p:nvGrpSpPr>
        <p:grpSpPr>
          <a:xfrm>
            <a:off x="0" y="2133600"/>
            <a:ext cx="9753600" cy="2895600"/>
            <a:chOff x="0" y="1981200"/>
            <a:chExt cx="9753600" cy="2895600"/>
          </a:xfrm>
        </p:grpSpPr>
        <p:sp>
          <p:nvSpPr>
            <p:cNvPr id="94" name="Rectangle 93"/>
            <p:cNvSpPr/>
            <p:nvPr/>
          </p:nvSpPr>
          <p:spPr>
            <a:xfrm>
              <a:off x="0" y="1981200"/>
              <a:ext cx="9753600" cy="289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95" name="Image 94" descr="graphic_06_full.png"/>
            <p:cNvPicPr preferRelativeResize="0">
              <a:picLocks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49628" y="2819400"/>
              <a:ext cx="8918772" cy="1652396"/>
            </a:xfrm>
            <a:prstGeom prst="rect">
              <a:avLst/>
            </a:prstGeom>
          </p:spPr>
        </p:pic>
      </p:grpSp>
      <p:sp>
        <p:nvSpPr>
          <p:cNvPr id="49" name="ZoneTexte 48"/>
          <p:cNvSpPr txBox="1"/>
          <p:nvPr/>
        </p:nvSpPr>
        <p:spPr>
          <a:xfrm>
            <a:off x="1981200" y="1905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5CB9"/>
                </a:solidFill>
              </a:rPr>
              <a:t>Universal Health Coverage</a:t>
            </a:r>
            <a:endParaRPr lang="en-GB" sz="2400" i="1" dirty="0">
              <a:solidFill>
                <a:srgbClr val="005CB9"/>
              </a:solidFill>
            </a:endParaRPr>
          </a:p>
        </p:txBody>
      </p:sp>
      <p:grpSp>
        <p:nvGrpSpPr>
          <p:cNvPr id="75" name="Grouper 47"/>
          <p:cNvGrpSpPr/>
          <p:nvPr/>
        </p:nvGrpSpPr>
        <p:grpSpPr>
          <a:xfrm>
            <a:off x="137525" y="1219200"/>
            <a:ext cx="3215275" cy="3748445"/>
            <a:chOff x="137525" y="1066800"/>
            <a:chExt cx="3215275" cy="3748445"/>
          </a:xfrm>
        </p:grpSpPr>
        <p:grpSp>
          <p:nvGrpSpPr>
            <p:cNvPr id="76" name="Grouper 45"/>
            <p:cNvGrpSpPr/>
            <p:nvPr/>
          </p:nvGrpSpPr>
          <p:grpSpPr>
            <a:xfrm>
              <a:off x="137525" y="1066800"/>
              <a:ext cx="307777" cy="1775026"/>
              <a:chOff x="137525" y="1066800"/>
              <a:chExt cx="307777" cy="1775026"/>
            </a:xfrm>
          </p:grpSpPr>
          <p:sp>
            <p:nvSpPr>
              <p:cNvPr id="80" name="ZoneTexte 79"/>
              <p:cNvSpPr txBox="1"/>
              <p:nvPr/>
            </p:nvSpPr>
            <p:spPr>
              <a:xfrm rot="16200000">
                <a:off x="-596099" y="1800424"/>
                <a:ext cx="177502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5CB9"/>
                    </a:solidFill>
                  </a:rPr>
                  <a:t>New vaccines</a:t>
                </a:r>
                <a:endParaRPr lang="en-GB" sz="1400" b="1" dirty="0">
                  <a:solidFill>
                    <a:srgbClr val="005CB9"/>
                  </a:solidFill>
                </a:endParaRPr>
              </a:p>
            </p:txBody>
          </p:sp>
          <p:cxnSp>
            <p:nvCxnSpPr>
              <p:cNvPr id="81" name="Connecteur droit avec flèche 80"/>
              <p:cNvCxnSpPr/>
              <p:nvPr/>
            </p:nvCxnSpPr>
            <p:spPr>
              <a:xfrm rot="5400000" flipH="1" flipV="1">
                <a:off x="194100" y="1397206"/>
                <a:ext cx="252000" cy="1588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r 46"/>
            <p:cNvGrpSpPr/>
            <p:nvPr/>
          </p:nvGrpSpPr>
          <p:grpSpPr>
            <a:xfrm>
              <a:off x="381000" y="4507468"/>
              <a:ext cx="2971800" cy="307777"/>
              <a:chOff x="381000" y="4507468"/>
              <a:chExt cx="2971800" cy="307777"/>
            </a:xfrm>
          </p:grpSpPr>
          <p:sp>
            <p:nvSpPr>
              <p:cNvPr id="78" name="ZoneTexte 77"/>
              <p:cNvSpPr txBox="1"/>
              <p:nvPr/>
            </p:nvSpPr>
            <p:spPr>
              <a:xfrm>
                <a:off x="381000" y="4507468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5CB9"/>
                    </a:solidFill>
                  </a:rPr>
                  <a:t>Routine coverage</a:t>
                </a:r>
                <a:endParaRPr lang="en-GB" sz="1400" b="1" dirty="0">
                  <a:solidFill>
                    <a:srgbClr val="005CB9"/>
                  </a:solidFill>
                </a:endParaRPr>
              </a:p>
            </p:txBody>
          </p:sp>
          <p:cxnSp>
            <p:nvCxnSpPr>
              <p:cNvPr id="79" name="Connecteur droit avec flèche 78"/>
              <p:cNvCxnSpPr/>
              <p:nvPr/>
            </p:nvCxnSpPr>
            <p:spPr>
              <a:xfrm>
                <a:off x="2034000" y="4701600"/>
                <a:ext cx="252000" cy="1588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17756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52"/>
          <p:cNvGrpSpPr/>
          <p:nvPr/>
        </p:nvGrpSpPr>
        <p:grpSpPr>
          <a:xfrm>
            <a:off x="137525" y="1219200"/>
            <a:ext cx="8930875" cy="3748445"/>
            <a:chOff x="137525" y="1066800"/>
            <a:chExt cx="8930875" cy="3748445"/>
          </a:xfrm>
        </p:grpSpPr>
        <p:pic>
          <p:nvPicPr>
            <p:cNvPr id="44" name="Image 43" descr="graphic_06_full.png"/>
            <p:cNvPicPr preferRelativeResize="0"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9628" y="2819400"/>
              <a:ext cx="8918772" cy="1652396"/>
            </a:xfrm>
            <a:prstGeom prst="rect">
              <a:avLst/>
            </a:prstGeom>
          </p:spPr>
        </p:pic>
        <p:grpSp>
          <p:nvGrpSpPr>
            <p:cNvPr id="4" name="Grouper 47"/>
            <p:cNvGrpSpPr/>
            <p:nvPr/>
          </p:nvGrpSpPr>
          <p:grpSpPr>
            <a:xfrm>
              <a:off x="137525" y="1066800"/>
              <a:ext cx="3215275" cy="3748445"/>
              <a:chOff x="137525" y="1066800"/>
              <a:chExt cx="3215275" cy="3748445"/>
            </a:xfrm>
          </p:grpSpPr>
          <p:sp>
            <p:nvSpPr>
              <p:cNvPr id="51" name="ZoneTexte 50"/>
              <p:cNvSpPr txBox="1"/>
              <p:nvPr/>
            </p:nvSpPr>
            <p:spPr>
              <a:xfrm rot="16200000">
                <a:off x="-596099" y="1800424"/>
                <a:ext cx="177502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5CB9"/>
                    </a:solidFill>
                  </a:rPr>
                  <a:t>New vaccines</a:t>
                </a:r>
                <a:endParaRPr lang="en-GB" sz="1400" b="1" dirty="0">
                  <a:solidFill>
                    <a:srgbClr val="005CB9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381000" y="4507468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5CB9"/>
                    </a:solidFill>
                  </a:rPr>
                  <a:t>Routine coverage</a:t>
                </a:r>
                <a:endParaRPr lang="en-GB" sz="1400" b="1" dirty="0">
                  <a:solidFill>
                    <a:srgbClr val="005CB9"/>
                  </a:solidFill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038" y="1"/>
            <a:ext cx="7904162" cy="1036637"/>
          </a:xfrm>
        </p:spPr>
        <p:txBody>
          <a:bodyPr/>
          <a:lstStyle/>
          <a:p>
            <a:r>
              <a:rPr lang="en-GB" dirty="0" smtClean="0"/>
              <a:t>The full potential of reaching children everywhere</a:t>
            </a:r>
            <a:endParaRPr lang="en-GB" dirty="0"/>
          </a:p>
        </p:txBody>
      </p:sp>
      <p:pic>
        <p:nvPicPr>
          <p:cNvPr id="77" name="Picture 49" descr="Economic-value-im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1509" y="2362200"/>
            <a:ext cx="2521858" cy="2472771"/>
          </a:xfrm>
          <a:prstGeom prst="rect">
            <a:avLst/>
          </a:prstGeom>
        </p:spPr>
      </p:pic>
      <p:sp>
        <p:nvSpPr>
          <p:cNvPr id="78" name="Circular Arrow 26"/>
          <p:cNvSpPr/>
          <p:nvPr/>
        </p:nvSpPr>
        <p:spPr>
          <a:xfrm>
            <a:off x="2203595" y="1692730"/>
            <a:ext cx="5364198" cy="3798661"/>
          </a:xfrm>
          <a:prstGeom prst="circularArrow">
            <a:avLst>
              <a:gd name="adj1" fmla="val 1161"/>
              <a:gd name="adj2" fmla="val 233638"/>
              <a:gd name="adj3" fmla="val 15017973"/>
              <a:gd name="adj4" fmla="val 16759829"/>
              <a:gd name="adj5" fmla="val 3013"/>
            </a:avLst>
          </a:prstGeom>
          <a:solidFill>
            <a:schemeClr val="tx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lnSpc>
                <a:spcPct val="90000"/>
              </a:lnSpc>
            </a:pPr>
            <a:endParaRPr lang="en-US" sz="1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3123851" y="1602014"/>
            <a:ext cx="1080000" cy="1080000"/>
            <a:chOff x="2633585" y="2217510"/>
            <a:chExt cx="1080000" cy="1080000"/>
          </a:xfrm>
        </p:grpSpPr>
        <p:sp>
          <p:nvSpPr>
            <p:cNvPr id="107" name="Oval 27"/>
            <p:cNvSpPr>
              <a:spLocks noChangeAspect="1"/>
            </p:cNvSpPr>
            <p:nvPr/>
          </p:nvSpPr>
          <p:spPr>
            <a:xfrm>
              <a:off x="2633585" y="2217510"/>
              <a:ext cx="1080000" cy="1080000"/>
            </a:xfrm>
            <a:prstGeom prst="ellipse">
              <a:avLst/>
            </a:prstGeom>
            <a:solidFill>
              <a:srgbClr val="00A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08" name="TextBox 28"/>
            <p:cNvSpPr txBox="1"/>
            <p:nvPr/>
          </p:nvSpPr>
          <p:spPr>
            <a:xfrm>
              <a:off x="2699334" y="2328590"/>
              <a:ext cx="982960" cy="834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More</a:t>
              </a:r>
              <a:br>
                <a:rPr lang="en-US" sz="1200" dirty="0">
                  <a:solidFill>
                    <a:srgbClr val="FFFFFF"/>
                  </a:solidFill>
                </a:rPr>
              </a:br>
              <a:r>
                <a:rPr lang="en-US" sz="1200" dirty="0">
                  <a:solidFill>
                    <a:srgbClr val="FFFFFF"/>
                  </a:solidFill>
                </a:rPr>
                <a:t> politically &amp; economically stable </a:t>
              </a:r>
              <a:br>
                <a:rPr lang="en-US" sz="1200" dirty="0">
                  <a:solidFill>
                    <a:srgbClr val="FFFFFF"/>
                  </a:solidFill>
                </a:rPr>
              </a:br>
              <a:r>
                <a:rPr lang="en-US" sz="1200" dirty="0">
                  <a:solidFill>
                    <a:srgbClr val="FFFFFF"/>
                  </a:solidFill>
                </a:rPr>
                <a:t>countries </a:t>
              </a: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4447184" y="1372495"/>
            <a:ext cx="1080000" cy="1080000"/>
            <a:chOff x="3956918" y="1987991"/>
            <a:chExt cx="1080000" cy="1080000"/>
          </a:xfrm>
        </p:grpSpPr>
        <p:sp>
          <p:nvSpPr>
            <p:cNvPr id="105" name="Oval 29"/>
            <p:cNvSpPr>
              <a:spLocks noChangeAspect="1"/>
            </p:cNvSpPr>
            <p:nvPr/>
          </p:nvSpPr>
          <p:spPr>
            <a:xfrm>
              <a:off x="3956918" y="1987991"/>
              <a:ext cx="1080000" cy="1080000"/>
            </a:xfrm>
            <a:prstGeom prst="ellipse">
              <a:avLst/>
            </a:prstGeom>
            <a:solidFill>
              <a:srgbClr val="005C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06" name="TextBox 30"/>
            <p:cNvSpPr txBox="1"/>
            <p:nvPr/>
          </p:nvSpPr>
          <p:spPr>
            <a:xfrm>
              <a:off x="4101256" y="2301632"/>
              <a:ext cx="854825" cy="335476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Child vaccinated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5730155" y="1681842"/>
            <a:ext cx="1080000" cy="1080000"/>
            <a:chOff x="5239889" y="2297338"/>
            <a:chExt cx="1080000" cy="1080000"/>
          </a:xfrm>
        </p:grpSpPr>
        <p:sp>
          <p:nvSpPr>
            <p:cNvPr id="103" name="Oval 31"/>
            <p:cNvSpPr>
              <a:spLocks noChangeAspect="1"/>
            </p:cNvSpPr>
            <p:nvPr/>
          </p:nvSpPr>
          <p:spPr>
            <a:xfrm>
              <a:off x="5239889" y="2297338"/>
              <a:ext cx="1080000" cy="1080000"/>
            </a:xfrm>
            <a:prstGeom prst="ellipse">
              <a:avLst/>
            </a:prstGeom>
            <a:solidFill>
              <a:srgbClr val="00A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04" name="TextBox 32"/>
            <p:cNvSpPr txBox="1"/>
            <p:nvPr/>
          </p:nvSpPr>
          <p:spPr>
            <a:xfrm>
              <a:off x="5413461" y="2666410"/>
              <a:ext cx="805058" cy="335476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prstClr val="white"/>
                  </a:solidFill>
                </a:rPr>
                <a:t>Child lives longer</a:t>
              </a: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6751374" y="2383574"/>
            <a:ext cx="1080000" cy="1080000"/>
            <a:chOff x="6261108" y="2999070"/>
            <a:chExt cx="1080000" cy="1080000"/>
          </a:xfrm>
        </p:grpSpPr>
        <p:sp>
          <p:nvSpPr>
            <p:cNvPr id="101" name="Oval 33"/>
            <p:cNvSpPr>
              <a:spLocks noChangeAspect="1"/>
            </p:cNvSpPr>
            <p:nvPr/>
          </p:nvSpPr>
          <p:spPr>
            <a:xfrm>
              <a:off x="6261108" y="2999070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Box 34"/>
            <p:cNvSpPr txBox="1"/>
            <p:nvPr/>
          </p:nvSpPr>
          <p:spPr>
            <a:xfrm>
              <a:off x="6451009" y="3361366"/>
              <a:ext cx="805058" cy="335476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Fewer illnesses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768600" y="3636487"/>
            <a:ext cx="1080000" cy="1080000"/>
            <a:chOff x="6278334" y="4251983"/>
            <a:chExt cx="1080000" cy="1080000"/>
          </a:xfrm>
        </p:grpSpPr>
        <p:sp>
          <p:nvSpPr>
            <p:cNvPr id="99" name="Oval 35"/>
            <p:cNvSpPr>
              <a:spLocks noChangeAspect="1"/>
            </p:cNvSpPr>
            <p:nvPr/>
          </p:nvSpPr>
          <p:spPr>
            <a:xfrm>
              <a:off x="6278334" y="4251983"/>
              <a:ext cx="1080000" cy="1080000"/>
            </a:xfrm>
            <a:prstGeom prst="ellipse">
              <a:avLst/>
            </a:prstGeom>
            <a:solidFill>
              <a:srgbClr val="00A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00" name="TextBox 36"/>
            <p:cNvSpPr txBox="1"/>
            <p:nvPr/>
          </p:nvSpPr>
          <p:spPr>
            <a:xfrm>
              <a:off x="6464606" y="4395723"/>
              <a:ext cx="805056" cy="834074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Birth rates drop – mother’s health improves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5854200" y="4572000"/>
            <a:ext cx="1080000" cy="1080000"/>
            <a:chOff x="5295528" y="5160962"/>
            <a:chExt cx="1080000" cy="1080000"/>
          </a:xfrm>
        </p:grpSpPr>
        <p:sp>
          <p:nvSpPr>
            <p:cNvPr id="97" name="Oval 37"/>
            <p:cNvSpPr>
              <a:spLocks noChangeAspect="1"/>
            </p:cNvSpPr>
            <p:nvPr/>
          </p:nvSpPr>
          <p:spPr>
            <a:xfrm>
              <a:off x="5295528" y="5160962"/>
              <a:ext cx="1080000" cy="1080000"/>
            </a:xfrm>
            <a:prstGeom prst="ellipse">
              <a:avLst/>
            </a:prstGeom>
            <a:solidFill>
              <a:srgbClr val="005C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98" name="TextBox 38"/>
            <p:cNvSpPr txBox="1"/>
            <p:nvPr/>
          </p:nvSpPr>
          <p:spPr>
            <a:xfrm>
              <a:off x="5464866" y="5359734"/>
              <a:ext cx="805057" cy="667875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Lower ongoing healthcare costs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4447184" y="4863600"/>
            <a:ext cx="1080000" cy="1080000"/>
            <a:chOff x="3956918" y="5396137"/>
            <a:chExt cx="1080000" cy="1080000"/>
          </a:xfrm>
        </p:grpSpPr>
        <p:sp>
          <p:nvSpPr>
            <p:cNvPr id="95" name="Oval 39"/>
            <p:cNvSpPr>
              <a:spLocks noChangeAspect="1"/>
            </p:cNvSpPr>
            <p:nvPr/>
          </p:nvSpPr>
          <p:spPr>
            <a:xfrm>
              <a:off x="3956918" y="5396137"/>
              <a:ext cx="1080000" cy="1080000"/>
            </a:xfrm>
            <a:prstGeom prst="ellipse">
              <a:avLst/>
            </a:prstGeom>
            <a:solidFill>
              <a:srgbClr val="00A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40"/>
            <p:cNvSpPr txBox="1"/>
            <p:nvPr/>
          </p:nvSpPr>
          <p:spPr>
            <a:xfrm>
              <a:off x="4049960" y="5640388"/>
              <a:ext cx="970116" cy="501676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Greater educational opportunities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3124200" y="4558800"/>
            <a:ext cx="1080000" cy="1080000"/>
            <a:chOff x="2688315" y="5117369"/>
            <a:chExt cx="1080000" cy="1080000"/>
          </a:xfrm>
        </p:grpSpPr>
        <p:sp>
          <p:nvSpPr>
            <p:cNvPr id="93" name="Oval 41"/>
            <p:cNvSpPr>
              <a:spLocks noChangeAspect="1"/>
            </p:cNvSpPr>
            <p:nvPr/>
          </p:nvSpPr>
          <p:spPr>
            <a:xfrm>
              <a:off x="2688315" y="5117369"/>
              <a:ext cx="1080000" cy="1080000"/>
            </a:xfrm>
            <a:prstGeom prst="ellipse">
              <a:avLst/>
            </a:prstGeom>
            <a:solidFill>
              <a:srgbClr val="005C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42"/>
            <p:cNvSpPr txBox="1"/>
            <p:nvPr/>
          </p:nvSpPr>
          <p:spPr>
            <a:xfrm>
              <a:off x="2804115" y="5435369"/>
              <a:ext cx="910162" cy="501676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solidFill>
                    <a:srgbClr val="FFFFFF"/>
                  </a:solidFill>
                </a:rPr>
                <a:t>More skilled and </a:t>
              </a:r>
              <a:r>
                <a:rPr lang="en-US" sz="1200" dirty="0">
                  <a:solidFill>
                    <a:srgbClr val="FFFFFF"/>
                  </a:solidFill>
                </a:rPr>
                <a:t>reliable workforce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1200" y="2349000"/>
            <a:ext cx="1080000" cy="1080000"/>
            <a:chOff x="1592642" y="2999071"/>
            <a:chExt cx="1080000" cy="1080000"/>
          </a:xfrm>
        </p:grpSpPr>
        <p:sp>
          <p:nvSpPr>
            <p:cNvPr id="91" name="Oval 43"/>
            <p:cNvSpPr>
              <a:spLocks noChangeAspect="1"/>
            </p:cNvSpPr>
            <p:nvPr/>
          </p:nvSpPr>
          <p:spPr>
            <a:xfrm>
              <a:off x="1592642" y="2999071"/>
              <a:ext cx="1080000" cy="1080000"/>
            </a:xfrm>
            <a:prstGeom prst="ellipse">
              <a:avLst/>
            </a:prstGeom>
            <a:solidFill>
              <a:srgbClr val="005C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92" name="TextBox 44"/>
            <p:cNvSpPr txBox="1"/>
            <p:nvPr/>
          </p:nvSpPr>
          <p:spPr>
            <a:xfrm>
              <a:off x="1643334" y="3206296"/>
              <a:ext cx="985566" cy="667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Improved community stability and </a:t>
              </a:r>
              <a:r>
                <a:rPr lang="en-US" sz="1200" dirty="0" smtClean="0">
                  <a:solidFill>
                    <a:srgbClr val="FFFFFF"/>
                  </a:solidFill>
                </a:rPr>
                <a:t>productivity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2057400" y="3720600"/>
            <a:ext cx="1110644" cy="1080000"/>
            <a:chOff x="1708756" y="4251983"/>
            <a:chExt cx="1110644" cy="1080000"/>
          </a:xfrm>
        </p:grpSpPr>
        <p:sp>
          <p:nvSpPr>
            <p:cNvPr id="89" name="Oval 45"/>
            <p:cNvSpPr>
              <a:spLocks noChangeAspect="1"/>
            </p:cNvSpPr>
            <p:nvPr/>
          </p:nvSpPr>
          <p:spPr>
            <a:xfrm>
              <a:off x="1708756" y="4251983"/>
              <a:ext cx="1080000" cy="1080000"/>
            </a:xfrm>
            <a:prstGeom prst="ellipse">
              <a:avLst/>
            </a:prstGeom>
            <a:solidFill>
              <a:srgbClr val="00A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90" name="TextBox 46"/>
            <p:cNvSpPr txBox="1"/>
            <p:nvPr/>
          </p:nvSpPr>
          <p:spPr>
            <a:xfrm>
              <a:off x="1775437" y="4501969"/>
              <a:ext cx="1043963" cy="667875"/>
            </a:xfrm>
            <a:prstGeom prst="rect">
              <a:avLst/>
            </a:prstGeom>
            <a:noFill/>
          </p:spPr>
          <p:txBody>
            <a:bodyPr wrap="square" lIns="0" t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Strengthened economic condition </a:t>
              </a:r>
              <a:br>
                <a:rPr lang="en-US" sz="1200" dirty="0">
                  <a:solidFill>
                    <a:srgbClr val="FFFFFF"/>
                  </a:solidFill>
                </a:rPr>
              </a:br>
              <a:r>
                <a:rPr lang="en-US" sz="1200" dirty="0">
                  <a:solidFill>
                    <a:srgbClr val="FFFFFF"/>
                  </a:solidFill>
                </a:rPr>
                <a:t>within family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411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260648"/>
            <a:ext cx="6877323" cy="777478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ub-national data critical to reach the unreached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smtClean="0">
                <a:solidFill>
                  <a:srgbClr val="343434"/>
                </a:solidFill>
              </a:rPr>
              <a:pPr/>
              <a:t>8</a:t>
            </a:fld>
            <a:endParaRPr lang="en-GB" dirty="0">
              <a:solidFill>
                <a:srgbClr val="3434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17425" r="16941" b="23034"/>
          <a:stretch/>
        </p:blipFill>
        <p:spPr bwMode="auto">
          <a:xfrm>
            <a:off x="882482" y="1834606"/>
            <a:ext cx="5141668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8" t="11618" r="5230" b="8511"/>
          <a:stretch/>
        </p:blipFill>
        <p:spPr bwMode="auto">
          <a:xfrm>
            <a:off x="6024150" y="1924606"/>
            <a:ext cx="546806" cy="27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92496" y="1670690"/>
            <a:ext cx="41216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prstClr val="black"/>
                </a:solidFill>
              </a:rPr>
              <a:t>Zambia immunisation coverage </a:t>
            </a:r>
            <a:r>
              <a:rPr lang="en-GB" sz="1050" dirty="0">
                <a:solidFill>
                  <a:prstClr val="black"/>
                </a:solidFill>
              </a:rPr>
              <a:t>(DTP, BCG, measles and polio)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6" y="1878071"/>
            <a:ext cx="176305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</a:rPr>
              <a:t>2013 national DTP3 coverage 79%. Many districts have &gt;90% coverage while under-served areas changed significantly since 2000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CH" sz="10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050" dirty="0">
                <a:solidFill>
                  <a:prstClr val="black"/>
                </a:solidFill>
              </a:rPr>
              <a:t>Zambia </a:t>
            </a:r>
            <a:r>
              <a:rPr lang="fr-CH" sz="1050" dirty="0" err="1">
                <a:solidFill>
                  <a:prstClr val="black"/>
                </a:solidFill>
              </a:rPr>
              <a:t>using</a:t>
            </a:r>
            <a:r>
              <a:rPr lang="fr-CH" sz="1050" dirty="0">
                <a:solidFill>
                  <a:prstClr val="black"/>
                </a:solidFill>
              </a:rPr>
              <a:t> data to </a:t>
            </a:r>
            <a:r>
              <a:rPr lang="fr-CH" sz="1050" dirty="0" err="1">
                <a:solidFill>
                  <a:prstClr val="black"/>
                </a:solidFill>
              </a:rPr>
              <a:t>improve</a:t>
            </a:r>
            <a:r>
              <a:rPr lang="fr-CH" sz="1050" dirty="0">
                <a:solidFill>
                  <a:prstClr val="black"/>
                </a:solidFill>
              </a:rPr>
              <a:t> RI planning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CH" sz="10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050" dirty="0">
                <a:solidFill>
                  <a:prstClr val="black"/>
                </a:solidFill>
              </a:rPr>
              <a:t>In-country </a:t>
            </a:r>
            <a:r>
              <a:rPr lang="fr-CH" sz="1050" dirty="0" err="1">
                <a:solidFill>
                  <a:prstClr val="black"/>
                </a:solidFill>
              </a:rPr>
              <a:t>capacity</a:t>
            </a:r>
            <a:r>
              <a:rPr lang="fr-CH" sz="1050" dirty="0">
                <a:solidFill>
                  <a:prstClr val="black"/>
                </a:solidFill>
              </a:rPr>
              <a:t> building to </a:t>
            </a:r>
            <a:r>
              <a:rPr lang="fr-CH" sz="1050" dirty="0" err="1">
                <a:solidFill>
                  <a:prstClr val="black"/>
                </a:solidFill>
              </a:rPr>
              <a:t>conduct</a:t>
            </a:r>
            <a:r>
              <a:rPr lang="fr-CH" sz="1050" dirty="0">
                <a:solidFill>
                  <a:prstClr val="black"/>
                </a:solidFill>
              </a:rPr>
              <a:t> </a:t>
            </a:r>
            <a:r>
              <a:rPr lang="fr-CH" sz="1050" dirty="0" err="1">
                <a:solidFill>
                  <a:prstClr val="black"/>
                </a:solidFill>
              </a:rPr>
              <a:t>surveys</a:t>
            </a:r>
            <a:r>
              <a:rPr lang="fr-CH" sz="1050" dirty="0">
                <a:solidFill>
                  <a:prstClr val="black"/>
                </a:solidFill>
              </a:rPr>
              <a:t> </a:t>
            </a:r>
            <a:r>
              <a:rPr lang="fr-CH" sz="1050" dirty="0" err="1">
                <a:solidFill>
                  <a:prstClr val="black"/>
                </a:solidFill>
              </a:rPr>
              <a:t>going</a:t>
            </a:r>
            <a:r>
              <a:rPr lang="fr-CH" sz="1050" dirty="0">
                <a:solidFill>
                  <a:prstClr val="black"/>
                </a:solidFill>
              </a:rPr>
              <a:t> </a:t>
            </a:r>
            <a:r>
              <a:rPr lang="fr-CH" sz="1050" dirty="0" err="1">
                <a:solidFill>
                  <a:prstClr val="black"/>
                </a:solidFill>
              </a:rPr>
              <a:t>forward</a:t>
            </a:r>
            <a:endParaRPr lang="fr-CH" sz="10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CH" sz="10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050" dirty="0">
                <a:solidFill>
                  <a:prstClr val="black"/>
                </a:solidFill>
              </a:rPr>
              <a:t>Plan to </a:t>
            </a:r>
            <a:r>
              <a:rPr lang="fr-CH" sz="1050" dirty="0" err="1">
                <a:solidFill>
                  <a:prstClr val="black"/>
                </a:solidFill>
              </a:rPr>
              <a:t>replicate</a:t>
            </a:r>
            <a:r>
              <a:rPr lang="fr-CH" sz="1050" dirty="0">
                <a:solidFill>
                  <a:prstClr val="black"/>
                </a:solidFill>
              </a:rPr>
              <a:t> </a:t>
            </a:r>
            <a:r>
              <a:rPr lang="fr-CH" sz="1050" dirty="0" err="1">
                <a:solidFill>
                  <a:prstClr val="black"/>
                </a:solidFill>
              </a:rPr>
              <a:t>approach</a:t>
            </a:r>
            <a:r>
              <a:rPr lang="fr-CH" sz="1050" dirty="0">
                <a:solidFill>
                  <a:prstClr val="black"/>
                </a:solidFill>
              </a:rPr>
              <a:t> in at least 10 countries</a:t>
            </a:r>
            <a:endParaRPr lang="en-GB" sz="1050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83714" r="15033" b="9122"/>
          <a:stretch/>
        </p:blipFill>
        <p:spPr bwMode="auto">
          <a:xfrm>
            <a:off x="1012368" y="5877272"/>
            <a:ext cx="5562617" cy="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2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Madagascar equity data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932251" y="6248400"/>
            <a:ext cx="3715950" cy="41011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0" dirty="0" smtClean="0">
                <a:solidFill>
                  <a:srgbClr val="343434"/>
                </a:solidFill>
              </a:rPr>
              <a:t>Source: </a:t>
            </a:r>
            <a:endParaRPr lang="en-GB" sz="900" b="0" dirty="0">
              <a:solidFill>
                <a:srgbClr val="343434"/>
              </a:solidFill>
            </a:endParaRPr>
          </a:p>
        </p:txBody>
      </p:sp>
      <p:pic>
        <p:nvPicPr>
          <p:cNvPr id="9" name="Image 8" descr="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0" y="1839600"/>
            <a:ext cx="8078485" cy="4104000"/>
          </a:xfrm>
          <a:prstGeom prst="rect">
            <a:avLst/>
          </a:prstGeom>
        </p:spPr>
      </p:pic>
      <p:pic>
        <p:nvPicPr>
          <p:cNvPr id="15" name="Image 14" descr="01.png"/>
          <p:cNvPicPr>
            <a:picLocks noChangeAspect="1"/>
          </p:cNvPicPr>
          <p:nvPr/>
        </p:nvPicPr>
        <p:blipFill>
          <a:blip r:embed="rId4"/>
          <a:srcRect l="8467" t="46155" b="48275"/>
          <a:stretch>
            <a:fillRect/>
          </a:stretch>
        </p:blipFill>
        <p:spPr>
          <a:xfrm>
            <a:off x="914400" y="3733800"/>
            <a:ext cx="7394486" cy="228600"/>
          </a:xfrm>
          <a:prstGeom prst="rect">
            <a:avLst/>
          </a:prstGeom>
        </p:spPr>
      </p:pic>
      <p:pic>
        <p:nvPicPr>
          <p:cNvPr id="16" name="Image 15" descr="01.png"/>
          <p:cNvPicPr>
            <a:picLocks noChangeAspect="1"/>
          </p:cNvPicPr>
          <p:nvPr/>
        </p:nvPicPr>
        <p:blipFill>
          <a:blip r:embed="rId4"/>
          <a:srcRect l="10353" t="25732" r="74555" b="53845"/>
          <a:stretch>
            <a:fillRect/>
          </a:stretch>
        </p:blipFill>
        <p:spPr>
          <a:xfrm>
            <a:off x="1066800" y="2895600"/>
            <a:ext cx="1219200" cy="838200"/>
          </a:xfrm>
          <a:prstGeom prst="rect">
            <a:avLst/>
          </a:prstGeom>
        </p:spPr>
      </p:pic>
      <p:pic>
        <p:nvPicPr>
          <p:cNvPr id="18" name="Image 17" descr="all-no_text.png"/>
          <p:cNvPicPr>
            <a:picLocks noChangeAspect="1"/>
          </p:cNvPicPr>
          <p:nvPr/>
        </p:nvPicPr>
        <p:blipFill>
          <a:blip r:embed="rId5"/>
          <a:srcRect l="36340" t="35015" r="58519" b="40848"/>
          <a:stretch>
            <a:fillRect/>
          </a:stretch>
        </p:blipFill>
        <p:spPr>
          <a:xfrm>
            <a:off x="3166189" y="3276600"/>
            <a:ext cx="415211" cy="990600"/>
          </a:xfrm>
          <a:prstGeom prst="rect">
            <a:avLst/>
          </a:prstGeom>
        </p:spPr>
      </p:pic>
      <p:pic>
        <p:nvPicPr>
          <p:cNvPr id="19" name="Image 18" descr="all-no_text.png"/>
          <p:cNvPicPr>
            <a:picLocks noChangeAspect="1"/>
          </p:cNvPicPr>
          <p:nvPr/>
        </p:nvPicPr>
        <p:blipFill>
          <a:blip r:embed="rId5"/>
          <a:srcRect l="25893" t="42441" r="67952" b="48275"/>
          <a:stretch>
            <a:fillRect/>
          </a:stretch>
        </p:blipFill>
        <p:spPr>
          <a:xfrm>
            <a:off x="2322112" y="3581400"/>
            <a:ext cx="497288" cy="381000"/>
          </a:xfrm>
          <a:prstGeom prst="rect">
            <a:avLst/>
          </a:prstGeom>
        </p:spPr>
      </p:pic>
      <p:pic>
        <p:nvPicPr>
          <p:cNvPr id="20" name="Image 19" descr="all.png"/>
          <p:cNvPicPr>
            <a:picLocks noChangeAspect="1"/>
          </p:cNvPicPr>
          <p:nvPr/>
        </p:nvPicPr>
        <p:blipFill>
          <a:blip r:embed="rId6"/>
          <a:srcRect l="26389" t="33158" r="66065" b="38991"/>
          <a:stretch>
            <a:fillRect/>
          </a:stretch>
        </p:blipFill>
        <p:spPr>
          <a:xfrm>
            <a:off x="2362200" y="3200400"/>
            <a:ext cx="609600" cy="1143000"/>
          </a:xfrm>
          <a:prstGeom prst="rect">
            <a:avLst/>
          </a:prstGeom>
        </p:spPr>
      </p:pic>
      <p:pic>
        <p:nvPicPr>
          <p:cNvPr id="23" name="Image 22" descr="all-no_text.png"/>
          <p:cNvPicPr>
            <a:picLocks noChangeAspect="1"/>
          </p:cNvPicPr>
          <p:nvPr/>
        </p:nvPicPr>
        <p:blipFill>
          <a:blip r:embed="rId5"/>
          <a:srcRect l="48083" t="25724" r="46902" b="31564"/>
          <a:stretch>
            <a:fillRect/>
          </a:stretch>
        </p:blipFill>
        <p:spPr>
          <a:xfrm>
            <a:off x="4114800" y="2895305"/>
            <a:ext cx="405118" cy="1752895"/>
          </a:xfrm>
          <a:prstGeom prst="rect">
            <a:avLst/>
          </a:prstGeom>
        </p:spPr>
      </p:pic>
      <p:pic>
        <p:nvPicPr>
          <p:cNvPr id="24" name="Image 23" descr="all-no_text.png"/>
          <p:cNvPicPr>
            <a:picLocks noChangeAspect="1"/>
          </p:cNvPicPr>
          <p:nvPr/>
        </p:nvPicPr>
        <p:blipFill>
          <a:blip r:embed="rId5"/>
          <a:srcRect l="58460" t="33158" r="35881" b="38991"/>
          <a:stretch>
            <a:fillRect/>
          </a:stretch>
        </p:blipFill>
        <p:spPr>
          <a:xfrm>
            <a:off x="4953000" y="3200400"/>
            <a:ext cx="457200" cy="1143000"/>
          </a:xfrm>
          <a:prstGeom prst="rect">
            <a:avLst/>
          </a:prstGeom>
        </p:spPr>
      </p:pic>
      <p:pic>
        <p:nvPicPr>
          <p:cNvPr id="25" name="Image 24" descr="all-no_text.png"/>
          <p:cNvPicPr>
            <a:picLocks noChangeAspect="1"/>
          </p:cNvPicPr>
          <p:nvPr/>
        </p:nvPicPr>
        <p:blipFill>
          <a:blip r:embed="rId5"/>
          <a:srcRect l="73249" t="31301" r="20790" b="37135"/>
          <a:stretch>
            <a:fillRect/>
          </a:stretch>
        </p:blipFill>
        <p:spPr>
          <a:xfrm>
            <a:off x="6147770" y="3124200"/>
            <a:ext cx="481630" cy="1295400"/>
          </a:xfrm>
          <a:prstGeom prst="rect">
            <a:avLst/>
          </a:prstGeom>
        </p:spPr>
      </p:pic>
      <p:pic>
        <p:nvPicPr>
          <p:cNvPr id="26" name="Image 25" descr="all-no_text.png"/>
          <p:cNvPicPr>
            <a:picLocks noChangeAspect="1"/>
          </p:cNvPicPr>
          <p:nvPr/>
        </p:nvPicPr>
        <p:blipFill>
          <a:blip r:embed="rId5"/>
          <a:srcRect l="89586" t="16447" r="5110" b="22281"/>
          <a:stretch>
            <a:fillRect/>
          </a:stretch>
        </p:blipFill>
        <p:spPr>
          <a:xfrm>
            <a:off x="7467600" y="2514600"/>
            <a:ext cx="428446" cy="2514600"/>
          </a:xfrm>
          <a:prstGeom prst="rect">
            <a:avLst/>
          </a:prstGeom>
        </p:spPr>
      </p:pic>
      <p:pic>
        <p:nvPicPr>
          <p:cNvPr id="27" name="Image 26" descr="all.png"/>
          <p:cNvPicPr>
            <a:picLocks noChangeAspect="1"/>
          </p:cNvPicPr>
          <p:nvPr/>
        </p:nvPicPr>
        <p:blipFill>
          <a:blip r:embed="rId6"/>
          <a:srcRect l="35821" t="18304" r="53803" b="18567"/>
          <a:stretch>
            <a:fillRect/>
          </a:stretch>
        </p:blipFill>
        <p:spPr>
          <a:xfrm>
            <a:off x="3124200" y="2590800"/>
            <a:ext cx="838200" cy="2590800"/>
          </a:xfrm>
          <a:prstGeom prst="rect">
            <a:avLst/>
          </a:prstGeom>
        </p:spPr>
      </p:pic>
      <p:pic>
        <p:nvPicPr>
          <p:cNvPr id="28" name="Image 27" descr="all.png"/>
          <p:cNvPicPr>
            <a:picLocks noChangeAspect="1"/>
          </p:cNvPicPr>
          <p:nvPr/>
        </p:nvPicPr>
        <p:blipFill>
          <a:blip r:embed="rId6"/>
          <a:srcRect l="47140" t="14591" r="44371" b="37134"/>
          <a:stretch>
            <a:fillRect/>
          </a:stretch>
        </p:blipFill>
        <p:spPr>
          <a:xfrm>
            <a:off x="4038600" y="2438400"/>
            <a:ext cx="685800" cy="1981200"/>
          </a:xfrm>
          <a:prstGeom prst="rect">
            <a:avLst/>
          </a:prstGeom>
        </p:spPr>
      </p:pic>
      <p:pic>
        <p:nvPicPr>
          <p:cNvPr id="29" name="Image 28" descr="all.png"/>
          <p:cNvPicPr>
            <a:picLocks noChangeAspect="1"/>
          </p:cNvPicPr>
          <p:nvPr/>
        </p:nvPicPr>
        <p:blipFill>
          <a:blip r:embed="rId6"/>
          <a:srcRect l="58459" t="20161" r="28336" b="22281"/>
          <a:stretch>
            <a:fillRect/>
          </a:stretch>
        </p:blipFill>
        <p:spPr>
          <a:xfrm>
            <a:off x="4953000" y="2667000"/>
            <a:ext cx="1066800" cy="2362200"/>
          </a:xfrm>
          <a:prstGeom prst="rect">
            <a:avLst/>
          </a:prstGeom>
        </p:spPr>
      </p:pic>
      <p:pic>
        <p:nvPicPr>
          <p:cNvPr id="30" name="Image 29" descr="all.png"/>
          <p:cNvPicPr>
            <a:picLocks noChangeAspect="1"/>
          </p:cNvPicPr>
          <p:nvPr/>
        </p:nvPicPr>
        <p:blipFill>
          <a:blip r:embed="rId6"/>
          <a:srcRect l="73551" r="11357" b="16710"/>
          <a:stretch>
            <a:fillRect/>
          </a:stretch>
        </p:blipFill>
        <p:spPr>
          <a:xfrm>
            <a:off x="6172200" y="1839600"/>
            <a:ext cx="1219200" cy="3418200"/>
          </a:xfrm>
          <a:prstGeom prst="rect">
            <a:avLst/>
          </a:prstGeom>
        </p:spPr>
      </p:pic>
      <p:pic>
        <p:nvPicPr>
          <p:cNvPr id="31" name="Image 30" descr="all.png"/>
          <p:cNvPicPr>
            <a:picLocks noChangeAspect="1"/>
          </p:cNvPicPr>
          <p:nvPr/>
        </p:nvPicPr>
        <p:blipFill>
          <a:blip r:embed="rId6"/>
          <a:srcRect l="89586" t="7164" r="38" b="5570"/>
          <a:stretch>
            <a:fillRect/>
          </a:stretch>
        </p:blipFill>
        <p:spPr>
          <a:xfrm>
            <a:off x="7467600" y="2133600"/>
            <a:ext cx="838200" cy="3581400"/>
          </a:xfrm>
          <a:prstGeom prst="rect">
            <a:avLst/>
          </a:prstGeom>
        </p:spPr>
      </p:pic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935038" y="1304925"/>
            <a:ext cx="7345362" cy="752475"/>
          </a:xfrm>
        </p:spPr>
        <p:txBody>
          <a:bodyPr/>
          <a:lstStyle/>
          <a:p>
            <a:r>
              <a:rPr lang="en-US" dirty="0" err="1" smtClean="0"/>
              <a:t>Immunisation</a:t>
            </a:r>
            <a:r>
              <a:rPr lang="en-US" dirty="0" smtClean="0"/>
              <a:t> inequities by population characteristics, Madagascar, 2011</a:t>
            </a:r>
          </a:p>
          <a:p>
            <a:endParaRPr lang="en-GB" dirty="0"/>
          </a:p>
        </p:txBody>
      </p:sp>
      <p:pic>
        <p:nvPicPr>
          <p:cNvPr id="21" name="Image 20" descr="UNICEF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50" y="6412992"/>
            <a:ext cx="11112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94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LL_Gavi_PPT_TEMPLATE 2">
  <a:themeElements>
    <a:clrScheme name="Gavi">
      <a:dk1>
        <a:srgbClr val="343434"/>
      </a:dk1>
      <a:lt1>
        <a:sysClr val="window" lastClr="FFFFFF"/>
      </a:lt1>
      <a:dk2>
        <a:srgbClr val="F59BBB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005A70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Gavi Powerpoint Template.potx" id="{0795ADE9-A76F-4C29-BEBE-38AFD142D41D}" vid="{9146D26A-D0F0-4C47-89E1-58589F38B6B6}"/>
    </a:ext>
  </a:extLst>
</a:theme>
</file>

<file path=ppt/theme/theme2.xml><?xml version="1.0" encoding="utf-8"?>
<a:theme xmlns:a="http://schemas.openxmlformats.org/drawingml/2006/main" name="Gavi_v9">
  <a:themeElements>
    <a:clrScheme name="Custom 1">
      <a:dk1>
        <a:sysClr val="windowText" lastClr="000000"/>
      </a:dk1>
      <a:lt1>
        <a:sysClr val="window" lastClr="FFFFFF"/>
      </a:lt1>
      <a:dk2>
        <a:srgbClr val="343434"/>
      </a:dk2>
      <a:lt2>
        <a:srgbClr val="E6E6E6"/>
      </a:lt2>
      <a:accent1>
        <a:srgbClr val="95D600"/>
      </a:accent1>
      <a:accent2>
        <a:srgbClr val="00A03A"/>
      </a:accent2>
      <a:accent3>
        <a:srgbClr val="00A1DF"/>
      </a:accent3>
      <a:accent4>
        <a:srgbClr val="005CB9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Gavi Powerpoint Template.potx" id="{0795ADE9-A76F-4C29-BEBE-38AFD142D41D}" vid="{31B5392E-05D6-4F10-9E6E-B85F153C5526}"/>
    </a:ext>
  </a:extLst>
</a:theme>
</file>

<file path=ppt/theme/theme3.xml><?xml version="1.0" encoding="utf-8"?>
<a:theme xmlns:a="http://schemas.openxmlformats.org/drawingml/2006/main" name="1_Gavi_v9">
  <a:themeElements>
    <a:clrScheme name="Custom 1">
      <a:dk1>
        <a:sysClr val="windowText" lastClr="000000"/>
      </a:dk1>
      <a:lt1>
        <a:sysClr val="window" lastClr="FFFFFF"/>
      </a:lt1>
      <a:dk2>
        <a:srgbClr val="343434"/>
      </a:dk2>
      <a:lt2>
        <a:srgbClr val="E6E6E6"/>
      </a:lt2>
      <a:accent1>
        <a:srgbClr val="95D600"/>
      </a:accent1>
      <a:accent2>
        <a:srgbClr val="00A03A"/>
      </a:accent2>
      <a:accent3>
        <a:srgbClr val="00A1DF"/>
      </a:accent3>
      <a:accent4>
        <a:srgbClr val="005CB9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Gavi Powerpoint Template.potx" id="{0795ADE9-A76F-4C29-BEBE-38AFD142D41D}" vid="{0A37DE62-124E-4BB6-9DDF-62E0C24F14CE}"/>
    </a:ext>
  </a:extLst>
</a:theme>
</file>

<file path=ppt/theme/theme4.xml><?xml version="1.0" encoding="utf-8"?>
<a:theme xmlns:a="http://schemas.openxmlformats.org/drawingml/2006/main" name="Map_vaccine_introductions_ASIA-PACIFIC__2014_09_22_b">
  <a:themeElements>
    <a:clrScheme name="Gavi">
      <a:dk1>
        <a:srgbClr val="343434"/>
      </a:dk1>
      <a:lt1>
        <a:sysClr val="window" lastClr="FFFFFF"/>
      </a:lt1>
      <a:dk2>
        <a:srgbClr val="F59BBB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005A70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Gavi Powerpoint Template.potx" id="{0795ADE9-A76F-4C29-BEBE-38AFD142D41D}" vid="{12915DD7-D199-498D-A9A5-E0B8D78FCFBD}"/>
    </a:ext>
  </a:extLst>
</a:theme>
</file>

<file path=ppt/theme/theme5.xml><?xml version="1.0" encoding="utf-8"?>
<a:theme xmlns:a="http://schemas.openxmlformats.org/drawingml/2006/main" name="2_Gavi_v9">
  <a:themeElements>
    <a:clrScheme name="Custom 1">
      <a:dk1>
        <a:sysClr val="windowText" lastClr="000000"/>
      </a:dk1>
      <a:lt1>
        <a:sysClr val="window" lastClr="FFFFFF"/>
      </a:lt1>
      <a:dk2>
        <a:srgbClr val="343434"/>
      </a:dk2>
      <a:lt2>
        <a:srgbClr val="E6E6E6"/>
      </a:lt2>
      <a:accent1>
        <a:srgbClr val="95D600"/>
      </a:accent1>
      <a:accent2>
        <a:srgbClr val="00A03A"/>
      </a:accent2>
      <a:accent3>
        <a:srgbClr val="00A1DF"/>
      </a:accent3>
      <a:accent4>
        <a:srgbClr val="005CB9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Gavi Powerpoint Template.potx" id="{0795ADE9-A76F-4C29-BEBE-38AFD142D41D}" vid="{4340D7CB-4C48-4723-B600-01E4D7130CDE}"/>
    </a:ext>
  </a:extLst>
</a:theme>
</file>

<file path=ppt/theme/theme6.xml><?xml version="1.0" encoding="utf-8"?>
<a:theme xmlns:a="http://schemas.openxmlformats.org/drawingml/2006/main" name="1_Map_vaccine_introductions_ASIA-PACIFIC__2014_09_22_b">
  <a:themeElements>
    <a:clrScheme name="Gavi">
      <a:dk1>
        <a:srgbClr val="343434"/>
      </a:dk1>
      <a:lt1>
        <a:sysClr val="window" lastClr="FFFFFF"/>
      </a:lt1>
      <a:dk2>
        <a:srgbClr val="F59BBB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005A70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Gavi Powerpoint Template.potx" id="{0795ADE9-A76F-4C29-BEBE-38AFD142D41D}" vid="{9E227B6E-DEC4-48FC-B0ED-1D3BA3A0E390}"/>
    </a:ext>
  </a:extLst>
</a:theme>
</file>

<file path=ppt/theme/theme7.xml><?xml version="1.0" encoding="utf-8"?>
<a:theme xmlns:a="http://schemas.openxmlformats.org/drawingml/2006/main" name="2_Map_vaccine_introductions_ASIA-PACIFIC__2014_09_22_b">
  <a:themeElements>
    <a:clrScheme name="Gavi">
      <a:dk1>
        <a:srgbClr val="343434"/>
      </a:dk1>
      <a:lt1>
        <a:sysClr val="window" lastClr="FFFFFF"/>
      </a:lt1>
      <a:dk2>
        <a:srgbClr val="F59BBB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005A70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Gavi Powerpoint Template.potx" id="{0795ADE9-A76F-4C29-BEBE-38AFD142D41D}" vid="{2F2C652C-50EA-442D-A5B2-498F7CFCC476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emplateType xmlns="4da83286-743c-4061-996c-b2dfddb10c52">New</TemplateType>
    <Doctype xmlns="4da83286-743c-4061-996c-b2dfddb10c52">Template</Doc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F1E29967BCF46B2042BA0FD2A930E" ma:contentTypeVersion="2" ma:contentTypeDescription="Create a new document." ma:contentTypeScope="" ma:versionID="4ec1b6501a7bd9590342abd2dcb71cbd">
  <xsd:schema xmlns:xsd="http://www.w3.org/2001/XMLSchema" xmlns:p="http://schemas.microsoft.com/office/2006/metadata/properties" xmlns:ns2="4da83286-743c-4061-996c-b2dfddb10c52" targetNamespace="http://schemas.microsoft.com/office/2006/metadata/properties" ma:root="true" ma:fieldsID="3f9e8d88439821ed0dccd5bde7d09a0c" ns2:_="">
    <xsd:import namespace="4da83286-743c-4061-996c-b2dfddb10c52"/>
    <xsd:element name="properties">
      <xsd:complexType>
        <xsd:sequence>
          <xsd:element name="documentManagement">
            <xsd:complexType>
              <xsd:all>
                <xsd:element ref="ns2:TemplateType" minOccurs="0"/>
                <xsd:element ref="ns2:Doc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da83286-743c-4061-996c-b2dfddb10c52" elementFormDefault="qualified">
    <xsd:import namespace="http://schemas.microsoft.com/office/2006/documentManagement/types"/>
    <xsd:element name="TemplateType" ma:index="8" nillable="true" ma:displayName="TemplateType" ma:default="New" ma:format="Dropdown" ma:internalName="TemplateType">
      <xsd:simpleType>
        <xsd:restriction base="dms:Choice">
          <xsd:enumeration value="New"/>
        </xsd:restriction>
      </xsd:simpleType>
    </xsd:element>
    <xsd:element name="Doctype" ma:index="9" nillable="true" ma:displayName="Doctype" ma:default="Template" ma:format="Dropdown" ma:internalName="Doctype">
      <xsd:simpleType>
        <xsd:restriction base="dms:Choice">
          <xsd:enumeration value="Template"/>
          <xsd:enumeration value="Present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D7EA50F-257E-4E70-8D8A-697420A6FF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00ED36-F5A3-4144-AD27-D32CA3D7B782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da83286-743c-4061-996c-b2dfddb10c5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5B02C7-F1A3-4698-8A74-0DD724B4D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83286-743c-4061-996c-b2dfddb10c5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314</Words>
  <Application>Microsoft Office PowerPoint</Application>
  <PresentationFormat>On-screen Show (4:3)</PresentationFormat>
  <Paragraphs>72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FULL_Gavi_PPT_TEMPLATE 2</vt:lpstr>
      <vt:lpstr>Gavi_v9</vt:lpstr>
      <vt:lpstr>1_Gavi_v9</vt:lpstr>
      <vt:lpstr>Map_vaccine_introductions_ASIA-PACIFIC__2014_09_22_b</vt:lpstr>
      <vt:lpstr>2_Gavi_v9</vt:lpstr>
      <vt:lpstr>1_Map_vaccine_introductions_ASIA-PACIFIC__2014_09_22_b</vt:lpstr>
      <vt:lpstr>2_Map_vaccine_introductions_ASIA-PACIFIC__2014_09_22_b</vt:lpstr>
      <vt:lpstr>PowerPoint Presentation</vt:lpstr>
      <vt:lpstr>Equity – Driving equity in vaccine access</vt:lpstr>
      <vt:lpstr>Immunisation coverage  in 73 Gavi-supported countries</vt:lpstr>
      <vt:lpstr>A closer look...</vt:lpstr>
      <vt:lpstr>A closer look...</vt:lpstr>
      <vt:lpstr>A closer look...</vt:lpstr>
      <vt:lpstr>The full potential of reaching children everywhere</vt:lpstr>
      <vt:lpstr>Sub-national data critical to reach the unreached</vt:lpstr>
      <vt:lpstr>Madagascar equity data</vt:lpstr>
      <vt:lpstr>Impact of inequity</vt:lpstr>
      <vt:lpstr>We need a sustainable effort</vt:lpstr>
      <vt:lpstr>PowerPoint Presentation</vt:lpstr>
    </vt:vector>
  </TitlesOfParts>
  <Manager>Gavi</Manager>
  <Company>Gavi Alliance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POWERPOINT TEMPLATE</dc:title>
  <dc:subject>Gavi</dc:subject>
  <dc:creator>Gavi Alliance</dc:creator>
  <cp:lastModifiedBy>Anuradha Gupta</cp:lastModifiedBy>
  <cp:revision>26</cp:revision>
  <cp:lastPrinted>2014-12-12T08:33:31Z</cp:lastPrinted>
  <dcterms:created xsi:type="dcterms:W3CDTF">2014-12-11T18:15:03Z</dcterms:created>
  <dcterms:modified xsi:type="dcterms:W3CDTF">2015-10-17T15:10:19Z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0x010100E00F1E29967BCF46B2042BA0FD2A930E</vt:lpwstr>
  </property>
  <property fmtid="{D5CDD505-2E9C-101B-9397-08002B2CF9AE}" pid="3" name="Order">
    <vt:r8>2900</vt:r8>
  </property>
</Properties>
</file>