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93" r:id="rId2"/>
    <p:sldMasterId id="2147483705" r:id="rId3"/>
  </p:sldMasterIdLst>
  <p:notesMasterIdLst>
    <p:notesMasterId r:id="rId43"/>
  </p:notesMasterIdLst>
  <p:sldIdLst>
    <p:sldId id="257" r:id="rId4"/>
    <p:sldId id="259" r:id="rId5"/>
    <p:sldId id="282" r:id="rId6"/>
    <p:sldId id="283" r:id="rId7"/>
    <p:sldId id="284" r:id="rId8"/>
    <p:sldId id="285" r:id="rId9"/>
    <p:sldId id="286" r:id="rId10"/>
    <p:sldId id="287" r:id="rId11"/>
    <p:sldId id="288" r:id="rId12"/>
    <p:sldId id="291" r:id="rId13"/>
    <p:sldId id="265" r:id="rId14"/>
    <p:sldId id="266" r:id="rId15"/>
    <p:sldId id="274"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292" r:id="rId33"/>
    <p:sldId id="293" r:id="rId34"/>
    <p:sldId id="294" r:id="rId35"/>
    <p:sldId id="295" r:id="rId36"/>
    <p:sldId id="296" r:id="rId37"/>
    <p:sldId id="297" r:id="rId38"/>
    <p:sldId id="298" r:id="rId39"/>
    <p:sldId id="299" r:id="rId40"/>
    <p:sldId id="289" r:id="rId41"/>
    <p:sldId id="29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2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CEB3-C71F-DA4C-A0CE-AD6D1162CA4C}" type="datetimeFigureOut">
              <a:rPr lang="en-US" smtClean="0"/>
              <a:t>12/4/18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C345E-2546-ED4C-BC30-F3117FDF7174}" type="slidenum">
              <a:rPr lang="en-US" smtClean="0"/>
              <a:t>‹#›</a:t>
            </a:fld>
            <a:endParaRPr lang="en-US"/>
          </a:p>
        </p:txBody>
      </p:sp>
    </p:spTree>
    <p:extLst>
      <p:ext uri="{BB962C8B-B14F-4D97-AF65-F5344CB8AC3E}">
        <p14:creationId xmlns:p14="http://schemas.microsoft.com/office/powerpoint/2010/main" val="5131659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asked because of my work and research with Syrian refugees</a:t>
            </a:r>
            <a:r>
              <a:rPr lang="en-US" baseline="0" dirty="0" smtClean="0"/>
              <a:t> in Lebanon to address Healthcare Access Challenges and Initiatives for Immigrants and Refugees from the Middle East. I believe the similarities are greater than the differences and so I will be addressing this topic and the case of immigrants and refugees more broadly. </a:t>
            </a:r>
            <a:endParaRPr lang="en-US" dirty="0"/>
          </a:p>
        </p:txBody>
      </p:sp>
      <p:sp>
        <p:nvSpPr>
          <p:cNvPr id="4" name="Slide Number Placeholder 3"/>
          <p:cNvSpPr>
            <a:spLocks noGrp="1"/>
          </p:cNvSpPr>
          <p:nvPr>
            <p:ph type="sldNum" sz="quarter" idx="10"/>
          </p:nvPr>
        </p:nvSpPr>
        <p:spPr/>
        <p:txBody>
          <a:bodyPr/>
          <a:lstStyle/>
          <a:p>
            <a:fld id="{21B71F9E-C1D3-8B48-AB49-B99ACCF71861}"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7782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Shape 3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330" name="Shape 33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is one thing you remember to day about how to support immigrant</a:t>
            </a:r>
            <a:r>
              <a:rPr lang="en-US" baseline="0" dirty="0" smtClean="0"/>
              <a:t> families, I would urge you to go home and visit protecting immigrant </a:t>
            </a:r>
            <a:r>
              <a:rPr lang="en-US" baseline="0" dirty="0" err="1" smtClean="0"/>
              <a:t>families.org</a:t>
            </a:r>
            <a:r>
              <a:rPr lang="en-US" baseline="0" dirty="0" smtClean="0"/>
              <a:t> and to please, issue a pubic comment before </a:t>
            </a:r>
            <a:r>
              <a:rPr lang="en-US" baseline="0" dirty="0" err="1" smtClean="0"/>
              <a:t>december</a:t>
            </a:r>
            <a:r>
              <a:rPr lang="en-US" baseline="0" dirty="0" smtClean="0"/>
              <a:t> 10. </a:t>
            </a:r>
            <a:endParaRPr lang="en-US" dirty="0"/>
          </a:p>
        </p:txBody>
      </p:sp>
      <p:sp>
        <p:nvSpPr>
          <p:cNvPr id="4" name="Slide Number Placeholder 3"/>
          <p:cNvSpPr>
            <a:spLocks noGrp="1"/>
          </p:cNvSpPr>
          <p:nvPr>
            <p:ph type="sldNum" sz="quarter" idx="10"/>
          </p:nvPr>
        </p:nvSpPr>
        <p:spPr/>
        <p:txBody>
          <a:bodyPr/>
          <a:lstStyle/>
          <a:p>
            <a:fld id="{85BC345E-2546-ED4C-BC30-F3117FDF7174}" type="slidenum">
              <a:rPr lang="en-US" smtClean="0"/>
              <a:t>13</a:t>
            </a:fld>
            <a:endParaRPr lang="en-US"/>
          </a:p>
        </p:txBody>
      </p:sp>
    </p:spTree>
    <p:extLst>
      <p:ext uri="{BB962C8B-B14F-4D97-AF65-F5344CB8AC3E}">
        <p14:creationId xmlns:p14="http://schemas.microsoft.com/office/powerpoint/2010/main" val="1315628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7B60B-F58D-49ED-B84F-826E64695A2B}"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190712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C7B60B-F58D-49ED-B84F-826E64695A2B}" type="slidenum">
              <a:rPr lang="en-US" smtClean="0">
                <a:solidFill>
                  <a:prstClr val="black"/>
                </a:solidFill>
                <a:latin typeface="Calibri"/>
              </a:rPr>
              <a:pPr>
                <a:defRPr/>
              </a:pPr>
              <a:t>15</a:t>
            </a:fld>
            <a:endParaRPr lang="en-US" dirty="0">
              <a:solidFill>
                <a:prstClr val="black"/>
              </a:solidFill>
              <a:latin typeface="Calibri"/>
            </a:endParaRPr>
          </a:p>
        </p:txBody>
      </p:sp>
    </p:spTree>
    <p:extLst>
      <p:ext uri="{BB962C8B-B14F-4D97-AF65-F5344CB8AC3E}">
        <p14:creationId xmlns:p14="http://schemas.microsoft.com/office/powerpoint/2010/main" val="173109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C7B60B-F58D-49ED-B84F-826E64695A2B}" type="slidenum">
              <a:rPr lang="en-US" smtClean="0">
                <a:solidFill>
                  <a:prstClr val="black"/>
                </a:solidFill>
                <a:latin typeface="Calibri"/>
              </a:rPr>
              <a:pPr>
                <a:defRPr/>
              </a:pPr>
              <a:t>16</a:t>
            </a:fld>
            <a:endParaRPr lang="en-US" dirty="0">
              <a:solidFill>
                <a:prstClr val="black"/>
              </a:solidFill>
              <a:latin typeface="Calibri"/>
            </a:endParaRPr>
          </a:p>
        </p:txBody>
      </p:sp>
    </p:spTree>
    <p:extLst>
      <p:ext uri="{BB962C8B-B14F-4D97-AF65-F5344CB8AC3E}">
        <p14:creationId xmlns:p14="http://schemas.microsoft.com/office/powerpoint/2010/main" val="407070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18152" y="674557"/>
            <a:ext cx="4472609" cy="33727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Shape 176"/>
          <p:cNvSpPr txBox="1">
            <a:spLocks noGrp="1"/>
          </p:cNvSpPr>
          <p:nvPr>
            <p:ph type="body" idx="1"/>
          </p:nvPr>
        </p:nvSpPr>
        <p:spPr>
          <a:xfrm>
            <a:off x="670892" y="4272197"/>
            <a:ext cx="5367130" cy="4047344"/>
          </a:xfrm>
          <a:prstGeom prst="rect">
            <a:avLst/>
          </a:prstGeom>
          <a:noFill/>
          <a:ln>
            <a:noFill/>
          </a:ln>
        </p:spPr>
        <p:txBody>
          <a:bodyPr spcFirstLastPara="1" wrap="square" lIns="89715" tIns="44845" rIns="89715" bIns="44845" anchor="t" anchorCtr="0">
            <a:noAutofit/>
          </a:bodyPr>
          <a:lstStyle/>
          <a:p>
            <a:r>
              <a:rPr lang="en-US" dirty="0">
                <a:solidFill>
                  <a:schemeClr val="dk1"/>
                </a:solidFill>
                <a:latin typeface="Calibri"/>
                <a:cs typeface="Calibri"/>
                <a:sym typeface="Calibri"/>
              </a:rPr>
              <a:t>“Chilling effect”</a:t>
            </a:r>
            <a:endParaRPr dirty="0"/>
          </a:p>
          <a:p>
            <a:endParaRPr dirty="0">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800165" y="8542832"/>
            <a:ext cx="2907196" cy="449705"/>
          </a:xfrm>
          <a:prstGeom prst="rect">
            <a:avLst/>
          </a:prstGeom>
          <a:noFill/>
          <a:ln>
            <a:noFill/>
          </a:ln>
        </p:spPr>
        <p:txBody>
          <a:bodyPr spcFirstLastPara="1" wrap="square" lIns="89715" tIns="44845" rIns="89715" bIns="44845" anchor="b" anchorCtr="0">
            <a:noAutofit/>
          </a:bodyPr>
          <a:lstStyle/>
          <a:p>
            <a:fld id="{00000000-1234-1234-1234-123412341234}" type="slidenum">
              <a:rPr lang="en">
                <a:solidFill>
                  <a:prstClr val="black"/>
                </a:solidFill>
                <a:latin typeface="Calibri"/>
                <a:ea typeface="Calibri"/>
                <a:cs typeface="Calibri"/>
                <a:sym typeface="Calibri"/>
              </a:rPr>
              <a:pPr/>
              <a:t>17</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00156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7B60B-F58D-49ED-B84F-826E64695A2B}"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304060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7B60B-F58D-49ED-B84F-826E64695A2B}"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2543683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7B60B-F58D-49ED-B84F-826E64695A2B}"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1345814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7B60B-F58D-49ED-B84F-826E64695A2B}"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371882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brings me to our current political context where more people are displaced in the world than ever</a:t>
            </a:r>
            <a:r>
              <a:rPr lang="en-US" baseline="0" dirty="0" smtClean="0"/>
              <a:t> before</a:t>
            </a:r>
            <a:r>
              <a:rPr lang="mr-IN" baseline="0" dirty="0" smtClean="0"/>
              <a:t>…</a:t>
            </a:r>
            <a:r>
              <a:rPr lang="en-US" baseline="0" dirty="0" smtClean="0"/>
              <a:t> and the largest number of displaced people in the world are from Syria. And with that backdrop, the refugee limit was set at a historic low, only 45000 per year and Muslim Ban 3.0 was upheld by the Supreme Court. According to the ban, people from 5 Muslim majority countries are banned indefinitely. So we are basically banning entry of any refugees from some of the countries most affected by the global displacement crisis. As you may recall the ban includes also North Korea and Venezuelan government officials</a:t>
            </a:r>
            <a:endParaRPr lang="en-US" dirty="0"/>
          </a:p>
        </p:txBody>
      </p:sp>
      <p:sp>
        <p:nvSpPr>
          <p:cNvPr id="4" name="Slide Number Placeholder 3"/>
          <p:cNvSpPr>
            <a:spLocks noGrp="1"/>
          </p:cNvSpPr>
          <p:nvPr>
            <p:ph type="sldNum" sz="quarter" idx="10"/>
          </p:nvPr>
        </p:nvSpPr>
        <p:spPr/>
        <p:txBody>
          <a:bodyPr/>
          <a:lstStyle/>
          <a:p>
            <a:fld id="{85BC345E-2546-ED4C-BC30-F3117FDF7174}" type="slidenum">
              <a:rPr lang="en-US" smtClean="0"/>
              <a:t>2</a:t>
            </a:fld>
            <a:endParaRPr lang="en-US"/>
          </a:p>
        </p:txBody>
      </p:sp>
    </p:spTree>
    <p:extLst>
      <p:ext uri="{BB962C8B-B14F-4D97-AF65-F5344CB8AC3E}">
        <p14:creationId xmlns:p14="http://schemas.microsoft.com/office/powerpoint/2010/main" val="3322831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7B60B-F58D-49ED-B84F-826E64695A2B}"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1789462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EC7B60B-F58D-49ED-B84F-826E64695A2B}" type="slidenum">
              <a:rPr lang="en-US" smtClean="0">
                <a:solidFill>
                  <a:prstClr val="black"/>
                </a:solidFill>
                <a:latin typeface="Calibri"/>
              </a:rPr>
              <a:pPr>
                <a:defRPr/>
              </a:pPr>
              <a:t>29</a:t>
            </a:fld>
            <a:endParaRPr lang="en-US" dirty="0">
              <a:solidFill>
                <a:prstClr val="black"/>
              </a:solidFill>
              <a:latin typeface="Calibri"/>
            </a:endParaRPr>
          </a:p>
        </p:txBody>
      </p:sp>
    </p:spTree>
    <p:extLst>
      <p:ext uri="{BB962C8B-B14F-4D97-AF65-F5344CB8AC3E}">
        <p14:creationId xmlns:p14="http://schemas.microsoft.com/office/powerpoint/2010/main" val="420425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US" dirty="0" smtClean="0"/>
              <a:t>Public Charge memo was first leaked</a:t>
            </a:r>
            <a:r>
              <a:rPr lang="en-US" baseline="0" dirty="0" smtClean="0"/>
              <a:t> in late January 2017, setting off fear in the immigrant community</a:t>
            </a:r>
            <a:endParaRPr dirty="0"/>
          </a:p>
        </p:txBody>
      </p:sp>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Anecdotally seeing patients not renew MassHealth out of fear at CHA</a:t>
            </a:r>
            <a:endParaRPr/>
          </a:p>
        </p:txBody>
      </p:sp>
      <p:sp>
        <p:nvSpPr>
          <p:cNvPr id="362" name="Shape 3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Shape 18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kern="1200" dirty="0" smtClean="0">
                <a:solidFill>
                  <a:schemeClr val="tx1"/>
                </a:solidFill>
                <a:latin typeface="Arial" pitchFamily="-112" charset="0"/>
                <a:ea typeface="ＭＳ Ｐゴシック" pitchFamily="-112" charset="-128"/>
                <a:cs typeface="ＭＳ Ｐゴシック" pitchFamily="-112" charset="-128"/>
              </a:rPr>
              <a:t>The ICE raid on a meat-processing plant in Postville, Iowa, on 12 May 2008 was implemented without advance warning to local or state officials. ICE deployed 900 agents using military tactics, including armed officers and a UH-60 Black Hawk helicopter, to arrest 389 employees, 98% of whom were Latino.34 Agents used presumed race/ethnicity to identify suspected undocumented immigrants, allegedly handcuffing all employees assumed to be Latino until their immigration status was verified.35</a:t>
            </a:r>
          </a:p>
          <a:p>
            <a:endParaRPr lang="en-US" sz="1200" kern="1200" dirty="0" smtClean="0">
              <a:solidFill>
                <a:schemeClr val="tx1"/>
              </a:solidFill>
              <a:latin typeface="Arial" pitchFamily="-112" charset="0"/>
              <a:ea typeface="ＭＳ Ｐゴシック" pitchFamily="-112" charset="-128"/>
              <a:cs typeface="ＭＳ Ｐゴシック" pitchFamily="-112" charset="-128"/>
            </a:endParaRPr>
          </a:p>
          <a:p>
            <a:r>
              <a:rPr lang="en-US" sz="1200" kern="1200" dirty="0" smtClean="0">
                <a:solidFill>
                  <a:schemeClr val="tx1"/>
                </a:solidFill>
                <a:latin typeface="Arial" pitchFamily="-112" charset="0"/>
                <a:ea typeface="ＭＳ Ｐゴシック" pitchFamily="-112" charset="-128"/>
                <a:cs typeface="ＭＳ Ｐゴシック" pitchFamily="-112" charset="-128"/>
              </a:rPr>
              <a:t>Male arrestees were detained at the National Cattle Congress in Waterloo, Iowa (80 miles from Postville), whereas women were detained in county jails. Mothers of small children were allowed to return to Postville with ankle monitors but, barred from working, survived on charitable aid.34,36 Detainees were chained together and arraigned in groups of 10 for felony charges of aggravated identity theft (knowingly working under a false Social Security Number). A plea bargain led nearly all to plead guilty, although few were technically guilty of the crime, and 297 arrestees were deported after serving a 5-month prison sentence.34</a:t>
            </a:r>
          </a:p>
          <a:p>
            <a:endParaRPr lang="en-US" sz="1200" kern="1200" dirty="0" smtClean="0">
              <a:solidFill>
                <a:schemeClr val="tx1"/>
              </a:solidFill>
              <a:latin typeface="Arial" pitchFamily="-112" charset="0"/>
              <a:ea typeface="ＭＳ Ｐゴシック" pitchFamily="-112" charset="-128"/>
              <a:cs typeface="ＭＳ Ｐゴシック" pitchFamily="-112" charset="-128"/>
            </a:endParaRPr>
          </a:p>
          <a:p>
            <a:r>
              <a:rPr lang="en-US" sz="1200" kern="1200" dirty="0" smtClean="0">
                <a:solidFill>
                  <a:schemeClr val="tx1"/>
                </a:solidFill>
                <a:latin typeface="Arial" pitchFamily="-112" charset="0"/>
                <a:ea typeface="ＭＳ Ｐゴシック" pitchFamily="-112" charset="-128"/>
                <a:cs typeface="ＭＳ Ｐゴシック" pitchFamily="-112" charset="-128"/>
              </a:rPr>
              <a:t>The raid separated hundreds of families, most often from their primary breadwinner. Fear of follow-up home raids kept many Postville families from staying in their own homes, choosing instead to sleep in church pews or leave town altogether.36 News of the raid immediately spread throughout the state. La </a:t>
            </a:r>
            <a:r>
              <a:rPr lang="en-US" sz="1200" kern="1200" dirty="0" err="1" smtClean="0">
                <a:solidFill>
                  <a:schemeClr val="tx1"/>
                </a:solidFill>
                <a:latin typeface="Arial" pitchFamily="-112" charset="0"/>
                <a:ea typeface="ＭＳ Ｐゴシック" pitchFamily="-112" charset="-128"/>
                <a:cs typeface="ＭＳ Ｐゴシック" pitchFamily="-112" charset="-128"/>
              </a:rPr>
              <a:t>Prensa</a:t>
            </a:r>
            <a:r>
              <a:rPr lang="en-US" sz="1200" kern="1200" dirty="0" smtClean="0">
                <a:solidFill>
                  <a:schemeClr val="tx1"/>
                </a:solidFill>
                <a:latin typeface="Arial" pitchFamily="-112" charset="0"/>
                <a:ea typeface="ＭＳ Ｐゴシック" pitchFamily="-112" charset="-128"/>
                <a:cs typeface="ＭＳ Ｐゴシック" pitchFamily="-112" charset="-128"/>
              </a:rPr>
              <a:t>, a Spanish-language newspaper in western Iowa, published eyewitness testimony of arrestees detained at a cattle fairground, cuffed and chained together from the waist to the ankles.37</a:t>
            </a:r>
            <a:endParaRPr sz="1000" b="0" i="0" u="none" strike="noStrike" cap="none" dirty="0">
              <a:solidFill>
                <a:schemeClr val="dk1"/>
              </a:solidFill>
              <a:latin typeface="Calibri"/>
              <a:ea typeface="Calibri"/>
              <a:cs typeface="Calibri"/>
              <a:sym typeface="Calibri"/>
            </a:endParaRPr>
          </a:p>
        </p:txBody>
      </p:sp>
      <p:sp>
        <p:nvSpPr>
          <p:cNvPr id="186" name="Shape 18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Shape 19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dirty="0">
                <a:solidFill>
                  <a:schemeClr val="dk1"/>
                </a:solidFill>
                <a:latin typeface="Calibri"/>
                <a:ea typeface="Calibri"/>
                <a:cs typeface="Calibri"/>
                <a:sym typeface="Calibri"/>
              </a:rPr>
              <a:t>Sarah</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THIS AFFECTS WHOLE COMMUNITIES</a:t>
            </a:r>
            <a:endParaRPr dirty="0"/>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-24% increase in risk of low birth weight among infants born to Latina mothers after a major immigration raid, when compared to birth weights before the raid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Independent of actual immigration status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Lasted for 9 months after the raid</a:t>
            </a:r>
            <a:endParaRPr dirty="0"/>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There are primary effects on people who hold a certain immigration status and then spillover effects on their communities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dirty="0">
                <a:solidFill>
                  <a:schemeClr val="dk1"/>
                </a:solidFill>
                <a:latin typeface="Calibri"/>
                <a:ea typeface="Calibri"/>
                <a:cs typeface="Calibri"/>
                <a:sym typeface="Calibri"/>
              </a:rPr>
              <a:t>Turn it over to Dr. Jirmanus for best practices</a:t>
            </a:r>
            <a:endParaRPr sz="1200" dirty="0">
              <a:solidFill>
                <a:schemeClr val="dk1"/>
              </a:solidFill>
              <a:latin typeface="Calibri"/>
              <a:ea typeface="Calibri"/>
              <a:cs typeface="Calibri"/>
              <a:sym typeface="Calibri"/>
            </a:endParaRPr>
          </a:p>
        </p:txBody>
      </p:sp>
      <p:sp>
        <p:nvSpPr>
          <p:cNvPr id="193" name="Shape 19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Shape 19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dirty="0">
                <a:solidFill>
                  <a:schemeClr val="dk1"/>
                </a:solidFill>
                <a:latin typeface="Calibri"/>
                <a:ea typeface="Calibri"/>
                <a:cs typeface="Calibri"/>
                <a:sym typeface="Calibri"/>
              </a:rPr>
              <a:t>Sarah</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THIS AFFECTS WHOLE COMMUNITIES</a:t>
            </a:r>
            <a:endParaRPr dirty="0"/>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-24% increase in risk of low birth weight among infants born to Latina mothers after a major immigration raid, when compared to birth weights before the raid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Independent of actual immigration status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Lasted for 9 months after the raid</a:t>
            </a:r>
            <a:endParaRPr dirty="0"/>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There are primary effects on people who hold a certain immigration status and then spillover effects on their communities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dirty="0">
                <a:solidFill>
                  <a:schemeClr val="dk1"/>
                </a:solidFill>
                <a:latin typeface="Calibri"/>
                <a:ea typeface="Calibri"/>
                <a:cs typeface="Calibri"/>
                <a:sym typeface="Calibri"/>
              </a:rPr>
              <a:t>Turn it over to Dr. Jirmanus for best practices</a:t>
            </a:r>
            <a:endParaRPr sz="1200" dirty="0">
              <a:solidFill>
                <a:schemeClr val="dk1"/>
              </a:solidFill>
              <a:latin typeface="Calibri"/>
              <a:ea typeface="Calibri"/>
              <a:cs typeface="Calibri"/>
              <a:sym typeface="Calibri"/>
            </a:endParaRPr>
          </a:p>
        </p:txBody>
      </p:sp>
      <p:sp>
        <p:nvSpPr>
          <p:cNvPr id="193" name="Shape 19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on Emergency Medicaid beneficiaries</a:t>
            </a:r>
          </a:p>
          <a:p>
            <a:r>
              <a:rPr lang="en-US" dirty="0" smtClean="0"/>
              <a:t>5653 mothers</a:t>
            </a:r>
          </a:p>
          <a:p>
            <a:r>
              <a:rPr lang="en-US" dirty="0" smtClean="0"/>
              <a:t>8610 children</a:t>
            </a:r>
          </a:p>
          <a:p>
            <a:r>
              <a:rPr lang="en-US" dirty="0" smtClean="0"/>
              <a:t>Tracked mental health</a:t>
            </a:r>
          </a:p>
          <a:p>
            <a:r>
              <a:rPr lang="en-US" dirty="0" smtClean="0"/>
              <a:t>Ad d/o: reaction to stressor leading to inability to function normally. </a:t>
            </a:r>
            <a:r>
              <a:rPr lang="en-US" dirty="0" err="1" smtClean="0"/>
              <a:t>Sx</a:t>
            </a:r>
            <a:r>
              <a:rPr lang="en-US" dirty="0" smtClean="0"/>
              <a:t> anxiety, depressed mood, conduct disturbances- impairment social activities, school performance, sleep</a:t>
            </a:r>
          </a:p>
          <a:p>
            <a:endParaRPr lang="en-US" dirty="0" smtClean="0"/>
          </a:p>
          <a:p>
            <a:r>
              <a:rPr lang="en-US" dirty="0" smtClean="0"/>
              <a:t>Mental health benefits extended across generations among children of DACA eligible mothers</a:t>
            </a:r>
          </a:p>
          <a:p>
            <a:r>
              <a:rPr lang="en-US" dirty="0" smtClean="0"/>
              <a:t>Rates of adjustment and anxiety disorders fell by more than half after DACA implemented</a:t>
            </a:r>
          </a:p>
          <a:p>
            <a:r>
              <a:rPr lang="en-US" dirty="0" smtClean="0"/>
              <a:t>Parental immigration status has important effects on immigrant children </a:t>
            </a:r>
            <a:r>
              <a:rPr lang="mr-IN" dirty="0" smtClean="0"/>
              <a:t>–</a:t>
            </a:r>
            <a:r>
              <a:rPr lang="en-US" dirty="0" smtClean="0"/>
              <a:t> </a:t>
            </a:r>
            <a:r>
              <a:rPr lang="en-US" dirty="0" err="1" smtClean="0"/>
              <a:t>intergeneral</a:t>
            </a:r>
            <a:r>
              <a:rPr lang="en-US" dirty="0" smtClean="0"/>
              <a:t> effects, and transmission</a:t>
            </a:r>
            <a:r>
              <a:rPr lang="en-US" baseline="0" dirty="0" smtClean="0"/>
              <a:t> of disadvantage.</a:t>
            </a:r>
            <a:endParaRPr lang="en-US" dirty="0" smtClean="0"/>
          </a:p>
          <a:p>
            <a:endParaRPr lang="en-US" dirty="0"/>
          </a:p>
        </p:txBody>
      </p:sp>
      <p:sp>
        <p:nvSpPr>
          <p:cNvPr id="4" name="Slide Number Placeholder 3"/>
          <p:cNvSpPr>
            <a:spLocks noGrp="1"/>
          </p:cNvSpPr>
          <p:nvPr>
            <p:ph type="sldNum" sz="quarter" idx="10"/>
          </p:nvPr>
        </p:nvSpPr>
        <p:spPr/>
        <p:txBody>
          <a:bodyPr/>
          <a:lstStyle/>
          <a:p>
            <a:fld id="{E06AAAC7-FEEE-7D4C-A558-ACEED1A3C13E}" type="slidenum">
              <a:rPr lang="en-US" smtClean="0"/>
              <a:t>9</a:t>
            </a:fld>
            <a:endParaRPr lang="en-US"/>
          </a:p>
        </p:txBody>
      </p:sp>
    </p:spTree>
    <p:extLst>
      <p:ext uri="{BB962C8B-B14F-4D97-AF65-F5344CB8AC3E}">
        <p14:creationId xmlns:p14="http://schemas.microsoft.com/office/powerpoint/2010/main" val="48879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Shape 2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Arial"/>
                <a:ea typeface="Arial"/>
                <a:cs typeface="Arial"/>
                <a:sym typeface="Arial"/>
              </a:rPr>
              <a:t>The</a:t>
            </a:r>
            <a:r>
              <a:rPr lang="en-US" sz="1200" b="0" i="0" u="none" strike="noStrike" cap="none" baseline="0" dirty="0" smtClean="0">
                <a:solidFill>
                  <a:schemeClr val="dk1"/>
                </a:solidFill>
                <a:latin typeface="Arial"/>
                <a:ea typeface="Arial"/>
                <a:cs typeface="Arial"/>
                <a:sym typeface="Arial"/>
              </a:rPr>
              <a:t> Health and Law Immigrant Solidarity Network is a group of over 200 medical and legal professionals and community members working to support and make health systems more welcoming to immigrant patients. </a:t>
            </a:r>
            <a:endParaRPr sz="1200" b="0" i="0" u="none" strike="noStrike" cap="none" dirty="0">
              <a:solidFill>
                <a:schemeClr val="dk1"/>
              </a:solidFill>
              <a:latin typeface="Arial"/>
              <a:ea typeface="Arial"/>
              <a:cs typeface="Arial"/>
              <a:sym typeface="Arial"/>
            </a:endParaRPr>
          </a:p>
        </p:txBody>
      </p:sp>
      <p:sp>
        <p:nvSpPr>
          <p:cNvPr id="297" name="Shape 29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C8C8B1">
                  <a:lumMod val="60000"/>
                  <a:lumOff val="40000"/>
                </a:srgb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C8C8B1">
                  <a:lumMod val="60000"/>
                  <a:lumOff val="40000"/>
                </a:srgbClr>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pPr defTabSz="914400"/>
            <a:fld id="{7D290233-0DD1-4A80-BB1E-9ADC3556DBB6}" type="datetimeFigureOut">
              <a:rPr lang="en-US" smtClean="0">
                <a:solidFill>
                  <a:srgbClr val="C8C8B1">
                    <a:lumMod val="60000"/>
                    <a:lumOff val="40000"/>
                  </a:srgbClr>
                </a:solidFill>
              </a:rPr>
              <a:pPr defTabSz="914400"/>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C8C8B1">
                  <a:lumMod val="60000"/>
                  <a:lumOff val="40000"/>
                </a:srgb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C8C8B1">
                  <a:lumMod val="60000"/>
                  <a:lumOff val="40000"/>
                </a:srgb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914400"/>
            <a:fld id="{7D290233-0DD1-4A80-BB1E-9ADC3556DBB6}" type="datetimeFigureOut">
              <a:rPr lang="en-US" smtClean="0">
                <a:solidFill>
                  <a:srgbClr val="C8C8B1">
                    <a:lumMod val="60000"/>
                    <a:lumOff val="40000"/>
                  </a:srgbClr>
                </a:solidFill>
              </a:rPr>
              <a:pPr defTabSz="914400"/>
              <a:t>12/4/18</a:t>
            </a:fld>
            <a:endParaRPr lang="en-US">
              <a:solidFill>
                <a:srgbClr val="C8C8B1">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C8C8B1">
                  <a:lumMod val="60000"/>
                  <a:lumOff val="40000"/>
                </a:srgbClr>
              </a:solidFill>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t="3125" b="3125"/>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898B8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0815CE-BD2B-4CD9-86D9-4ECE8DB4BC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572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437B"/>
              </a:buClr>
              <a:buFont typeface="Wingdings" pitchFamily="2" charset="2"/>
              <a:buChar char="§"/>
              <a:defRPr/>
            </a:lvl1pPr>
            <a:lvl2pPr>
              <a:buClr>
                <a:srgbClr val="00437B"/>
              </a:buClr>
              <a:buFont typeface="Arial" pitchFamily="34" charset="0"/>
              <a:buChar char="•"/>
              <a:defRPr/>
            </a:lvl2pPr>
            <a:lvl3pPr>
              <a:buClr>
                <a:srgbClr val="00437B"/>
              </a:buClr>
              <a:buFont typeface="Calibri" pitchFamily="34" charset="0"/>
              <a:buChar char="–"/>
              <a:defRPr/>
            </a:lvl3pPr>
            <a:lvl4pPr>
              <a:buClr>
                <a:srgbClr val="00437B"/>
              </a:buClr>
              <a:buFont typeface="Arial" pitchFamily="34" charset="0"/>
              <a:buChar char="»"/>
              <a:defRPr/>
            </a:lvl4pPr>
            <a:lvl5pPr>
              <a:buClr>
                <a:srgbClr val="00437B"/>
              </a:buCl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7" name="Picture 6"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6" name="Picture 5"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2981898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7772400" cy="1362075"/>
          </a:xfrm>
        </p:spPr>
        <p:txBody>
          <a:bodyPr anchor="t"/>
          <a:lstStyle>
            <a:lvl1pPr algn="l">
              <a:defRPr sz="4000" b="1" cap="all">
                <a:solidFill>
                  <a:srgbClr val="2BB673"/>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905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7" name="Picture 6"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6" name="Picture 5"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349557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C8C8B1">
                  <a:lumMod val="60000"/>
                  <a:lumOff val="40000"/>
                </a:srgb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buFont typeface="Arial" pitchFamily="34" charset="0"/>
              <a:buChar char="•"/>
              <a:defRPr sz="2800"/>
            </a:lvl1pPr>
            <a:lvl2pPr>
              <a:buFont typeface="Wingdings" pitchFamily="2" charset="2"/>
              <a:buChar char="§"/>
              <a:defRPr sz="2400"/>
            </a:lvl2pPr>
            <a:lvl3pPr>
              <a:buFont typeface="Calibri" pitchFamily="34" charset="0"/>
              <a:buChar char="–"/>
              <a:defRPr sz="20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8" name="Picture 7"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7" name="Picture 6"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245910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2BB6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2BB6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10" name="Picture 9"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9" name="Picture 8"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1972488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6" name="Picture 5"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5" name="Picture 4"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3271755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5" name="Picture 4"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4" name="Picture 3"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1441818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2BB673"/>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8" name="Picture 7"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7" name="Picture 6"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2451584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2BB673"/>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pic>
        <p:nvPicPr>
          <p:cNvPr id="8" name="Picture 7" descr="ICH Logo.png"/>
          <p:cNvPicPr>
            <a:picLocks noChangeAspect="1"/>
          </p:cNvPicPr>
          <p:nvPr/>
        </p:nvPicPr>
        <p:blipFill>
          <a:blip r:embed="rId2" cstate="print"/>
          <a:stretch>
            <a:fillRect/>
          </a:stretch>
        </p:blipFill>
        <p:spPr>
          <a:xfrm>
            <a:off x="8305800" y="5638800"/>
            <a:ext cx="612268" cy="990600"/>
          </a:xfrm>
          <a:prstGeom prst="rect">
            <a:avLst/>
          </a:prstGeom>
        </p:spPr>
      </p:pic>
      <p:pic>
        <p:nvPicPr>
          <p:cNvPr id="7" name="Picture 6" descr="ICH Logo.png"/>
          <p:cNvPicPr>
            <a:picLocks noChangeAspect="1"/>
          </p:cNvPicPr>
          <p:nvPr/>
        </p:nvPicPr>
        <p:blipFill>
          <a:blip r:embed="rId2"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3612974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0815CE-BD2B-4CD9-86D9-4ECE8DB4BC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659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6478E-BE2F-4050-A833-CFD06DD3269E}" type="datetimeFigureOut">
              <a:rPr lang="en-US" smtClean="0">
                <a:solidFill>
                  <a:prstClr val="black">
                    <a:tint val="75000"/>
                  </a:prstClr>
                </a:solidFill>
                <a:latin typeface="Calibri"/>
              </a:rPr>
              <a:pPr/>
              <a:t>12/4/18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0815CE-BD2B-4CD9-86D9-4ECE8DB4BC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001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Tree>
    <p:extLst>
      <p:ext uri="{BB962C8B-B14F-4D97-AF65-F5344CB8AC3E}">
        <p14:creationId xmlns:p14="http://schemas.microsoft.com/office/powerpoint/2010/main" val="3231477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842" y="410524"/>
            <a:ext cx="6781800" cy="1600200"/>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761999" y="2152954"/>
            <a:ext cx="7543800" cy="3886200"/>
          </a:xfrm>
        </p:spPr>
        <p:txBody>
          <a:bodyPr anchor="t"/>
          <a:lstStyle>
            <a:lvl1pPr marL="274320" indent="-274320">
              <a:buClr>
                <a:srgbClr val="8E1100"/>
              </a:buClr>
              <a:buFont typeface="Wingdings" panose="05000000000000000000" pitchFamily="2" charset="2"/>
              <a:buChar char="Ø"/>
              <a:defRPr sz="3600"/>
            </a:lvl1pPr>
            <a:lvl2pPr marL="594360" indent="-274320">
              <a:buClr>
                <a:srgbClr val="8E1100"/>
              </a:buClr>
              <a:buFont typeface="Arial" panose="020B0604020202020204" pitchFamily="34" charset="0"/>
              <a:buChar char="•"/>
              <a:defRPr sz="3200"/>
            </a:lvl2pPr>
            <a:lvl3pPr marL="868680" indent="-228600">
              <a:buClr>
                <a:srgbClr val="8E1100"/>
              </a:buClr>
              <a:buFont typeface="Courier New" panose="02070309020205020404" pitchFamily="49" charset="0"/>
              <a:buChar char="o"/>
              <a:defRPr sz="2800"/>
            </a:lvl3pPr>
            <a:lvl4pPr marL="1143000" indent="-228600">
              <a:buClr>
                <a:srgbClr val="8E1100"/>
              </a:buClr>
              <a:buFont typeface="Wingdings" panose="05000000000000000000" pitchFamily="2" charset="2"/>
              <a:buChar char="q"/>
              <a:defRPr sz="2400"/>
            </a:lvl4pPr>
            <a:lvl5pPr marL="1371600" indent="-228600">
              <a:buClr>
                <a:srgbClr val="8E1100"/>
              </a:buClr>
              <a:buFont typeface="Wingdings" panose="05000000000000000000" pitchFamily="2" charset="2"/>
              <a:buChar char="v"/>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761999" y="6208776"/>
            <a:ext cx="4575209" cy="365125"/>
          </a:xfrm>
        </p:spPr>
        <p:txBody>
          <a:bodyPr/>
          <a:lstStyle/>
          <a:p>
            <a:r>
              <a:rPr lang="en-US" dirty="0">
                <a:solidFill>
                  <a:srgbClr val="303030">
                    <a:lumMod val="90000"/>
                    <a:lumOff val="10000"/>
                  </a:srgbClr>
                </a:solidFill>
                <a:latin typeface="Times New Roman"/>
              </a:rPr>
              <a:t>DATE, Location</a:t>
            </a:r>
          </a:p>
        </p:txBody>
      </p:sp>
      <p:pic>
        <p:nvPicPr>
          <p:cNvPr id="8" name="Picture 7" descr="J:\staff\Yenikomshian\Desktop items to transfer\HLA logo.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artisticTexturizer/>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37208" y="6236169"/>
            <a:ext cx="2980623" cy="613008"/>
          </a:xfrm>
          <a:prstGeom prst="rect">
            <a:avLst/>
          </a:prstGeom>
          <a:noFill/>
        </p:spPr>
      </p:pic>
    </p:spTree>
    <p:extLst>
      <p:ext uri="{BB962C8B-B14F-4D97-AF65-F5344CB8AC3E}">
        <p14:creationId xmlns:p14="http://schemas.microsoft.com/office/powerpoint/2010/main" val="262698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5" name="Footer Placeholder 4"/>
          <p:cNvSpPr>
            <a:spLocks noGrp="1"/>
          </p:cNvSpPr>
          <p:nvPr>
            <p:ph type="ftr" sz="quarter" idx="11"/>
          </p:nvPr>
        </p:nvSpPr>
        <p:spPr>
          <a:xfrm>
            <a:off x="7238999" y="6356350"/>
            <a:ext cx="1446213" cy="365125"/>
          </a:xfrm>
        </p:spPr>
        <p:txBody>
          <a:bodyPr/>
          <a:lstStyle/>
          <a:p>
            <a:endParaRPr lang="en-US">
              <a:solidFill>
                <a:srgbClr val="C8C8B1">
                  <a:lumMod val="60000"/>
                  <a:lumOff val="40000"/>
                </a:srgb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Tree>
    <p:extLst>
      <p:ext uri="{BB962C8B-B14F-4D97-AF65-F5344CB8AC3E}">
        <p14:creationId xmlns:p14="http://schemas.microsoft.com/office/powerpoint/2010/main" val="1516287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Tree>
    <p:extLst>
      <p:ext uri="{BB962C8B-B14F-4D97-AF65-F5344CB8AC3E}">
        <p14:creationId xmlns:p14="http://schemas.microsoft.com/office/powerpoint/2010/main" val="3331469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8" name="Footer Placeholder 7"/>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9" name="Slide Number Placeholder 8"/>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310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4" name="Footer Placeholder 3"/>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5" name="Slide Number Placeholder 4"/>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Tree>
    <p:extLst>
      <p:ext uri="{BB962C8B-B14F-4D97-AF65-F5344CB8AC3E}">
        <p14:creationId xmlns:p14="http://schemas.microsoft.com/office/powerpoint/2010/main" val="2448819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3" name="Footer Placeholder 2"/>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Tree>
    <p:extLst>
      <p:ext uri="{BB962C8B-B14F-4D97-AF65-F5344CB8AC3E}">
        <p14:creationId xmlns:p14="http://schemas.microsoft.com/office/powerpoint/2010/main" val="2419561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979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Tree>
    <p:extLst>
      <p:ext uri="{BB962C8B-B14F-4D97-AF65-F5344CB8AC3E}">
        <p14:creationId xmlns:p14="http://schemas.microsoft.com/office/powerpoint/2010/main" val="1668529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Tree>
    <p:extLst>
      <p:ext uri="{BB962C8B-B14F-4D97-AF65-F5344CB8AC3E}">
        <p14:creationId xmlns:p14="http://schemas.microsoft.com/office/powerpoint/2010/main" val="364658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latin typeface="Times New Roman"/>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lumMod val="85000"/>
                    <a:lumOff val="15000"/>
                  </a:prstClr>
                </a:solidFill>
                <a:latin typeface="Impact"/>
              </a:rPr>
              <a:pPr/>
              <a:t>‹#›</a:t>
            </a:fld>
            <a:endParaRPr lang="en-US" dirty="0">
              <a:solidFill>
                <a:prstClr val="black">
                  <a:lumMod val="85000"/>
                  <a:lumOff val="15000"/>
                </a:prstClr>
              </a:solidFill>
              <a:latin typeface="Impact"/>
            </a:endParaRPr>
          </a:p>
        </p:txBody>
      </p:sp>
    </p:spTree>
    <p:extLst>
      <p:ext uri="{BB962C8B-B14F-4D97-AF65-F5344CB8AC3E}">
        <p14:creationId xmlns:p14="http://schemas.microsoft.com/office/powerpoint/2010/main" val="349975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C8C8B1">
                  <a:lumMod val="60000"/>
                  <a:lumOff val="40000"/>
                </a:srgbClr>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defTabSz="914400"/>
            <a:fld id="{7D290233-0DD1-4A80-BB1E-9ADC3556DBB6}" type="datetimeFigureOut">
              <a:rPr lang="en-US" smtClean="0">
                <a:solidFill>
                  <a:srgbClr val="C8C8B1">
                    <a:lumMod val="60000"/>
                    <a:lumOff val="40000"/>
                  </a:srgbClr>
                </a:solidFill>
              </a:rPr>
              <a:pPr defTabSz="914400"/>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defTabSz="914400"/>
            <a:fld id="{7D290233-0DD1-4A80-BB1E-9ADC3556DBB6}" type="datetimeFigureOut">
              <a:rPr lang="en-US" smtClean="0">
                <a:solidFill>
                  <a:srgbClr val="C8C8B1">
                    <a:lumMod val="60000"/>
                    <a:lumOff val="40000"/>
                  </a:srgbClr>
                </a:solidFill>
              </a:rPr>
              <a:pPr defTabSz="914400"/>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defTabSz="914400"/>
            <a:fld id="{7D290233-0DD1-4A80-BB1E-9ADC3556DBB6}" type="datetimeFigureOut">
              <a:rPr lang="en-US" smtClean="0">
                <a:solidFill>
                  <a:srgbClr val="C8C8B1">
                    <a:lumMod val="60000"/>
                    <a:lumOff val="40000"/>
                  </a:srgbClr>
                </a:solidFill>
              </a:rPr>
              <a:pPr defTabSz="914400"/>
              <a:t>12/4/18</a:t>
            </a:fld>
            <a:endParaRPr lang="en-US">
              <a:solidFill>
                <a:srgbClr val="C8C8B1">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C8C8B1">
                  <a:lumMod val="60000"/>
                  <a:lumOff val="40000"/>
                </a:srgb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solidFill>
                  <a:srgbClr val="C8C8B1">
                    <a:lumMod val="60000"/>
                    <a:lumOff val="40000"/>
                  </a:srgbClr>
                </a:solidFill>
              </a:rPr>
              <a:pPr/>
              <a:t>12/4/18</a:t>
            </a:fld>
            <a:endParaRPr lang="en-US">
              <a:solidFill>
                <a:srgbClr val="C8C8B1">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C8C8B1">
                  <a:lumMod val="60000"/>
                  <a:lumOff val="40000"/>
                </a:srgbClr>
              </a:solidFill>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3" Type="http://schemas.openxmlformats.org/officeDocument/2006/relationships/image" Target="../media/image8.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fld id="{7D290233-0DD1-4A80-BB1E-9ADC3556DBB6}" type="datetimeFigureOut">
              <a:rPr lang="en-US" smtClean="0">
                <a:solidFill>
                  <a:srgbClr val="C8C8B1">
                    <a:lumMod val="60000"/>
                    <a:lumOff val="40000"/>
                  </a:srgbClr>
                </a:solidFill>
              </a:rPr>
              <a:pPr defTabSz="914400"/>
              <a:t>12/4/18</a:t>
            </a:fld>
            <a:endParaRPr lang="en-US">
              <a:solidFill>
                <a:srgbClr val="C8C8B1">
                  <a:lumMod val="60000"/>
                  <a:lumOff val="40000"/>
                </a:srgbClr>
              </a:solidFill>
            </a:endParaRPr>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solidFill>
                <a:srgbClr val="C8C8B1">
                  <a:lumMod val="60000"/>
                  <a:lumOff val="40000"/>
                </a:srgb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CFE4BAC9-6D41-4691-9299-18EF07EF0177}" type="slidenum">
              <a:rPr lang="en-US" smtClean="0">
                <a:solidFill>
                  <a:srgbClr val="C8C8B1">
                    <a:lumMod val="60000"/>
                    <a:lumOff val="40000"/>
                  </a:srgbClr>
                </a:solidFill>
                <a:latin typeface="Calisto MT"/>
              </a:rPr>
              <a:pPr/>
              <a:t>‹#›</a:t>
            </a:fld>
            <a:endParaRPr lang="en-US">
              <a:solidFill>
                <a:srgbClr val="C8C8B1">
                  <a:lumMod val="60000"/>
                  <a:lumOff val="40000"/>
                </a:srgbClr>
              </a:solidFill>
              <a:latin typeface="Calisto MT"/>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456478E-BE2F-4050-A833-CFD06DD3269E}" type="datetimeFigureOut">
              <a:rPr lang="en-US" smtClean="0">
                <a:solidFill>
                  <a:prstClr val="black">
                    <a:tint val="75000"/>
                  </a:prstClr>
                </a:solidFill>
                <a:latin typeface="Calibri"/>
              </a:rPr>
              <a:pPr defTabSz="914400"/>
              <a:t>12/4/18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B0815CE-BD2B-4CD9-86D9-4ECE8DB4BC08}"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pic>
        <p:nvPicPr>
          <p:cNvPr id="7" name="Picture 6" descr="ICH Logo.png"/>
          <p:cNvPicPr>
            <a:picLocks noChangeAspect="1"/>
          </p:cNvPicPr>
          <p:nvPr userDrawn="1"/>
        </p:nvPicPr>
        <p:blipFill>
          <a:blip r:embed="rId13" cstate="print"/>
          <a:stretch>
            <a:fillRect/>
          </a:stretch>
        </p:blipFill>
        <p:spPr>
          <a:xfrm>
            <a:off x="8305800" y="5638800"/>
            <a:ext cx="612268" cy="990600"/>
          </a:xfrm>
          <a:prstGeom prst="rect">
            <a:avLst/>
          </a:prstGeom>
        </p:spPr>
      </p:pic>
    </p:spTree>
    <p:extLst>
      <p:ext uri="{BB962C8B-B14F-4D97-AF65-F5344CB8AC3E}">
        <p14:creationId xmlns:p14="http://schemas.microsoft.com/office/powerpoint/2010/main" val="26688889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rgbClr val="00437B"/>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437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437B"/>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437B"/>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437B"/>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defTabSz="914400"/>
            <a:r>
              <a:rPr lang="en-US">
                <a:solidFill>
                  <a:srgbClr val="303030">
                    <a:lumMod val="90000"/>
                    <a:lumOff val="10000"/>
                  </a:srgbClr>
                </a:solidFill>
                <a:latin typeface="Times New Roman"/>
              </a:rPr>
              <a:t>10/13/2011</a:t>
            </a:r>
            <a:endParaRPr lang="en-US" dirty="0">
              <a:solidFill>
                <a:srgbClr val="303030">
                  <a:lumMod val="90000"/>
                  <a:lumOff val="10000"/>
                </a:srgbClr>
              </a:solidFill>
              <a:latin typeface="Times New Roman"/>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defTabSz="914400"/>
            <a:endParaRPr lang="en-US" dirty="0">
              <a:solidFill>
                <a:srgbClr val="303030">
                  <a:lumMod val="90000"/>
                  <a:lumOff val="10000"/>
                </a:srgbClr>
              </a:solidFill>
              <a:latin typeface="Times New Roman"/>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defTabSz="914400"/>
            <a:fld id="{BFEBEB0A-9E3D-4B14-9782-E2AE3DA60D96}" type="slidenum">
              <a:rPr lang="en-US" smtClean="0">
                <a:solidFill>
                  <a:prstClr val="black">
                    <a:lumMod val="85000"/>
                    <a:lumOff val="15000"/>
                  </a:prstClr>
                </a:solidFill>
                <a:latin typeface="Impact"/>
              </a:rPr>
              <a:pPr defTabSz="914400"/>
              <a:t>‹#›</a:t>
            </a:fld>
            <a:endParaRPr lang="en-US" dirty="0">
              <a:solidFill>
                <a:prstClr val="black">
                  <a:lumMod val="85000"/>
                  <a:lumOff val="15000"/>
                </a:prstClr>
              </a:solidFill>
              <a:latin typeface="Impact"/>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Tree>
    <p:extLst>
      <p:ext uri="{BB962C8B-B14F-4D97-AF65-F5344CB8AC3E}">
        <p14:creationId xmlns:p14="http://schemas.microsoft.com/office/powerpoint/2010/main" val="39224973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png"/><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png"/><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bit.ly/PIFCampaign" TargetMode="External"/><Relationship Id="rId4" Type="http://schemas.openxmlformats.org/officeDocument/2006/relationships/hyperlink" Target="http://bit.ly/PIF-MA" TargetMode="External"/><Relationship Id="rId1" Type="http://schemas.openxmlformats.org/officeDocument/2006/relationships/slideLayout" Target="../slideLayouts/slideLayout29.xml"/><Relationship Id="rId2" Type="http://schemas.openxmlformats.org/officeDocument/2006/relationships/hyperlink" Target="http://www.protectingimmigrantfamili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hyperlink" Target="http://bit.ly/PIF-MA" TargetMode="External"/><Relationship Id="rId4" Type="http://schemas.openxmlformats.org/officeDocument/2006/relationships/image" Target="../media/image46.jpeg"/><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hyperlink" Target="mailto:acohen@hla-inc.org" TargetMode="External"/><Relationship Id="rId6" Type="http://schemas.openxmlformats.org/officeDocument/2006/relationships/image" Target="../media/image47.png"/><Relationship Id="rId7" Type="http://schemas.microsoft.com/office/2007/relationships/hdphoto" Target="../media/hdphoto2.wdp"/><Relationship Id="rId1" Type="http://schemas.openxmlformats.org/officeDocument/2006/relationships/slideLayout" Target="../slideLayouts/slideLayout3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s://www.manatt.com/insights/articles/2018/public-charge-rule-potentially-chilled-population" TargetMode="External"/><Relationship Id="rId4" Type="http://schemas.openxmlformats.org/officeDocument/2006/relationships/hyperlink" Target="https://www.kff.org/disparities-policy/issue-brief/estimated-impacts-of-the-proposed-public-charge-rule-on-immigrants-and-medicaid/" TargetMode="External"/><Relationship Id="rId5" Type="http://schemas.openxmlformats.org/officeDocument/2006/relationships/hyperlink" Target="https://www.kff.org/disparities-policy/fact-sheet/proposed-changes-to-public-charge-policies-for-immigrants-implications-for-health-coverage/" TargetMode="External"/><Relationship Id="rId1" Type="http://schemas.openxmlformats.org/officeDocument/2006/relationships/slideLayout" Target="../slideLayouts/slideLayout18.xml"/><Relationship Id="rId2" Type="http://schemas.openxmlformats.org/officeDocument/2006/relationships/hyperlink" Target="https://www.migrationpolicy.org/research/impact-dhs-public-charge-rule-immigratio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hyperlink" Target="https://www.healthaffairs.org/doi/pdf/10.1377/hlthaff.2012.1223" TargetMode="External"/><Relationship Id="rId4" Type="http://schemas.openxmlformats.org/officeDocument/2006/relationships/hyperlink" Target="https://www.healthaffairs.org/doi/full/10.1377/hlthaff.2018.0309?url_ver=Z39.88-2003&amp;rfr_id=ori:rid:crossref.org&amp;rfr_dat=cr_pub=pubmed" TargetMode="External"/><Relationship Id="rId1" Type="http://schemas.openxmlformats.org/officeDocument/2006/relationships/slideLayout" Target="../slideLayouts/slideLayout18.xml"/><Relationship Id="rId2" Type="http://schemas.openxmlformats.org/officeDocument/2006/relationships/hyperlink" Target="https://publichealth.gwu.edu/sites/default/files/downloads/GGRCHN/Public%20Charge%20Brief.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papers.ssrn.com/sol3/papers.cfm?abstract_id=3285546" TargetMode="External"/><Relationship Id="rId3" Type="http://schemas.openxmlformats.org/officeDocument/2006/relationships/hyperlink" Target="http://fiscalpolicy.org/public-charg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rotectingimmigrantfamilies.org/resourc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70062"/>
            <a:ext cx="8228013" cy="2058402"/>
          </a:xfrm>
        </p:spPr>
        <p:txBody>
          <a:bodyPr/>
          <a:lstStyle/>
          <a:p>
            <a:r>
              <a:rPr lang="en-US" sz="4000" dirty="0" smtClean="0"/>
              <a:t>Public Charge:</a:t>
            </a:r>
            <a:br>
              <a:rPr lang="en-US" sz="4000" dirty="0" smtClean="0"/>
            </a:br>
            <a:r>
              <a:rPr lang="en-US" sz="4000" dirty="0" smtClean="0"/>
              <a:t>A Threat to Immigrant Health and Public Health</a:t>
            </a:r>
            <a:endParaRPr lang="en-US" sz="4000" dirty="0"/>
          </a:p>
        </p:txBody>
      </p:sp>
      <p:sp>
        <p:nvSpPr>
          <p:cNvPr id="3" name="Subtitle 2"/>
          <p:cNvSpPr>
            <a:spLocks noGrp="1"/>
          </p:cNvSpPr>
          <p:nvPr>
            <p:ph type="subTitle" idx="1"/>
          </p:nvPr>
        </p:nvSpPr>
        <p:spPr>
          <a:xfrm>
            <a:off x="457199" y="3624966"/>
            <a:ext cx="8228013" cy="1389048"/>
          </a:xfrm>
        </p:spPr>
        <p:txBody>
          <a:bodyPr>
            <a:normAutofit fontScale="92500" lnSpcReduction="10000"/>
          </a:bodyPr>
          <a:lstStyle/>
          <a:p>
            <a:r>
              <a:rPr lang="en-US" dirty="0" smtClean="0"/>
              <a:t>Nancy Krieger, PhD, Moderator</a:t>
            </a:r>
          </a:p>
          <a:p>
            <a:endParaRPr lang="en-US" dirty="0" smtClean="0"/>
          </a:p>
          <a:p>
            <a:r>
              <a:rPr lang="en-US" dirty="0" smtClean="0"/>
              <a:t>Lara Jirmanus, MD, MPH</a:t>
            </a:r>
          </a:p>
          <a:p>
            <a:r>
              <a:rPr lang="en-US" dirty="0" smtClean="0"/>
              <a:t>Andrew Cohen, JD</a:t>
            </a:r>
          </a:p>
          <a:p>
            <a:r>
              <a:rPr lang="en-US" dirty="0" smtClean="0"/>
              <a:t>Leah </a:t>
            </a:r>
            <a:r>
              <a:rPr lang="en-US" dirty="0" err="1" smtClean="0"/>
              <a:t>Zallman</a:t>
            </a:r>
            <a:r>
              <a:rPr lang="en-US" dirty="0" smtClean="0"/>
              <a:t>, MD, MPH</a:t>
            </a:r>
          </a:p>
          <a:p>
            <a:endParaRPr lang="en-US" dirty="0"/>
          </a:p>
        </p:txBody>
      </p:sp>
      <p:pic>
        <p:nvPicPr>
          <p:cNvPr id="4" name="Picture 3"/>
          <p:cNvPicPr>
            <a:picLocks noChangeAspect="1"/>
          </p:cNvPicPr>
          <p:nvPr/>
        </p:nvPicPr>
        <p:blipFill>
          <a:blip r:embed="rId3"/>
          <a:stretch>
            <a:fillRect/>
          </a:stretch>
        </p:blipFill>
        <p:spPr>
          <a:xfrm>
            <a:off x="0" y="0"/>
            <a:ext cx="4550503" cy="857663"/>
          </a:xfrm>
          <a:prstGeom prst="rect">
            <a:avLst/>
          </a:prstGeom>
        </p:spPr>
      </p:pic>
      <p:pic>
        <p:nvPicPr>
          <p:cNvPr id="5" name="Picture 4"/>
          <p:cNvPicPr>
            <a:picLocks noChangeAspect="1"/>
          </p:cNvPicPr>
          <p:nvPr/>
        </p:nvPicPr>
        <p:blipFill>
          <a:blip r:embed="rId4"/>
          <a:stretch>
            <a:fillRect/>
          </a:stretch>
        </p:blipFill>
        <p:spPr>
          <a:xfrm>
            <a:off x="4550504" y="53472"/>
            <a:ext cx="4593495" cy="743917"/>
          </a:xfrm>
          <a:prstGeom prst="rect">
            <a:avLst/>
          </a:prstGeom>
          <a:solidFill>
            <a:schemeClr val="bg2">
              <a:lumMod val="50000"/>
            </a:schemeClr>
          </a:solidFill>
        </p:spPr>
      </p:pic>
      <p:pic>
        <p:nvPicPr>
          <p:cNvPr id="9" name="Picture 8"/>
          <p:cNvPicPr>
            <a:picLocks noChangeAspect="1"/>
          </p:cNvPicPr>
          <p:nvPr/>
        </p:nvPicPr>
        <p:blipFill>
          <a:blip r:embed="rId5"/>
          <a:stretch>
            <a:fillRect/>
          </a:stretch>
        </p:blipFill>
        <p:spPr>
          <a:xfrm>
            <a:off x="0" y="5926952"/>
            <a:ext cx="4883247" cy="931047"/>
          </a:xfrm>
          <a:prstGeom prst="rect">
            <a:avLst/>
          </a:prstGeom>
        </p:spPr>
      </p:pic>
      <p:pic>
        <p:nvPicPr>
          <p:cNvPr id="10" name="Picture 9"/>
          <p:cNvPicPr>
            <a:picLocks noChangeAspect="1"/>
          </p:cNvPicPr>
          <p:nvPr/>
        </p:nvPicPr>
        <p:blipFill>
          <a:blip r:embed="rId6"/>
          <a:stretch>
            <a:fillRect/>
          </a:stretch>
        </p:blipFill>
        <p:spPr>
          <a:xfrm>
            <a:off x="4969076" y="5212543"/>
            <a:ext cx="4112976" cy="1645457"/>
          </a:xfrm>
          <a:prstGeom prst="rect">
            <a:avLst/>
          </a:prstGeom>
          <a:solidFill>
            <a:schemeClr val="bg1"/>
          </a:solidFill>
        </p:spPr>
      </p:pic>
    </p:spTree>
    <p:extLst>
      <p:ext uri="{BB962C8B-B14F-4D97-AF65-F5344CB8AC3E}">
        <p14:creationId xmlns:p14="http://schemas.microsoft.com/office/powerpoint/2010/main" val="20957226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784" y="2071965"/>
            <a:ext cx="6306705" cy="4476131"/>
          </a:xfrm>
          <a:prstGeom prst="rect">
            <a:avLst/>
          </a:prstGeom>
        </p:spPr>
      </p:pic>
      <p:pic>
        <p:nvPicPr>
          <p:cNvPr id="5" name="Picture 4"/>
          <p:cNvPicPr>
            <a:picLocks noChangeAspect="1"/>
          </p:cNvPicPr>
          <p:nvPr/>
        </p:nvPicPr>
        <p:blipFill>
          <a:blip r:embed="rId3"/>
          <a:stretch>
            <a:fillRect/>
          </a:stretch>
        </p:blipFill>
        <p:spPr>
          <a:xfrm>
            <a:off x="88876" y="54969"/>
            <a:ext cx="1056928" cy="730790"/>
          </a:xfrm>
          <a:prstGeom prst="rect">
            <a:avLst/>
          </a:prstGeom>
        </p:spPr>
      </p:pic>
      <p:pic>
        <p:nvPicPr>
          <p:cNvPr id="6" name="Picture 5"/>
          <p:cNvPicPr>
            <a:picLocks noChangeAspect="1"/>
          </p:cNvPicPr>
          <p:nvPr/>
        </p:nvPicPr>
        <p:blipFill>
          <a:blip r:embed="rId4"/>
          <a:stretch>
            <a:fillRect/>
          </a:stretch>
        </p:blipFill>
        <p:spPr>
          <a:xfrm>
            <a:off x="1145804" y="54970"/>
            <a:ext cx="7440824" cy="1426846"/>
          </a:xfrm>
          <a:prstGeom prst="rect">
            <a:avLst/>
          </a:prstGeom>
        </p:spPr>
      </p:pic>
      <p:sp>
        <p:nvSpPr>
          <p:cNvPr id="8" name="Shape 333"/>
          <p:cNvSpPr txBox="1">
            <a:spLocks noGrp="1"/>
          </p:cNvSpPr>
          <p:nvPr>
            <p:ph idx="1"/>
          </p:nvPr>
        </p:nvSpPr>
        <p:spPr>
          <a:xfrm>
            <a:off x="6562489" y="2002935"/>
            <a:ext cx="2581511" cy="4855065"/>
          </a:xfrm>
          <a:prstGeom prst="rect">
            <a:avLst/>
          </a:prstGeom>
          <a:noFill/>
          <a:ln>
            <a:noFill/>
          </a:ln>
        </p:spPr>
        <p:txBody>
          <a:bodyPr spcFirstLastPara="1" wrap="square" lIns="91425" tIns="91425" rIns="91425" bIns="91425" anchor="t" anchorCtr="0">
            <a:noAutofit/>
          </a:bodyPr>
          <a:lstStyle/>
          <a:p>
            <a:r>
              <a:rPr lang="en-US" sz="2000" dirty="0" smtClean="0"/>
              <a:t>Total PTB </a:t>
            </a:r>
            <a:r>
              <a:rPr lang="en-US" sz="2000" dirty="0"/>
              <a:t>rate increased from 7.0% to 7.3</a:t>
            </a:r>
            <a:r>
              <a:rPr lang="en-US" sz="2000" dirty="0" smtClean="0"/>
              <a:t>% RR=</a:t>
            </a:r>
            <a:r>
              <a:rPr lang="it-IT" sz="2000" dirty="0" smtClean="0"/>
              <a:t>1.04</a:t>
            </a:r>
            <a:r>
              <a:rPr lang="it-IT" sz="2000" dirty="0"/>
              <a:t>; 95% CI </a:t>
            </a:r>
            <a:r>
              <a:rPr lang="it-IT" sz="2000" dirty="0" smtClean="0"/>
              <a:t>1.00 to </a:t>
            </a:r>
            <a:r>
              <a:rPr lang="it-IT" sz="2000" dirty="0"/>
              <a:t>1.07). </a:t>
            </a:r>
            <a:endParaRPr lang="en-US" sz="2000" dirty="0" smtClean="0"/>
          </a:p>
          <a:p>
            <a:r>
              <a:rPr lang="en-US" sz="2000" dirty="0" smtClean="0"/>
              <a:t>Highest increase among  foreign</a:t>
            </a:r>
            <a:r>
              <a:rPr lang="en-US" sz="2000" dirty="0"/>
              <a:t>-born Hispanic women with Mexican or Central American ancestry (RR: 1.15; 95% CI 1.01 to 1.31). </a:t>
            </a:r>
            <a:endParaRPr lang="en-US" sz="2000" dirty="0"/>
          </a:p>
        </p:txBody>
      </p:sp>
    </p:spTree>
    <p:extLst>
      <p:ext uri="{BB962C8B-B14F-4D97-AF65-F5344CB8AC3E}">
        <p14:creationId xmlns:p14="http://schemas.microsoft.com/office/powerpoint/2010/main" val="164350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298"/>
        <p:cNvGrpSpPr/>
        <p:nvPr/>
      </p:nvGrpSpPr>
      <p:grpSpPr>
        <a:xfrm>
          <a:off x="0" y="0"/>
          <a:ext cx="0" cy="0"/>
          <a:chOff x="0" y="0"/>
          <a:chExt cx="0" cy="0"/>
        </a:xfrm>
      </p:grpSpPr>
      <p:sp>
        <p:nvSpPr>
          <p:cNvPr id="31" name="Shape 333"/>
          <p:cNvSpPr txBox="1">
            <a:spLocks noGrp="1"/>
          </p:cNvSpPr>
          <p:nvPr>
            <p:ph idx="1"/>
          </p:nvPr>
        </p:nvSpPr>
        <p:spPr>
          <a:xfrm>
            <a:off x="457200" y="2579812"/>
            <a:ext cx="8229600" cy="2791489"/>
          </a:xfrm>
          <a:prstGeom prst="rect">
            <a:avLst/>
          </a:prstGeom>
          <a:solidFill>
            <a:schemeClr val="bg1">
              <a:lumMod val="85000"/>
              <a:alpha val="70000"/>
            </a:schemeClr>
          </a:solidFill>
          <a:ln>
            <a:noFill/>
          </a:ln>
          <a:effectLst>
            <a:softEdge rad="203200"/>
          </a:effectLst>
        </p:spPr>
        <p:txBody>
          <a:bodyPr spcFirstLastPara="1" wrap="square" lIns="91425" tIns="91425" rIns="91425" bIns="91425" anchor="t" anchorCtr="0">
            <a:noAutofit/>
          </a:bodyPr>
          <a:lstStyle/>
          <a:p>
            <a:pPr lvl="0">
              <a:spcBef>
                <a:spcPts val="1000"/>
              </a:spcBef>
              <a:buClr>
                <a:schemeClr val="dk1"/>
              </a:buClr>
              <a:buSzPts val="3200"/>
              <a:buFont typeface="Arial"/>
              <a:buChar char="•"/>
            </a:pPr>
            <a:r>
              <a:rPr lang="en-US" sz="3000" dirty="0" smtClean="0">
                <a:solidFill>
                  <a:schemeClr val="tx1"/>
                </a:solidFill>
                <a:latin typeface="Calisto MT"/>
                <a:cs typeface="Calisto MT"/>
              </a:rPr>
              <a:t>Nearly 400 medical and legal professionals and community members working to support and make health systems </a:t>
            </a:r>
            <a:r>
              <a:rPr lang="en-US" sz="3000" dirty="0">
                <a:solidFill>
                  <a:schemeClr val="tx1"/>
                </a:solidFill>
                <a:cs typeface="Calisto MT"/>
              </a:rPr>
              <a:t>more welcoming </a:t>
            </a:r>
            <a:r>
              <a:rPr lang="en-US" sz="3000" dirty="0" smtClean="0">
                <a:solidFill>
                  <a:schemeClr val="tx1"/>
                </a:solidFill>
                <a:cs typeface="Calisto MT"/>
              </a:rPr>
              <a:t>to immigrant patients</a:t>
            </a:r>
          </a:p>
          <a:p>
            <a:pPr lvl="0">
              <a:spcBef>
                <a:spcPts val="1000"/>
              </a:spcBef>
              <a:buClr>
                <a:schemeClr val="dk1"/>
              </a:buClr>
              <a:buSzPts val="3200"/>
              <a:buFont typeface="Arial"/>
              <a:buChar char="•"/>
            </a:pPr>
            <a:r>
              <a:rPr lang="en-US" sz="3000" dirty="0" smtClean="0">
                <a:solidFill>
                  <a:schemeClr val="tx1"/>
                </a:solidFill>
                <a:cs typeface="Calisto MT"/>
              </a:rPr>
              <a:t>Started in February 2017 </a:t>
            </a:r>
            <a:endParaRPr lang="en-US" sz="3000" b="0" i="0" u="none" strike="noStrike" cap="none" dirty="0" smtClean="0">
              <a:solidFill>
                <a:schemeClr val="tx1"/>
              </a:solidFill>
              <a:latin typeface="Calisto MT"/>
              <a:ea typeface="Calibri"/>
              <a:cs typeface="Calisto MT"/>
              <a:sym typeface="Calibri"/>
            </a:endParaRPr>
          </a:p>
        </p:txBody>
      </p:sp>
      <p:sp>
        <p:nvSpPr>
          <p:cNvPr id="2" name="Title 1"/>
          <p:cNvSpPr>
            <a:spLocks noGrp="1"/>
          </p:cNvSpPr>
          <p:nvPr>
            <p:ph type="title"/>
          </p:nvPr>
        </p:nvSpPr>
        <p:spPr>
          <a:xfrm>
            <a:off x="457200" y="345140"/>
            <a:ext cx="8229600" cy="1546722"/>
          </a:xfrm>
          <a:solidFill>
            <a:schemeClr val="bg1">
              <a:lumMod val="85000"/>
              <a:alpha val="70000"/>
            </a:schemeClr>
          </a:solidFill>
          <a:effectLst>
            <a:softEdge rad="190500"/>
          </a:effectLst>
        </p:spPr>
        <p:txBody>
          <a:bodyPr/>
          <a:lstStyle/>
          <a:p>
            <a:r>
              <a:rPr lang="en-US" dirty="0" smtClean="0">
                <a:solidFill>
                  <a:srgbClr val="000000"/>
                </a:solidFill>
              </a:rPr>
              <a:t>Health and Law Immigrant Solidarity Network (HLISN)</a:t>
            </a:r>
            <a:endParaRPr lang="en-US" dirty="0">
              <a:solidFill>
                <a:srgbClr val="000000"/>
              </a:solidFill>
            </a:endParaRPr>
          </a:p>
        </p:txBody>
      </p:sp>
    </p:spTree>
    <p:extLst>
      <p:ext uri="{BB962C8B-B14F-4D97-AF65-F5344CB8AC3E}">
        <p14:creationId xmlns:p14="http://schemas.microsoft.com/office/powerpoint/2010/main" val="34646348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Shape 333"/>
          <p:cNvSpPr txBox="1">
            <a:spLocks noGrp="1"/>
          </p:cNvSpPr>
          <p:nvPr>
            <p:ph idx="1"/>
          </p:nvPr>
        </p:nvSpPr>
        <p:spPr>
          <a:xfrm>
            <a:off x="457200" y="2209376"/>
            <a:ext cx="8229600" cy="4127505"/>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 sz="2600" dirty="0">
                <a:solidFill>
                  <a:schemeClr val="tx1"/>
                </a:solidFill>
                <a:latin typeface="Calisto MT"/>
                <a:cs typeface="Calisto MT"/>
              </a:rPr>
              <a:t>Networking with immigration/health attorneys to follow policy </a:t>
            </a:r>
            <a:r>
              <a:rPr lang="en" sz="2600" dirty="0" smtClean="0">
                <a:solidFill>
                  <a:schemeClr val="tx1"/>
                </a:solidFill>
                <a:latin typeface="Calisto MT"/>
                <a:cs typeface="Calisto MT"/>
              </a:rPr>
              <a:t>changes</a:t>
            </a:r>
            <a:r>
              <a:rPr lang="en-US" sz="2600" dirty="0" smtClean="0">
                <a:solidFill>
                  <a:schemeClr val="tx1"/>
                </a:solidFill>
                <a:latin typeface="Calisto MT"/>
                <a:cs typeface="Calisto MT"/>
              </a:rPr>
              <a:t> &amp; advocate</a:t>
            </a:r>
          </a:p>
          <a:p>
            <a:pPr>
              <a:spcBef>
                <a:spcPts val="0"/>
              </a:spcBef>
              <a:buClr>
                <a:schemeClr val="dk1"/>
              </a:buClr>
              <a:buSzPts val="3200"/>
              <a:buFont typeface="Arial"/>
              <a:buChar char="•"/>
            </a:pPr>
            <a:r>
              <a:rPr lang="en-US" sz="2600" dirty="0">
                <a:solidFill>
                  <a:schemeClr val="tx1"/>
                </a:solidFill>
                <a:ea typeface="Calibri"/>
                <a:cs typeface="Calisto MT"/>
                <a:sym typeface="Calibri"/>
              </a:rPr>
              <a:t>Political </a:t>
            </a:r>
            <a:r>
              <a:rPr lang="en-US" sz="2600" dirty="0" smtClean="0">
                <a:solidFill>
                  <a:schemeClr val="tx1"/>
                </a:solidFill>
                <a:ea typeface="Calibri"/>
                <a:cs typeface="Calisto MT"/>
                <a:sym typeface="Calibri"/>
              </a:rPr>
              <a:t>Advocacy</a:t>
            </a:r>
            <a:endParaRPr sz="2600" dirty="0">
              <a:solidFill>
                <a:schemeClr val="tx1"/>
              </a:solidFill>
              <a:latin typeface="Calisto MT"/>
              <a:cs typeface="Calisto MT"/>
            </a:endParaRPr>
          </a:p>
          <a:p>
            <a:pPr marL="342900" marR="0" lvl="0" indent="-342900" algn="l" rtl="0">
              <a:lnSpc>
                <a:spcPct val="100000"/>
              </a:lnSpc>
              <a:spcBef>
                <a:spcPts val="0"/>
              </a:spcBef>
              <a:spcAft>
                <a:spcPts val="0"/>
              </a:spcAft>
              <a:buClr>
                <a:schemeClr val="dk1"/>
              </a:buClr>
              <a:buSzPts val="3200"/>
              <a:buFont typeface="Arial"/>
              <a:buChar char="•"/>
            </a:pPr>
            <a:r>
              <a:rPr lang="en" sz="2600" b="0" i="0" u="none" strike="noStrike" cap="none" dirty="0">
                <a:solidFill>
                  <a:schemeClr val="tx1"/>
                </a:solidFill>
                <a:latin typeface="Calisto MT"/>
                <a:ea typeface="Calibri"/>
                <a:cs typeface="Calisto MT"/>
                <a:sym typeface="Calibri"/>
              </a:rPr>
              <a:t>Online resource database for immig</a:t>
            </a:r>
            <a:r>
              <a:rPr lang="en" sz="2600" dirty="0">
                <a:solidFill>
                  <a:schemeClr val="tx1"/>
                </a:solidFill>
                <a:latin typeface="Calisto MT"/>
                <a:cs typeface="Calisto MT"/>
              </a:rPr>
              <a:t>rants</a:t>
            </a:r>
            <a:endParaRPr sz="2600" b="0" i="0" u="none" strike="noStrike" cap="none" dirty="0">
              <a:solidFill>
                <a:schemeClr val="tx1"/>
              </a:solidFill>
              <a:latin typeface="Calisto MT"/>
              <a:ea typeface="Calibri"/>
              <a:cs typeface="Calisto MT"/>
              <a:sym typeface="Calibri"/>
            </a:endParaRPr>
          </a:p>
          <a:p>
            <a:pPr marL="342900" marR="0" lvl="0" indent="-342900" algn="l" rtl="0">
              <a:lnSpc>
                <a:spcPct val="100000"/>
              </a:lnSpc>
              <a:spcBef>
                <a:spcPts val="640"/>
              </a:spcBef>
              <a:spcAft>
                <a:spcPts val="0"/>
              </a:spcAft>
              <a:buClr>
                <a:schemeClr val="dk1"/>
              </a:buClr>
              <a:buSzPts val="3200"/>
              <a:buFont typeface="Arial"/>
              <a:buChar char="•"/>
            </a:pPr>
            <a:r>
              <a:rPr lang="en" sz="2600" b="0" i="0" u="none" strike="noStrike" cap="none" dirty="0">
                <a:solidFill>
                  <a:schemeClr val="tx1"/>
                </a:solidFill>
                <a:latin typeface="Calisto MT"/>
                <a:ea typeface="Calibri"/>
                <a:cs typeface="Calisto MT"/>
                <a:sym typeface="Calibri"/>
              </a:rPr>
              <a:t>Peer education</a:t>
            </a:r>
            <a:endParaRPr sz="2600" b="0" i="0" u="none" strike="noStrike" cap="none" dirty="0">
              <a:solidFill>
                <a:schemeClr val="tx1"/>
              </a:solidFill>
              <a:latin typeface="Calisto MT"/>
              <a:ea typeface="Calibri"/>
              <a:cs typeface="Calisto MT"/>
              <a:sym typeface="Calibri"/>
            </a:endParaRPr>
          </a:p>
          <a:p>
            <a:pPr marL="342900" marR="0" lvl="0" indent="-342900" algn="l" rtl="0">
              <a:lnSpc>
                <a:spcPct val="100000"/>
              </a:lnSpc>
              <a:spcBef>
                <a:spcPts val="640"/>
              </a:spcBef>
              <a:spcAft>
                <a:spcPts val="0"/>
              </a:spcAft>
              <a:buClr>
                <a:schemeClr val="dk1"/>
              </a:buClr>
              <a:buSzPts val="3200"/>
              <a:buFont typeface="Arial"/>
              <a:buChar char="•"/>
            </a:pPr>
            <a:r>
              <a:rPr lang="en" sz="2600" dirty="0">
                <a:solidFill>
                  <a:schemeClr val="tx1"/>
                </a:solidFill>
                <a:latin typeface="Calisto MT"/>
                <a:cs typeface="Calisto MT"/>
              </a:rPr>
              <a:t>Medical Care for patients in s</a:t>
            </a:r>
            <a:r>
              <a:rPr lang="en" sz="2600" b="0" i="0" u="none" strike="noStrike" cap="none" dirty="0">
                <a:solidFill>
                  <a:schemeClr val="tx1"/>
                </a:solidFill>
                <a:latin typeface="Calisto MT"/>
                <a:ea typeface="Calibri"/>
                <a:cs typeface="Calisto MT"/>
                <a:sym typeface="Calibri"/>
              </a:rPr>
              <a:t>anctuary</a:t>
            </a:r>
            <a:endParaRPr sz="2600" b="0" i="0" u="none" strike="noStrike" cap="none" dirty="0">
              <a:solidFill>
                <a:schemeClr val="tx1"/>
              </a:solidFill>
              <a:latin typeface="Calisto MT"/>
              <a:ea typeface="Calibri"/>
              <a:cs typeface="Calisto MT"/>
              <a:sym typeface="Calibri"/>
            </a:endParaRPr>
          </a:p>
          <a:p>
            <a:pPr marL="342900" marR="0" lvl="0" indent="-342900" algn="l" rtl="0">
              <a:lnSpc>
                <a:spcPct val="100000"/>
              </a:lnSpc>
              <a:spcBef>
                <a:spcPts val="640"/>
              </a:spcBef>
              <a:spcAft>
                <a:spcPts val="0"/>
              </a:spcAft>
              <a:buClr>
                <a:schemeClr val="dk1"/>
              </a:buClr>
              <a:buSzPts val="3200"/>
              <a:buFont typeface="Arial"/>
              <a:buChar char="•"/>
            </a:pPr>
            <a:r>
              <a:rPr lang="en-US" sz="2600" dirty="0">
                <a:solidFill>
                  <a:schemeClr val="tx1"/>
                </a:solidFill>
                <a:latin typeface="Calisto MT"/>
                <a:cs typeface="Calisto MT"/>
              </a:rPr>
              <a:t>M</a:t>
            </a:r>
            <a:r>
              <a:rPr lang="en" sz="2600" dirty="0" smtClean="0">
                <a:solidFill>
                  <a:schemeClr val="tx1"/>
                </a:solidFill>
                <a:latin typeface="Calisto MT"/>
                <a:cs typeface="Calisto MT"/>
              </a:rPr>
              <a:t>edical/psych </a:t>
            </a:r>
            <a:r>
              <a:rPr lang="en" sz="2600" dirty="0">
                <a:solidFill>
                  <a:schemeClr val="tx1"/>
                </a:solidFill>
                <a:latin typeface="Calisto MT"/>
                <a:cs typeface="Calisto MT"/>
              </a:rPr>
              <a:t>affidavits for asylum seekers </a:t>
            </a:r>
            <a:endParaRPr sz="2600" b="0" i="0" u="none" strike="noStrike" cap="none" dirty="0">
              <a:solidFill>
                <a:schemeClr val="tx1"/>
              </a:solidFill>
              <a:latin typeface="Calisto MT"/>
              <a:ea typeface="Calibri"/>
              <a:cs typeface="Calisto MT"/>
              <a:sym typeface="Calibri"/>
            </a:endParaRPr>
          </a:p>
          <a:p>
            <a:pPr marL="342900" marR="0" lvl="0" indent="-342900" algn="l" rtl="0">
              <a:lnSpc>
                <a:spcPct val="100000"/>
              </a:lnSpc>
              <a:spcBef>
                <a:spcPts val="640"/>
              </a:spcBef>
              <a:spcAft>
                <a:spcPts val="0"/>
              </a:spcAft>
              <a:buClr>
                <a:schemeClr val="dk1"/>
              </a:buClr>
              <a:buSzPts val="3200"/>
              <a:buFont typeface="Arial"/>
              <a:buChar char="•"/>
            </a:pPr>
            <a:r>
              <a:rPr lang="en-US" sz="2600" dirty="0" smtClean="0">
                <a:solidFill>
                  <a:schemeClr val="tx1"/>
                </a:solidFill>
                <a:latin typeface="Calisto MT"/>
                <a:cs typeface="Calisto MT"/>
              </a:rPr>
              <a:t>Connecting recently arrived/reunited families with care</a:t>
            </a:r>
            <a:endParaRPr sz="2600" b="0" i="0" u="none" strike="noStrike" cap="none" dirty="0">
              <a:solidFill>
                <a:schemeClr val="tx1"/>
              </a:solidFill>
              <a:latin typeface="Calisto MT"/>
              <a:ea typeface="Calibri"/>
              <a:cs typeface="Calisto MT"/>
              <a:sym typeface="Calibri"/>
            </a:endParaRPr>
          </a:p>
          <a:p>
            <a:pPr marL="342900" marR="0" lvl="0" indent="-342900" algn="l" rtl="0">
              <a:lnSpc>
                <a:spcPct val="100000"/>
              </a:lnSpc>
              <a:spcBef>
                <a:spcPts val="640"/>
              </a:spcBef>
              <a:spcAft>
                <a:spcPts val="0"/>
              </a:spcAft>
              <a:buClr>
                <a:schemeClr val="dk1"/>
              </a:buClr>
              <a:buSzPts val="3200"/>
              <a:buFont typeface="Arial"/>
              <a:buChar char="•"/>
            </a:pPr>
            <a:r>
              <a:rPr lang="en" sz="2600" b="0" i="0" u="none" strike="noStrike" cap="none" dirty="0" smtClean="0">
                <a:solidFill>
                  <a:schemeClr val="tx1"/>
                </a:solidFill>
                <a:latin typeface="Calisto MT"/>
                <a:ea typeface="Calibri"/>
                <a:cs typeface="Calisto MT"/>
                <a:sym typeface="Calibri"/>
              </a:rPr>
              <a:t>Research</a:t>
            </a:r>
            <a:endParaRPr lang="en-US" sz="2600" b="0" i="0" u="none" strike="noStrike" cap="none" dirty="0" smtClean="0">
              <a:solidFill>
                <a:schemeClr val="tx1"/>
              </a:solidFill>
              <a:latin typeface="Calisto MT"/>
              <a:ea typeface="Calibri"/>
              <a:cs typeface="Calisto MT"/>
              <a:sym typeface="Calibri"/>
            </a:endParaRPr>
          </a:p>
        </p:txBody>
      </p:sp>
      <p:sp>
        <p:nvSpPr>
          <p:cNvPr id="2" name="Title 1"/>
          <p:cNvSpPr>
            <a:spLocks noGrp="1"/>
          </p:cNvSpPr>
          <p:nvPr>
            <p:ph type="title"/>
          </p:nvPr>
        </p:nvSpPr>
        <p:spPr/>
        <p:txBody>
          <a:bodyPr/>
          <a:lstStyle/>
          <a:p>
            <a:r>
              <a:rPr lang="en-US" dirty="0" smtClean="0"/>
              <a:t>HLISN Initiatives to support immigrant and refugee patients</a:t>
            </a:r>
            <a:endParaRPr lang="en-US" dirty="0"/>
          </a:p>
        </p:txBody>
      </p:sp>
    </p:spTree>
    <p:extLst>
      <p:ext uri="{BB962C8B-B14F-4D97-AF65-F5344CB8AC3E}">
        <p14:creationId xmlns:p14="http://schemas.microsoft.com/office/powerpoint/2010/main" val="22180909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35" y="345141"/>
            <a:ext cx="8686800" cy="1143000"/>
          </a:xfrm>
        </p:spPr>
        <p:txBody>
          <a:bodyPr/>
          <a:lstStyle/>
          <a:p>
            <a:r>
              <a:rPr lang="en-US" dirty="0" smtClean="0">
                <a:solidFill>
                  <a:schemeClr val="accent2"/>
                </a:solidFill>
              </a:rPr>
              <a:t>Stop the “public charge” rule</a:t>
            </a:r>
            <a:br>
              <a:rPr lang="en-US" dirty="0" smtClean="0">
                <a:solidFill>
                  <a:schemeClr val="accent2"/>
                </a:solidFill>
              </a:rPr>
            </a:br>
            <a:r>
              <a:rPr lang="en-US" dirty="0" smtClean="0">
                <a:solidFill>
                  <a:schemeClr val="accent2"/>
                </a:solidFill>
              </a:rPr>
              <a:t>Submit comments before Dec 10</a:t>
            </a:r>
            <a:endParaRPr lang="en-US" dirty="0">
              <a:solidFill>
                <a:schemeClr val="accent2"/>
              </a:solidFill>
            </a:endParaRPr>
          </a:p>
        </p:txBody>
      </p:sp>
      <p:pic>
        <p:nvPicPr>
          <p:cNvPr id="5" name="Picture 4"/>
          <p:cNvPicPr>
            <a:picLocks noChangeAspect="1"/>
          </p:cNvPicPr>
          <p:nvPr/>
        </p:nvPicPr>
        <p:blipFill>
          <a:blip r:embed="rId3"/>
          <a:stretch>
            <a:fillRect/>
          </a:stretch>
        </p:blipFill>
        <p:spPr>
          <a:xfrm>
            <a:off x="0" y="2072640"/>
            <a:ext cx="9144000" cy="4785360"/>
          </a:xfrm>
          <a:prstGeom prst="rect">
            <a:avLst/>
          </a:prstGeom>
        </p:spPr>
      </p:pic>
      <p:sp>
        <p:nvSpPr>
          <p:cNvPr id="6" name="TextBox 5"/>
          <p:cNvSpPr txBox="1"/>
          <p:nvPr/>
        </p:nvSpPr>
        <p:spPr>
          <a:xfrm>
            <a:off x="192635" y="4778927"/>
            <a:ext cx="8855459" cy="984885"/>
          </a:xfrm>
          <a:prstGeom prst="rect">
            <a:avLst/>
          </a:prstGeom>
          <a:solidFill>
            <a:schemeClr val="accent2"/>
          </a:solidFill>
        </p:spPr>
        <p:txBody>
          <a:bodyPr wrap="square" lIns="91440" tIns="137160" bIns="228600" rtlCol="0" anchor="ctr" anchorCtr="0">
            <a:spAutoFit/>
          </a:bodyPr>
          <a:lstStyle/>
          <a:p>
            <a:pPr>
              <a:spcBef>
                <a:spcPts val="2000"/>
              </a:spcBef>
              <a:spcAft>
                <a:spcPts val="2000"/>
              </a:spcAft>
            </a:pPr>
            <a:r>
              <a:rPr lang="en-US" sz="4000" b="1" dirty="0" err="1" smtClean="0"/>
              <a:t>www.protectingimmigrantfamilies.org</a:t>
            </a:r>
            <a:endParaRPr lang="en-US" sz="4000" b="1" dirty="0" smtClean="0"/>
          </a:p>
        </p:txBody>
      </p:sp>
    </p:spTree>
    <p:extLst>
      <p:ext uri="{BB962C8B-B14F-4D97-AF65-F5344CB8AC3E}">
        <p14:creationId xmlns:p14="http://schemas.microsoft.com/office/powerpoint/2010/main" val="19911584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543800" cy="3429000"/>
          </a:xfrm>
        </p:spPr>
        <p:txBody>
          <a:bodyPr/>
          <a:lstStyle/>
          <a:p>
            <a:pPr algn="ctr"/>
            <a:r>
              <a:rPr lang="en-US" sz="5400" b="1" dirty="0">
                <a:solidFill>
                  <a:schemeClr val="bg1"/>
                </a:solidFill>
                <a:latin typeface="+mn-lt"/>
              </a:rPr>
              <a:t>Health Care for Immigrants in MA: Coverage, Public Charge</a:t>
            </a:r>
            <a:br>
              <a:rPr lang="en-US" sz="5400" b="1" dirty="0">
                <a:solidFill>
                  <a:schemeClr val="bg1"/>
                </a:solidFill>
                <a:latin typeface="+mn-lt"/>
              </a:rPr>
            </a:br>
            <a:endParaRPr lang="en-US" sz="5400" b="1" dirty="0">
              <a:solidFill>
                <a:schemeClr val="bg1"/>
              </a:solidFill>
              <a:latin typeface="+mn-lt"/>
            </a:endParaRPr>
          </a:p>
        </p:txBody>
      </p:sp>
      <p:sp>
        <p:nvSpPr>
          <p:cNvPr id="3" name="Subtitle 2"/>
          <p:cNvSpPr>
            <a:spLocks noGrp="1"/>
          </p:cNvSpPr>
          <p:nvPr>
            <p:ph type="subTitle" idx="1"/>
          </p:nvPr>
        </p:nvSpPr>
        <p:spPr>
          <a:xfrm>
            <a:off x="762000" y="3276601"/>
            <a:ext cx="7543800" cy="1066799"/>
          </a:xfrm>
        </p:spPr>
        <p:txBody>
          <a:bodyPr>
            <a:noAutofit/>
          </a:bodyPr>
          <a:lstStyle/>
          <a:p>
            <a:pPr algn="ctr"/>
            <a:r>
              <a:rPr lang="en-US" sz="3200" dirty="0"/>
              <a:t>Harvard School of Public Health</a:t>
            </a:r>
            <a:br>
              <a:rPr lang="en-US" sz="3200" dirty="0"/>
            </a:br>
            <a:r>
              <a:rPr lang="en-US" sz="3200" i="1" dirty="0"/>
              <a:t>December 5, 2018</a:t>
            </a:r>
            <a:br>
              <a:rPr lang="en-US" sz="3200" i="1" dirty="0"/>
            </a:br>
            <a:endParaRPr lang="en-US" sz="3200" i="1" dirty="0"/>
          </a:p>
          <a:p>
            <a:pPr algn="ctr"/>
            <a:endParaRPr lang="en-US" sz="1600" i="1" dirty="0"/>
          </a:p>
        </p:txBody>
      </p:sp>
      <p:pic>
        <p:nvPicPr>
          <p:cNvPr id="5" name="Picture 4" descr="J:\staff\Yenikomshian\Desktop items to transfer\HLA logo.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37208" y="6236169"/>
            <a:ext cx="2980623" cy="613008"/>
          </a:xfrm>
          <a:prstGeom prst="rect">
            <a:avLst/>
          </a:prstGeom>
          <a:noFill/>
        </p:spPr>
      </p:pic>
      <p:sp>
        <p:nvSpPr>
          <p:cNvPr id="4" name="TextBox 3">
            <a:extLst>
              <a:ext uri="{FF2B5EF4-FFF2-40B4-BE49-F238E27FC236}">
                <a16:creationId xmlns:a16="http://schemas.microsoft.com/office/drawing/2014/main" xmlns="" id="{04EFE4B4-CEEF-402E-A22C-A73CA75B1751}"/>
              </a:ext>
            </a:extLst>
          </p:cNvPr>
          <p:cNvSpPr txBox="1"/>
          <p:nvPr/>
        </p:nvSpPr>
        <p:spPr>
          <a:xfrm>
            <a:off x="876299" y="4724400"/>
            <a:ext cx="7441531" cy="1477328"/>
          </a:xfrm>
          <a:prstGeom prst="rect">
            <a:avLst/>
          </a:prstGeom>
          <a:noFill/>
        </p:spPr>
        <p:txBody>
          <a:bodyPr wrap="square" rtlCol="0">
            <a:spAutoFit/>
          </a:bodyPr>
          <a:lstStyle/>
          <a:p>
            <a:pPr algn="ctr" defTabSz="914400"/>
            <a:r>
              <a:rPr lang="en-US" sz="2400" dirty="0">
                <a:solidFill>
                  <a:prstClr val="black"/>
                </a:solidFill>
                <a:latin typeface="Times New Roman"/>
              </a:rPr>
              <a:t>Andrew P. Cohen</a:t>
            </a:r>
          </a:p>
          <a:p>
            <a:pPr algn="ctr" defTabSz="914400"/>
            <a:r>
              <a:rPr lang="en-US" sz="2400" i="1" dirty="0">
                <a:solidFill>
                  <a:prstClr val="black"/>
                </a:solidFill>
                <a:latin typeface="Times New Roman"/>
              </a:rPr>
              <a:t>Supervising Attorney</a:t>
            </a:r>
          </a:p>
          <a:p>
            <a:pPr algn="ctr" defTabSz="914400"/>
            <a:r>
              <a:rPr lang="en-US" sz="2400" dirty="0">
                <a:solidFill>
                  <a:prstClr val="black"/>
                </a:solidFill>
                <a:latin typeface="Times New Roman"/>
              </a:rPr>
              <a:t>Health Law Advocates</a:t>
            </a:r>
          </a:p>
          <a:p>
            <a:pPr defTabSz="914400"/>
            <a:endParaRPr lang="en-US" dirty="0">
              <a:solidFill>
                <a:prstClr val="black"/>
              </a:solidFill>
              <a:latin typeface="Times New Roman"/>
            </a:endParaRPr>
          </a:p>
        </p:txBody>
      </p:sp>
    </p:spTree>
    <p:extLst>
      <p:ext uri="{BB962C8B-B14F-4D97-AF65-F5344CB8AC3E}">
        <p14:creationId xmlns:p14="http://schemas.microsoft.com/office/powerpoint/2010/main" val="287348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999" y="1524000"/>
            <a:ext cx="7543800" cy="4648200"/>
          </a:xfrm>
        </p:spPr>
        <p:txBody>
          <a:bodyPr>
            <a:normAutofit/>
          </a:bodyPr>
          <a:lstStyle/>
          <a:p>
            <a:pPr>
              <a:lnSpc>
                <a:spcPct val="90000"/>
              </a:lnSpc>
            </a:pPr>
            <a:r>
              <a:rPr lang="en-US" altLang="en-US" dirty="0"/>
              <a:t>Non-profit, public interest law firm</a:t>
            </a:r>
          </a:p>
          <a:p>
            <a:pPr marL="274320" lvl="1">
              <a:lnSpc>
                <a:spcPct val="90000"/>
              </a:lnSpc>
              <a:buFont typeface="Wingdings" panose="05000000000000000000" pitchFamily="2" charset="2"/>
              <a:buChar char="Ø"/>
            </a:pPr>
            <a:r>
              <a:rPr lang="en-US" altLang="en-US" sz="3600" i="1" dirty="0"/>
              <a:t>Pro bono </a:t>
            </a:r>
            <a:r>
              <a:rPr lang="en-US" altLang="en-US" sz="3600" dirty="0"/>
              <a:t>legal services for low-income </a:t>
            </a:r>
            <a:r>
              <a:rPr lang="en-US" sz="3600" dirty="0"/>
              <a:t>Mass. residents </a:t>
            </a:r>
            <a:r>
              <a:rPr lang="en-US" dirty="0"/>
              <a:t>(&lt; 300% FPL)</a:t>
            </a:r>
          </a:p>
          <a:p>
            <a:pPr>
              <a:lnSpc>
                <a:spcPct val="90000"/>
              </a:lnSpc>
            </a:pPr>
            <a:r>
              <a:rPr lang="en-US" altLang="en-US" dirty="0"/>
              <a:t>Core issues:</a:t>
            </a:r>
          </a:p>
          <a:p>
            <a:pPr lvl="1">
              <a:lnSpc>
                <a:spcPct val="90000"/>
              </a:lnSpc>
            </a:pPr>
            <a:r>
              <a:rPr lang="en-US" altLang="en-US" dirty="0"/>
              <a:t>Legal barriers to care and coverage</a:t>
            </a:r>
          </a:p>
          <a:p>
            <a:pPr lvl="1">
              <a:lnSpc>
                <a:spcPct val="90000"/>
              </a:lnSpc>
            </a:pPr>
            <a:r>
              <a:rPr lang="en-US" altLang="en-US" dirty="0"/>
              <a:t>Appeals of coverage or service denials</a:t>
            </a:r>
          </a:p>
          <a:p>
            <a:pPr lvl="1">
              <a:lnSpc>
                <a:spcPct val="90000"/>
              </a:lnSpc>
            </a:pPr>
            <a:r>
              <a:rPr lang="en-US" altLang="en-US" dirty="0"/>
              <a:t>Medical debt/collections assistance</a:t>
            </a:r>
          </a:p>
          <a:p>
            <a:pPr lvl="1">
              <a:lnSpc>
                <a:spcPct val="90000"/>
              </a:lnSpc>
            </a:pPr>
            <a:r>
              <a:rPr lang="en-US" altLang="en-US" dirty="0"/>
              <a:t>Immigrant Healthcare Access Initiative</a:t>
            </a:r>
          </a:p>
        </p:txBody>
      </p:sp>
      <p:sp>
        <p:nvSpPr>
          <p:cNvPr id="2" name="TextBox 1"/>
          <p:cNvSpPr txBox="1"/>
          <p:nvPr/>
        </p:nvSpPr>
        <p:spPr>
          <a:xfrm>
            <a:off x="761999" y="457200"/>
            <a:ext cx="7543800" cy="923330"/>
          </a:xfrm>
          <a:prstGeom prst="rect">
            <a:avLst/>
          </a:prstGeom>
          <a:noFill/>
        </p:spPr>
        <p:txBody>
          <a:bodyPr wrap="square" rtlCol="0">
            <a:spAutoFit/>
          </a:bodyPr>
          <a:lstStyle/>
          <a:p>
            <a:pPr defTabSz="914400">
              <a:defRPr/>
            </a:pPr>
            <a:r>
              <a:rPr lang="en-US" sz="5400" b="1" dirty="0">
                <a:solidFill>
                  <a:prstClr val="black"/>
                </a:solidFill>
                <a:latin typeface="Times New Roman"/>
              </a:rPr>
              <a:t>Health Law Advocates</a:t>
            </a:r>
          </a:p>
        </p:txBody>
      </p:sp>
    </p:spTree>
    <p:extLst>
      <p:ext uri="{BB962C8B-B14F-4D97-AF65-F5344CB8AC3E}">
        <p14:creationId xmlns:p14="http://schemas.microsoft.com/office/powerpoint/2010/main" val="149360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09800"/>
            <a:ext cx="7543800" cy="4026369"/>
          </a:xfrm>
        </p:spPr>
        <p:txBody>
          <a:bodyPr anchor="t">
            <a:normAutofit fontScale="92500" lnSpcReduction="10000"/>
          </a:bodyPr>
          <a:lstStyle/>
          <a:p>
            <a:pPr>
              <a:buClrTx/>
              <a:buFont typeface="Wingdings" panose="05000000000000000000" pitchFamily="2" charset="2"/>
              <a:buChar char="Ø"/>
            </a:pPr>
            <a:r>
              <a:rPr lang="en-US" sz="3400" u="sng" dirty="0">
                <a:solidFill>
                  <a:schemeClr val="tx1"/>
                </a:solidFill>
              </a:rPr>
              <a:t>Free legal services</a:t>
            </a:r>
            <a:r>
              <a:rPr lang="en-US" sz="3400" dirty="0">
                <a:solidFill>
                  <a:schemeClr val="tx1"/>
                </a:solidFill>
              </a:rPr>
              <a:t> for low-income immigrant clients, regardless of status</a:t>
            </a:r>
          </a:p>
          <a:p>
            <a:pPr>
              <a:buClrTx/>
              <a:buFont typeface="Wingdings" panose="05000000000000000000" pitchFamily="2" charset="2"/>
              <a:buChar char="Ø"/>
            </a:pPr>
            <a:r>
              <a:rPr lang="en-US" sz="3200" u="sng" dirty="0">
                <a:solidFill>
                  <a:schemeClr val="tx1"/>
                </a:solidFill>
              </a:rPr>
              <a:t>Trainings</a:t>
            </a:r>
            <a:r>
              <a:rPr lang="en-US" sz="3200" dirty="0">
                <a:solidFill>
                  <a:schemeClr val="tx1"/>
                </a:solidFill>
              </a:rPr>
              <a:t> about immigrants’ access to coverage under Mass. public programs</a:t>
            </a:r>
          </a:p>
          <a:p>
            <a:pPr>
              <a:buClrTx/>
              <a:buFont typeface="Wingdings" panose="05000000000000000000" pitchFamily="2" charset="2"/>
              <a:buChar char="Ø"/>
            </a:pPr>
            <a:r>
              <a:rPr lang="en-US" sz="3200" u="sng" dirty="0">
                <a:solidFill>
                  <a:schemeClr val="tx1"/>
                </a:solidFill>
              </a:rPr>
              <a:t>Policy advocacy</a:t>
            </a:r>
            <a:r>
              <a:rPr lang="en-US" sz="3200" dirty="0">
                <a:solidFill>
                  <a:schemeClr val="tx1"/>
                </a:solidFill>
              </a:rPr>
              <a:t> through the Immigrant Healthcare Access Coalition (“IHAC”)</a:t>
            </a:r>
          </a:p>
          <a:p>
            <a:pPr>
              <a:buClrTx/>
            </a:pPr>
            <a:r>
              <a:rPr lang="en-US" sz="3200" u="sng" dirty="0">
                <a:solidFill>
                  <a:schemeClr val="tx1"/>
                </a:solidFill>
              </a:rPr>
              <a:t>Consulting</a:t>
            </a:r>
            <a:r>
              <a:rPr lang="en-US" sz="3200" dirty="0">
                <a:solidFill>
                  <a:schemeClr val="tx1"/>
                </a:solidFill>
              </a:rPr>
              <a:t> with medical providers (Community Health Centers, Hospitals)</a:t>
            </a:r>
          </a:p>
        </p:txBody>
      </p:sp>
      <p:pic>
        <p:nvPicPr>
          <p:cNvPr id="5" name="Picture 4" descr="J:\staff\Yenikomshian\Desktop items to transfer\HLA logo.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37208" y="6236169"/>
            <a:ext cx="2980623" cy="613008"/>
          </a:xfrm>
          <a:prstGeom prst="rect">
            <a:avLst/>
          </a:prstGeom>
          <a:noFill/>
        </p:spPr>
      </p:pic>
      <p:sp>
        <p:nvSpPr>
          <p:cNvPr id="6" name="TextBox 5"/>
          <p:cNvSpPr txBox="1"/>
          <p:nvPr/>
        </p:nvSpPr>
        <p:spPr>
          <a:xfrm>
            <a:off x="762000" y="457200"/>
            <a:ext cx="7555831" cy="1846659"/>
          </a:xfrm>
          <a:prstGeom prst="rect">
            <a:avLst/>
          </a:prstGeom>
          <a:noFill/>
        </p:spPr>
        <p:txBody>
          <a:bodyPr wrap="square" rtlCol="0">
            <a:spAutoFit/>
          </a:bodyPr>
          <a:lstStyle/>
          <a:p>
            <a:pPr defTabSz="914400">
              <a:defRPr/>
            </a:pPr>
            <a:r>
              <a:rPr lang="en-US" sz="4800" b="1" dirty="0">
                <a:solidFill>
                  <a:prstClr val="black"/>
                </a:solidFill>
                <a:latin typeface="Times New Roman"/>
              </a:rPr>
              <a:t>HLA’s Immigrant Health Care Access Initiative</a:t>
            </a:r>
          </a:p>
          <a:p>
            <a:pPr defTabSz="914400">
              <a:defRPr/>
            </a:pPr>
            <a:endParaRPr lang="en-US" dirty="0">
              <a:solidFill>
                <a:prstClr val="black"/>
              </a:solidFill>
              <a:latin typeface="Times New Roman"/>
            </a:endParaRPr>
          </a:p>
        </p:txBody>
      </p:sp>
    </p:spTree>
    <p:extLst>
      <p:ext uri="{BB962C8B-B14F-4D97-AF65-F5344CB8AC3E}">
        <p14:creationId xmlns:p14="http://schemas.microsoft.com/office/powerpoint/2010/main" val="160767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a:stretch/>
        </p:blipFill>
        <p:spPr>
          <a:xfrm>
            <a:off x="1886144" y="2805664"/>
            <a:ext cx="3970193" cy="2746050"/>
          </a:xfrm>
          <a:prstGeom prst="rect">
            <a:avLst/>
          </a:prstGeom>
          <a:noFill/>
          <a:ln>
            <a:noFill/>
          </a:ln>
        </p:spPr>
      </p:pic>
      <p:pic>
        <p:nvPicPr>
          <p:cNvPr id="180" name="Shape 180"/>
          <p:cNvPicPr preferRelativeResize="0"/>
          <p:nvPr/>
        </p:nvPicPr>
        <p:blipFill rotWithShape="1">
          <a:blip r:embed="rId4">
            <a:alphaModFix/>
          </a:blip>
          <a:srcRect l="1693" t="23275" r="4233" b="59627"/>
          <a:stretch/>
        </p:blipFill>
        <p:spPr>
          <a:xfrm>
            <a:off x="315686" y="2006099"/>
            <a:ext cx="8621484" cy="799566"/>
          </a:xfrm>
          <a:prstGeom prst="rect">
            <a:avLst/>
          </a:prstGeom>
          <a:noFill/>
          <a:ln>
            <a:noFill/>
          </a:ln>
        </p:spPr>
      </p:pic>
      <p:sp>
        <p:nvSpPr>
          <p:cNvPr id="181" name="Shape 181"/>
          <p:cNvSpPr txBox="1"/>
          <p:nvPr/>
        </p:nvSpPr>
        <p:spPr>
          <a:xfrm>
            <a:off x="186268" y="5551714"/>
            <a:ext cx="8957700" cy="438600"/>
          </a:xfrm>
          <a:prstGeom prst="rect">
            <a:avLst/>
          </a:prstGeom>
          <a:noFill/>
          <a:ln>
            <a:noFill/>
          </a:ln>
        </p:spPr>
        <p:txBody>
          <a:bodyPr spcFirstLastPara="1" wrap="square" lIns="91425" tIns="45700" rIns="91425" bIns="45700" anchor="t" anchorCtr="0">
            <a:noAutofit/>
          </a:bodyPr>
          <a:lstStyle/>
          <a:p>
            <a:pPr algn="ctr" defTabSz="914400"/>
            <a:r>
              <a:rPr lang="en" sz="1600" dirty="0">
                <a:solidFill>
                  <a:prstClr val="black"/>
                </a:solidFill>
                <a:latin typeface="Source Sans Pro"/>
                <a:ea typeface="Source Sans Pro"/>
                <a:cs typeface="Source Sans Pro"/>
                <a:sym typeface="Source Sans Pro"/>
              </a:rPr>
              <a:t>https://www.bostonglobe.com/metro/2017/04/26/immigrants-refugees-too-afraid-seek-critical-help-from-food-pantries-domestic-violence-resources/JrOJqOrYtHYeedLid9I69N/story.html</a:t>
            </a:r>
            <a:endParaRPr sz="1600" dirty="0">
              <a:solidFill>
                <a:prstClr val="black"/>
              </a:solidFill>
              <a:latin typeface="Source Sans Pro"/>
              <a:ea typeface="Source Sans Pro"/>
              <a:cs typeface="Source Sans Pro"/>
              <a:sym typeface="Source Sans Pro"/>
            </a:endParaRPr>
          </a:p>
        </p:txBody>
      </p:sp>
      <p:sp>
        <p:nvSpPr>
          <p:cNvPr id="182" name="Shape 182"/>
          <p:cNvSpPr txBox="1">
            <a:spLocks noGrp="1"/>
          </p:cNvSpPr>
          <p:nvPr>
            <p:ph type="title"/>
          </p:nvPr>
        </p:nvSpPr>
        <p:spPr>
          <a:xfrm>
            <a:off x="762000" y="381001"/>
            <a:ext cx="7543800" cy="13716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0000"/>
              </a:buClr>
              <a:buSzPts val="1100"/>
            </a:pPr>
            <a:r>
              <a:rPr lang="en-US" dirty="0">
                <a:solidFill>
                  <a:srgbClr val="000000"/>
                </a:solidFill>
                <a:sym typeface="Alfa Slab One"/>
              </a:rPr>
              <a:t>“Culture of Fear”</a:t>
            </a:r>
            <a:endParaRPr sz="6600" dirty="0"/>
          </a:p>
        </p:txBody>
      </p:sp>
    </p:spTree>
    <p:extLst>
      <p:ext uri="{BB962C8B-B14F-4D97-AF65-F5344CB8AC3E}">
        <p14:creationId xmlns:p14="http://schemas.microsoft.com/office/powerpoint/2010/main" val="223092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D3227A-6978-402A-822A-1B13798D6BC7}"/>
              </a:ext>
            </a:extLst>
          </p:cNvPr>
          <p:cNvSpPr>
            <a:spLocks noGrp="1"/>
          </p:cNvSpPr>
          <p:nvPr>
            <p:ph type="title"/>
          </p:nvPr>
        </p:nvSpPr>
        <p:spPr>
          <a:xfrm>
            <a:off x="774842" y="410524"/>
            <a:ext cx="7607158" cy="1037276"/>
          </a:xfrm>
        </p:spPr>
        <p:txBody>
          <a:bodyPr>
            <a:normAutofit fontScale="90000"/>
          </a:bodyPr>
          <a:lstStyle/>
          <a:p>
            <a:r>
              <a:rPr lang="en-US" dirty="0"/>
              <a:t>“Public charge” Proposal</a:t>
            </a:r>
          </a:p>
        </p:txBody>
      </p:sp>
      <p:pic>
        <p:nvPicPr>
          <p:cNvPr id="5" name="Content Placeholder 4">
            <a:extLst>
              <a:ext uri="{FF2B5EF4-FFF2-40B4-BE49-F238E27FC236}">
                <a16:creationId xmlns:a16="http://schemas.microsoft.com/office/drawing/2014/main" xmlns="" id="{6DC4AE27-5424-4A08-AD4E-1349D4F8D4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3622" y="1752600"/>
            <a:ext cx="3362325" cy="2232584"/>
          </a:xfrm>
        </p:spPr>
      </p:pic>
      <p:pic>
        <p:nvPicPr>
          <p:cNvPr id="6" name="Picture 5">
            <a:extLst>
              <a:ext uri="{FF2B5EF4-FFF2-40B4-BE49-F238E27FC236}">
                <a16:creationId xmlns:a16="http://schemas.microsoft.com/office/drawing/2014/main" xmlns="" id="{63556725-5E64-4FAC-8B18-0921B4521DBF}"/>
              </a:ext>
            </a:extLst>
          </p:cNvPr>
          <p:cNvPicPr>
            <a:picLocks noChangeAspect="1"/>
          </p:cNvPicPr>
          <p:nvPr/>
        </p:nvPicPr>
        <p:blipFill>
          <a:blip r:embed="rId4"/>
          <a:stretch>
            <a:fillRect/>
          </a:stretch>
        </p:blipFill>
        <p:spPr>
          <a:xfrm>
            <a:off x="4800600" y="1744194"/>
            <a:ext cx="3362325" cy="2240990"/>
          </a:xfrm>
          <a:prstGeom prst="rect">
            <a:avLst/>
          </a:prstGeom>
        </p:spPr>
      </p:pic>
      <p:pic>
        <p:nvPicPr>
          <p:cNvPr id="8" name="Picture 7">
            <a:extLst>
              <a:ext uri="{FF2B5EF4-FFF2-40B4-BE49-F238E27FC236}">
                <a16:creationId xmlns:a16="http://schemas.microsoft.com/office/drawing/2014/main" xmlns="" id="{703C9029-8196-44C7-AFD2-B423422A5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73" y="4248643"/>
            <a:ext cx="3014317" cy="1695554"/>
          </a:xfrm>
          <a:prstGeom prst="rect">
            <a:avLst/>
          </a:prstGeom>
        </p:spPr>
      </p:pic>
      <p:pic>
        <p:nvPicPr>
          <p:cNvPr id="9" name="Picture 8">
            <a:extLst>
              <a:ext uri="{FF2B5EF4-FFF2-40B4-BE49-F238E27FC236}">
                <a16:creationId xmlns:a16="http://schemas.microsoft.com/office/drawing/2014/main" xmlns="" id="{DBEE500B-004E-41F1-944C-5CF770855347}"/>
              </a:ext>
            </a:extLst>
          </p:cNvPr>
          <p:cNvPicPr>
            <a:picLocks noChangeAspect="1"/>
          </p:cNvPicPr>
          <p:nvPr/>
        </p:nvPicPr>
        <p:blipFill>
          <a:blip r:embed="rId6"/>
          <a:stretch>
            <a:fillRect/>
          </a:stretch>
        </p:blipFill>
        <p:spPr>
          <a:xfrm>
            <a:off x="5127911" y="4138180"/>
            <a:ext cx="2707701" cy="1806016"/>
          </a:xfrm>
          <a:prstGeom prst="rect">
            <a:avLst/>
          </a:prstGeom>
        </p:spPr>
      </p:pic>
    </p:spTree>
    <p:extLst>
      <p:ext uri="{BB962C8B-B14F-4D97-AF65-F5344CB8AC3E}">
        <p14:creationId xmlns:p14="http://schemas.microsoft.com/office/powerpoint/2010/main" val="1533537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41E5F-5E5E-4AF4-959D-4F63FD0BDF30}"/>
              </a:ext>
            </a:extLst>
          </p:cNvPr>
          <p:cNvSpPr>
            <a:spLocks noGrp="1"/>
          </p:cNvSpPr>
          <p:nvPr>
            <p:ph type="title"/>
          </p:nvPr>
        </p:nvSpPr>
        <p:spPr>
          <a:xfrm>
            <a:off x="774841" y="410524"/>
            <a:ext cx="7530957" cy="1494476"/>
          </a:xfrm>
        </p:spPr>
        <p:txBody>
          <a:bodyPr>
            <a:normAutofit fontScale="90000"/>
          </a:bodyPr>
          <a:lstStyle/>
          <a:p>
            <a:r>
              <a:rPr lang="en-US" dirty="0"/>
              <a:t>Protecting Immigrant Families Campaign (PIF)</a:t>
            </a:r>
          </a:p>
        </p:txBody>
      </p:sp>
      <p:sp>
        <p:nvSpPr>
          <p:cNvPr id="3" name="Content Placeholder 2">
            <a:extLst>
              <a:ext uri="{FF2B5EF4-FFF2-40B4-BE49-F238E27FC236}">
                <a16:creationId xmlns:a16="http://schemas.microsoft.com/office/drawing/2014/main" xmlns="" id="{E982729A-26B5-4C8B-ACCC-7A72A5EC131E}"/>
              </a:ext>
            </a:extLst>
          </p:cNvPr>
          <p:cNvSpPr>
            <a:spLocks noGrp="1"/>
          </p:cNvSpPr>
          <p:nvPr>
            <p:ph idx="1"/>
          </p:nvPr>
        </p:nvSpPr>
        <p:spPr>
          <a:xfrm>
            <a:off x="761998" y="2010724"/>
            <a:ext cx="7848601" cy="4237676"/>
          </a:xfrm>
        </p:spPr>
        <p:txBody>
          <a:bodyPr>
            <a:normAutofit fontScale="85000" lnSpcReduction="10000"/>
          </a:bodyPr>
          <a:lstStyle/>
          <a:p>
            <a:r>
              <a:rPr lang="en-US" dirty="0"/>
              <a:t>National campaign</a:t>
            </a:r>
          </a:p>
          <a:p>
            <a:pPr lvl="1"/>
            <a:r>
              <a:rPr lang="en-US" dirty="0">
                <a:hlinkClick r:id="rId2"/>
              </a:rPr>
              <a:t>www.protectingimmigrantfamilies.org</a:t>
            </a:r>
            <a:r>
              <a:rPr lang="en-US" dirty="0"/>
              <a:t>  </a:t>
            </a:r>
          </a:p>
          <a:p>
            <a:r>
              <a:rPr lang="en-US" dirty="0"/>
              <a:t>Massachusetts campaign (PIF-MA) led by:</a:t>
            </a:r>
          </a:p>
          <a:p>
            <a:pPr lvl="1"/>
            <a:r>
              <a:rPr lang="en-US" b="1" dirty="0"/>
              <a:t>Mass. Immigrant and Refugee Advocacy Coalition (MIRA), Mass Law Reform Institute (MLRI), Health Care For All (HCFA), Health Law Advocates (HLA)</a:t>
            </a:r>
          </a:p>
          <a:p>
            <a:r>
              <a:rPr lang="en-US" dirty="0"/>
              <a:t>Join the campaign!: </a:t>
            </a:r>
            <a:r>
              <a:rPr lang="en-US" u="sng" dirty="0">
                <a:hlinkClick r:id="rId3"/>
              </a:rPr>
              <a:t>http://bit.ly/PIFCampaign</a:t>
            </a:r>
            <a:endParaRPr lang="en-US" u="sng" dirty="0"/>
          </a:p>
          <a:p>
            <a:r>
              <a:rPr lang="en-US" dirty="0"/>
              <a:t>Mass. comment aid: </a:t>
            </a:r>
            <a:r>
              <a:rPr lang="en-US" dirty="0">
                <a:hlinkClick r:id="rId4"/>
              </a:rPr>
              <a:t>http://bit.ly/PIF-MA</a:t>
            </a:r>
            <a:r>
              <a:rPr lang="en-US" dirty="0"/>
              <a:t> </a:t>
            </a:r>
          </a:p>
        </p:txBody>
      </p:sp>
    </p:spTree>
    <p:extLst>
      <p:ext uri="{BB962C8B-B14F-4D97-AF65-F5344CB8AC3E}">
        <p14:creationId xmlns:p14="http://schemas.microsoft.com/office/powerpoint/2010/main" val="4084397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70000"/>
            </a:schemeClr>
          </a:solidFill>
          <a:effectLst>
            <a:softEdge rad="266700"/>
          </a:effectLst>
        </p:spPr>
        <p:txBody>
          <a:bodyPr/>
          <a:lstStyle/>
          <a:p>
            <a:r>
              <a:rPr lang="en-US" dirty="0">
                <a:solidFill>
                  <a:schemeClr val="tx1"/>
                </a:solidFill>
              </a:rPr>
              <a:t>P</a:t>
            </a:r>
            <a:r>
              <a:rPr lang="en-US" dirty="0" smtClean="0">
                <a:solidFill>
                  <a:schemeClr val="tx1"/>
                </a:solidFill>
              </a:rPr>
              <a:t>olitical context</a:t>
            </a:r>
            <a:endParaRPr lang="en-US" dirty="0">
              <a:solidFill>
                <a:schemeClr val="tx1"/>
              </a:solidFill>
            </a:endParaRPr>
          </a:p>
        </p:txBody>
      </p:sp>
      <p:sp>
        <p:nvSpPr>
          <p:cNvPr id="3" name="Content Placeholder 2"/>
          <p:cNvSpPr>
            <a:spLocks noGrp="1"/>
          </p:cNvSpPr>
          <p:nvPr>
            <p:ph idx="1"/>
          </p:nvPr>
        </p:nvSpPr>
        <p:spPr>
          <a:xfrm>
            <a:off x="739775" y="2770094"/>
            <a:ext cx="7435259" cy="3267169"/>
          </a:xfrm>
          <a:solidFill>
            <a:schemeClr val="bg1">
              <a:lumMod val="75000"/>
              <a:alpha val="12000"/>
            </a:schemeClr>
          </a:solidFill>
          <a:effectLst>
            <a:glow rad="304800">
              <a:schemeClr val="bg1">
                <a:lumMod val="85000"/>
                <a:alpha val="75000"/>
              </a:schemeClr>
            </a:glow>
          </a:effectLst>
        </p:spPr>
        <p:txBody>
          <a:bodyPr/>
          <a:lstStyle/>
          <a:p>
            <a:r>
              <a:rPr lang="en-US" dirty="0" smtClean="0">
                <a:solidFill>
                  <a:schemeClr val="tx1"/>
                </a:solidFill>
              </a:rPr>
              <a:t>More people displaced than every before (68.5 million), with largest number from Syria (6.3 million)</a:t>
            </a:r>
          </a:p>
          <a:p>
            <a:r>
              <a:rPr lang="en-US" dirty="0" smtClean="0">
                <a:solidFill>
                  <a:schemeClr val="tx1"/>
                </a:solidFill>
              </a:rPr>
              <a:t>US set refugee limit at 45,000, a historical low</a:t>
            </a:r>
          </a:p>
          <a:p>
            <a:r>
              <a:rPr lang="en-US" dirty="0" smtClean="0">
                <a:solidFill>
                  <a:schemeClr val="tx1"/>
                </a:solidFill>
              </a:rPr>
              <a:t>Muslim ban 3.0 upheld by US Supreme Court</a:t>
            </a:r>
          </a:p>
          <a:p>
            <a:pPr lvl="1"/>
            <a:r>
              <a:rPr lang="en-US" dirty="0" smtClean="0">
                <a:solidFill>
                  <a:schemeClr val="tx1"/>
                </a:solidFill>
              </a:rPr>
              <a:t>Indefinite ban on immigrants from five Muslim-majority countries (Iran, Libya, Somalia, Syria and Yemen), as well as North Korea and Venezuelan government officials </a:t>
            </a:r>
          </a:p>
          <a:p>
            <a:endParaRPr lang="en-US" dirty="0" smtClean="0"/>
          </a:p>
          <a:p>
            <a:pPr lvl="1"/>
            <a:endParaRPr lang="en-US" dirty="0"/>
          </a:p>
        </p:txBody>
      </p:sp>
    </p:spTree>
    <p:extLst>
      <p:ext uri="{BB962C8B-B14F-4D97-AF65-F5344CB8AC3E}">
        <p14:creationId xmlns:p14="http://schemas.microsoft.com/office/powerpoint/2010/main" val="4208546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8CA0-B417-4DEA-960C-BB517781C445}"/>
              </a:ext>
            </a:extLst>
          </p:cNvPr>
          <p:cNvSpPr>
            <a:spLocks noGrp="1"/>
          </p:cNvSpPr>
          <p:nvPr>
            <p:ph type="title"/>
          </p:nvPr>
        </p:nvSpPr>
        <p:spPr>
          <a:xfrm>
            <a:off x="774842" y="410524"/>
            <a:ext cx="6781800" cy="1037276"/>
          </a:xfrm>
        </p:spPr>
        <p:txBody>
          <a:bodyPr/>
          <a:lstStyle/>
          <a:p>
            <a:r>
              <a:rPr lang="en-US" dirty="0"/>
              <a:t>Top Three Messages</a:t>
            </a:r>
          </a:p>
        </p:txBody>
      </p:sp>
      <p:sp>
        <p:nvSpPr>
          <p:cNvPr id="3" name="Content Placeholder 2">
            <a:extLst>
              <a:ext uri="{FF2B5EF4-FFF2-40B4-BE49-F238E27FC236}">
                <a16:creationId xmlns:a16="http://schemas.microsoft.com/office/drawing/2014/main" xmlns="" id="{37CB81EF-1FEA-4A89-8C55-27D6E3C7BD4B}"/>
              </a:ext>
            </a:extLst>
          </p:cNvPr>
          <p:cNvSpPr>
            <a:spLocks noGrp="1"/>
          </p:cNvSpPr>
          <p:nvPr>
            <p:ph idx="1"/>
          </p:nvPr>
        </p:nvSpPr>
        <p:spPr>
          <a:xfrm>
            <a:off x="761999" y="1752600"/>
            <a:ext cx="7543800" cy="4419600"/>
          </a:xfrm>
        </p:spPr>
        <p:txBody>
          <a:bodyPr>
            <a:normAutofit fontScale="92500" lnSpcReduction="10000"/>
          </a:bodyPr>
          <a:lstStyle/>
          <a:p>
            <a:r>
              <a:rPr lang="en-US" b="1" i="1" dirty="0"/>
              <a:t>Nothing has changed!</a:t>
            </a:r>
          </a:p>
          <a:p>
            <a:pPr lvl="1"/>
            <a:r>
              <a:rPr lang="en-US" dirty="0"/>
              <a:t>Existing rules are still in place.</a:t>
            </a:r>
          </a:p>
          <a:p>
            <a:pPr lvl="1"/>
            <a:r>
              <a:rPr lang="en-US" dirty="0"/>
              <a:t>The proposed rule will not take effect for many months (at the earliest)</a:t>
            </a:r>
          </a:p>
          <a:p>
            <a:r>
              <a:rPr lang="en-US" b="1" i="1" dirty="0"/>
              <a:t>Keep your public benefits!</a:t>
            </a:r>
          </a:p>
          <a:p>
            <a:pPr lvl="1"/>
            <a:r>
              <a:rPr lang="en-US" dirty="0"/>
              <a:t>There is no advantage to disenrolling now.</a:t>
            </a:r>
          </a:p>
          <a:p>
            <a:r>
              <a:rPr lang="en-US" b="1" i="1" dirty="0"/>
              <a:t>We’re fighting back!</a:t>
            </a:r>
          </a:p>
          <a:p>
            <a:pPr lvl="1"/>
            <a:r>
              <a:rPr lang="en-US" dirty="0"/>
              <a:t>And you can join us.</a:t>
            </a:r>
          </a:p>
        </p:txBody>
      </p:sp>
    </p:spTree>
    <p:extLst>
      <p:ext uri="{BB962C8B-B14F-4D97-AF65-F5344CB8AC3E}">
        <p14:creationId xmlns:p14="http://schemas.microsoft.com/office/powerpoint/2010/main" val="4265668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1998" y="1676400"/>
            <a:ext cx="7696202" cy="4495800"/>
          </a:xfrm>
        </p:spPr>
        <p:txBody>
          <a:bodyPr>
            <a:normAutofit/>
          </a:bodyPr>
          <a:lstStyle/>
          <a:p>
            <a:r>
              <a:rPr lang="en-US" sz="2800" u="sng" dirty="0"/>
              <a:t>Definition</a:t>
            </a:r>
            <a:r>
              <a:rPr lang="en-US" sz="2800" dirty="0"/>
              <a:t>: Likely to become </a:t>
            </a:r>
            <a:r>
              <a:rPr lang="en-US" sz="2800" i="1" dirty="0"/>
              <a:t>primarily </a:t>
            </a:r>
            <a:r>
              <a:rPr lang="en-US" sz="2800" dirty="0"/>
              <a:t>dependent on government due to receipt of public benefits.</a:t>
            </a:r>
          </a:p>
          <a:p>
            <a:endParaRPr lang="en-US" sz="2800" dirty="0"/>
          </a:p>
          <a:p>
            <a:r>
              <a:rPr lang="en-US" sz="2800" u="sng" dirty="0"/>
              <a:t>Benefits</a:t>
            </a:r>
            <a:r>
              <a:rPr lang="en-US" sz="2800" dirty="0"/>
              <a:t>: 1) Cash assistance, 2) Long-term care institutionalization at government expense</a:t>
            </a:r>
          </a:p>
          <a:p>
            <a:endParaRPr lang="en-US" sz="2800" dirty="0"/>
          </a:p>
          <a:p>
            <a:r>
              <a:rPr lang="en-US" sz="2800" u="sng" dirty="0"/>
              <a:t>Sponsorship</a:t>
            </a:r>
            <a:r>
              <a:rPr lang="en-US" sz="2800" dirty="0"/>
              <a:t> affidavit showing income of 125% FPL </a:t>
            </a:r>
            <a:r>
              <a:rPr lang="en-US" sz="2800" i="1" dirty="0"/>
              <a:t>usually sufficient</a:t>
            </a:r>
            <a:r>
              <a:rPr lang="en-US" sz="2800" dirty="0"/>
              <a:t> to pass public charge test</a:t>
            </a:r>
            <a:endParaRPr lang="en-US" sz="2800" i="1" dirty="0"/>
          </a:p>
        </p:txBody>
      </p:sp>
      <p:sp>
        <p:nvSpPr>
          <p:cNvPr id="3" name="Title 2"/>
          <p:cNvSpPr>
            <a:spLocks noGrp="1"/>
          </p:cNvSpPr>
          <p:nvPr>
            <p:ph type="title"/>
          </p:nvPr>
        </p:nvSpPr>
        <p:spPr>
          <a:xfrm>
            <a:off x="774841" y="410524"/>
            <a:ext cx="7530957" cy="961076"/>
          </a:xfrm>
        </p:spPr>
        <p:txBody>
          <a:bodyPr>
            <a:normAutofit fontScale="90000"/>
          </a:bodyPr>
          <a:lstStyle/>
          <a:p>
            <a:r>
              <a:rPr lang="en-US" u="sng" dirty="0"/>
              <a:t>Current Policy</a:t>
            </a:r>
            <a:r>
              <a:rPr lang="en-US" dirty="0"/>
              <a:t>: Overview</a:t>
            </a:r>
          </a:p>
        </p:txBody>
      </p:sp>
    </p:spTree>
    <p:extLst>
      <p:ext uri="{BB962C8B-B14F-4D97-AF65-F5344CB8AC3E}">
        <p14:creationId xmlns:p14="http://schemas.microsoft.com/office/powerpoint/2010/main" val="364850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0B287-B828-497B-AF60-40DB40607D2C}"/>
              </a:ext>
            </a:extLst>
          </p:cNvPr>
          <p:cNvSpPr>
            <a:spLocks noGrp="1"/>
          </p:cNvSpPr>
          <p:nvPr>
            <p:ph type="title"/>
          </p:nvPr>
        </p:nvSpPr>
        <p:spPr>
          <a:xfrm>
            <a:off x="762000" y="381000"/>
            <a:ext cx="7566061" cy="914400"/>
          </a:xfrm>
        </p:spPr>
        <p:txBody>
          <a:bodyPr>
            <a:noAutofit/>
          </a:bodyPr>
          <a:lstStyle/>
          <a:p>
            <a:r>
              <a:rPr lang="en-US" sz="4800" u="sng" dirty="0"/>
              <a:t>Proposed Rule</a:t>
            </a:r>
            <a:r>
              <a:rPr lang="en-US" sz="4800" dirty="0"/>
              <a:t>: Overview</a:t>
            </a:r>
          </a:p>
        </p:txBody>
      </p:sp>
      <p:sp>
        <p:nvSpPr>
          <p:cNvPr id="3" name="Content Placeholder 2">
            <a:extLst>
              <a:ext uri="{FF2B5EF4-FFF2-40B4-BE49-F238E27FC236}">
                <a16:creationId xmlns:a16="http://schemas.microsoft.com/office/drawing/2014/main" xmlns="" id="{3CF3214C-9996-4A6C-9384-067687F269A6}"/>
              </a:ext>
            </a:extLst>
          </p:cNvPr>
          <p:cNvSpPr>
            <a:spLocks noGrp="1"/>
          </p:cNvSpPr>
          <p:nvPr>
            <p:ph idx="1"/>
          </p:nvPr>
        </p:nvSpPr>
        <p:spPr>
          <a:xfrm>
            <a:off x="815939" y="1447801"/>
            <a:ext cx="7512122" cy="4800600"/>
          </a:xfrm>
        </p:spPr>
        <p:txBody>
          <a:bodyPr>
            <a:normAutofit fontScale="77500" lnSpcReduction="20000"/>
          </a:bodyPr>
          <a:lstStyle/>
          <a:p>
            <a:r>
              <a:rPr lang="en-US" dirty="0"/>
              <a:t>DHS proposes </a:t>
            </a:r>
            <a:r>
              <a:rPr lang="en-US" u="sng" dirty="0"/>
              <a:t>more restrictive</a:t>
            </a:r>
            <a:r>
              <a:rPr lang="en-US" dirty="0"/>
              <a:t> test to get/renew:</a:t>
            </a:r>
          </a:p>
          <a:p>
            <a:pPr lvl="1"/>
            <a:r>
              <a:rPr lang="en-US" dirty="0"/>
              <a:t>Green card (LPR), visas (immigrant/non-immigrant)</a:t>
            </a:r>
          </a:p>
          <a:p>
            <a:r>
              <a:rPr lang="en-US" dirty="0"/>
              <a:t>“Totality of the circumstances” test continues</a:t>
            </a:r>
          </a:p>
          <a:p>
            <a:pPr lvl="1"/>
            <a:r>
              <a:rPr lang="en-US" dirty="0"/>
              <a:t>Highly discretionary</a:t>
            </a:r>
          </a:p>
          <a:p>
            <a:r>
              <a:rPr lang="en-US" i="1" dirty="0"/>
              <a:t>Prospective</a:t>
            </a:r>
            <a:r>
              <a:rPr lang="en-US" dirty="0"/>
              <a:t> determination continues</a:t>
            </a:r>
          </a:p>
          <a:p>
            <a:pPr lvl="1"/>
            <a:r>
              <a:rPr lang="en-US" dirty="0"/>
              <a:t>Is applicant “</a:t>
            </a:r>
            <a:r>
              <a:rPr lang="en-US" i="1" dirty="0"/>
              <a:t>likely at any time in the </a:t>
            </a:r>
            <a:r>
              <a:rPr lang="en-US" i="1" u="sng" dirty="0"/>
              <a:t>future</a:t>
            </a:r>
            <a:r>
              <a:rPr lang="en-US" i="1" dirty="0"/>
              <a:t>” </a:t>
            </a:r>
            <a:r>
              <a:rPr lang="en-US" dirty="0"/>
              <a:t>to receive a public benefit? Past benefits = evidence</a:t>
            </a:r>
          </a:p>
          <a:p>
            <a:r>
              <a:rPr lang="en-US" dirty="0"/>
              <a:t>New draconian </a:t>
            </a:r>
            <a:r>
              <a:rPr lang="en-US" i="1" dirty="0"/>
              <a:t>income</a:t>
            </a:r>
            <a:r>
              <a:rPr lang="en-US" dirty="0"/>
              <a:t> requirements</a:t>
            </a:r>
          </a:p>
          <a:p>
            <a:r>
              <a:rPr lang="en-US" dirty="0"/>
              <a:t>Does </a:t>
            </a:r>
            <a:r>
              <a:rPr lang="en-US" u="sng" dirty="0"/>
              <a:t>not</a:t>
            </a:r>
            <a:r>
              <a:rPr lang="en-US" dirty="0"/>
              <a:t> apply to many immigrants:</a:t>
            </a:r>
          </a:p>
          <a:p>
            <a:pPr lvl="1"/>
            <a:r>
              <a:rPr lang="en-US" dirty="0"/>
              <a:t>People who </a:t>
            </a:r>
            <a:r>
              <a:rPr lang="en-US" i="1" dirty="0"/>
              <a:t>already</a:t>
            </a:r>
            <a:r>
              <a:rPr lang="en-US" dirty="0"/>
              <a:t> have green cards/LPR status</a:t>
            </a:r>
          </a:p>
          <a:p>
            <a:pPr lvl="1"/>
            <a:r>
              <a:rPr lang="en-US" dirty="0"/>
              <a:t>Many “humanitarian statuses” are exempt</a:t>
            </a:r>
          </a:p>
          <a:p>
            <a:endParaRPr lang="en-US" dirty="0"/>
          </a:p>
        </p:txBody>
      </p:sp>
    </p:spTree>
    <p:extLst>
      <p:ext uri="{BB962C8B-B14F-4D97-AF65-F5344CB8AC3E}">
        <p14:creationId xmlns:p14="http://schemas.microsoft.com/office/powerpoint/2010/main" val="1856366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1999" y="1828800"/>
            <a:ext cx="7543800" cy="4343400"/>
          </a:xfrm>
        </p:spPr>
        <p:txBody>
          <a:bodyPr>
            <a:normAutofit fontScale="92500" lnSpcReduction="10000"/>
          </a:bodyPr>
          <a:lstStyle/>
          <a:p>
            <a:pPr marL="0" indent="0">
              <a:buNone/>
            </a:pPr>
            <a:r>
              <a:rPr lang="en-US" sz="3200" u="sng" dirty="0"/>
              <a:t>Examples</a:t>
            </a:r>
            <a:r>
              <a:rPr lang="en-US" sz="3200" dirty="0"/>
              <a:t>:</a:t>
            </a:r>
          </a:p>
          <a:p>
            <a:r>
              <a:rPr lang="en-US" sz="3200" dirty="0"/>
              <a:t>Refugees/Asylees</a:t>
            </a:r>
          </a:p>
          <a:p>
            <a:r>
              <a:rPr lang="en-US" sz="3200" dirty="0"/>
              <a:t>VAWA self-petitioners</a:t>
            </a:r>
          </a:p>
          <a:p>
            <a:r>
              <a:rPr lang="en-US" sz="3200" dirty="0"/>
              <a:t>U or T visa beneficiaries</a:t>
            </a:r>
          </a:p>
          <a:p>
            <a:r>
              <a:rPr lang="en-US" sz="3200" dirty="0"/>
              <a:t>Individuals applying for or renewing TPS</a:t>
            </a:r>
          </a:p>
          <a:p>
            <a:r>
              <a:rPr lang="en-US" sz="3200" dirty="0"/>
              <a:t>Special Immigrant Juveniles</a:t>
            </a:r>
          </a:p>
          <a:p>
            <a:pPr marL="0" indent="0">
              <a:buNone/>
            </a:pPr>
            <a:r>
              <a:rPr lang="en-US" sz="3200" b="1" dirty="0"/>
              <a:t>*</a:t>
            </a:r>
            <a:r>
              <a:rPr lang="en-US" sz="3200" b="1" u="sng" dirty="0"/>
              <a:t>However</a:t>
            </a:r>
            <a:r>
              <a:rPr lang="en-US" sz="3200" dirty="0"/>
              <a:t>…</a:t>
            </a:r>
            <a:r>
              <a:rPr lang="en-US" sz="3200" i="1" dirty="0"/>
              <a:t>if people with </a:t>
            </a:r>
            <a:r>
              <a:rPr lang="en-US" sz="3200" i="1" u="sng" dirty="0"/>
              <a:t>any</a:t>
            </a:r>
            <a:r>
              <a:rPr lang="en-US" sz="3200" i="1" dirty="0"/>
              <a:t> of these statuses seek LPR or visa status on a </a:t>
            </a:r>
            <a:r>
              <a:rPr lang="en-US" sz="3200" i="1" u="sng" dirty="0"/>
              <a:t>different basis</a:t>
            </a:r>
            <a:r>
              <a:rPr lang="en-US" sz="3200" i="1" dirty="0"/>
              <a:t>, then they could be subject to public charge.</a:t>
            </a:r>
          </a:p>
        </p:txBody>
      </p:sp>
      <p:sp>
        <p:nvSpPr>
          <p:cNvPr id="3" name="Title 2"/>
          <p:cNvSpPr>
            <a:spLocks noGrp="1"/>
          </p:cNvSpPr>
          <p:nvPr>
            <p:ph type="title"/>
          </p:nvPr>
        </p:nvSpPr>
        <p:spPr>
          <a:xfrm>
            <a:off x="774842" y="334324"/>
            <a:ext cx="7530957" cy="1494476"/>
          </a:xfrm>
        </p:spPr>
        <p:txBody>
          <a:bodyPr>
            <a:normAutofit fontScale="90000"/>
          </a:bodyPr>
          <a:lstStyle/>
          <a:p>
            <a:r>
              <a:rPr lang="en-US" u="sng" dirty="0"/>
              <a:t>Proposed Rule</a:t>
            </a:r>
            <a:r>
              <a:rPr lang="en-US" dirty="0"/>
              <a:t>: Who is </a:t>
            </a:r>
            <a:r>
              <a:rPr lang="en-US" i="1" u="sng" dirty="0"/>
              <a:t>not</a:t>
            </a:r>
            <a:r>
              <a:rPr lang="en-US" dirty="0"/>
              <a:t> Subject?</a:t>
            </a:r>
          </a:p>
        </p:txBody>
      </p:sp>
    </p:spTree>
    <p:extLst>
      <p:ext uri="{BB962C8B-B14F-4D97-AF65-F5344CB8AC3E}">
        <p14:creationId xmlns:p14="http://schemas.microsoft.com/office/powerpoint/2010/main" val="1514429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1999" y="1600200"/>
            <a:ext cx="7543800" cy="4438954"/>
          </a:xfrm>
        </p:spPr>
        <p:txBody>
          <a:bodyPr>
            <a:normAutofit fontScale="92500"/>
          </a:bodyPr>
          <a:lstStyle/>
          <a:p>
            <a:pPr marL="111125" indent="-1588">
              <a:buFont typeface="Wingdings" pitchFamily="2" charset="2"/>
              <a:buChar char="Ø"/>
            </a:pPr>
            <a:r>
              <a:rPr lang="en-US" dirty="0"/>
              <a:t>Cash assistance programs (TANF, SSI)</a:t>
            </a:r>
          </a:p>
          <a:p>
            <a:pPr marL="401638" indent="-292100"/>
            <a:r>
              <a:rPr lang="en-US" dirty="0"/>
              <a:t>Long term institutional care</a:t>
            </a:r>
          </a:p>
          <a:p>
            <a:pPr marL="401638" indent="-292100">
              <a:buFont typeface="Wingdings" pitchFamily="2" charset="2"/>
              <a:buChar char="Ø"/>
            </a:pPr>
            <a:r>
              <a:rPr lang="en-US" dirty="0"/>
              <a:t>Supplemental Nutritional Assistance Program (SNAP) (i.e. “food stamps”)</a:t>
            </a:r>
          </a:p>
          <a:p>
            <a:pPr marL="401638" indent="-292100">
              <a:buFont typeface="Wingdings" pitchFamily="2" charset="2"/>
              <a:buChar char="Ø"/>
            </a:pPr>
            <a:r>
              <a:rPr lang="en-US" dirty="0"/>
              <a:t>Section 8 Housing, housing subsidies</a:t>
            </a:r>
          </a:p>
          <a:p>
            <a:r>
              <a:rPr lang="en-US" dirty="0"/>
              <a:t>Medicaid (Non-Emergency)</a:t>
            </a:r>
          </a:p>
          <a:p>
            <a:r>
              <a:rPr lang="en-US" dirty="0"/>
              <a:t>Subsidies under Medicare Part D</a:t>
            </a:r>
          </a:p>
        </p:txBody>
      </p:sp>
      <p:sp>
        <p:nvSpPr>
          <p:cNvPr id="3" name="Title 2"/>
          <p:cNvSpPr>
            <a:spLocks noGrp="1"/>
          </p:cNvSpPr>
          <p:nvPr>
            <p:ph type="title"/>
          </p:nvPr>
        </p:nvSpPr>
        <p:spPr>
          <a:xfrm>
            <a:off x="774841" y="410524"/>
            <a:ext cx="7530957" cy="884876"/>
          </a:xfrm>
        </p:spPr>
        <p:txBody>
          <a:bodyPr>
            <a:normAutofit fontScale="90000"/>
          </a:bodyPr>
          <a:lstStyle/>
          <a:p>
            <a:pPr lvl="0"/>
            <a:r>
              <a:rPr lang="en-US" sz="4400" u="sng" dirty="0"/>
              <a:t>Proposed Rule</a:t>
            </a:r>
            <a:r>
              <a:rPr lang="en-US" sz="4400" dirty="0"/>
              <a:t>: Included benefits</a:t>
            </a:r>
            <a:endParaRPr lang="en-US" dirty="0"/>
          </a:p>
        </p:txBody>
      </p:sp>
    </p:spTree>
    <p:extLst>
      <p:ext uri="{BB962C8B-B14F-4D97-AF65-F5344CB8AC3E}">
        <p14:creationId xmlns:p14="http://schemas.microsoft.com/office/powerpoint/2010/main" val="3857863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F7F-A76C-42DD-8342-E6C2D8FC3B73}"/>
              </a:ext>
            </a:extLst>
          </p:cNvPr>
          <p:cNvSpPr>
            <a:spLocks noGrp="1"/>
          </p:cNvSpPr>
          <p:nvPr>
            <p:ph type="title"/>
          </p:nvPr>
        </p:nvSpPr>
        <p:spPr>
          <a:xfrm>
            <a:off x="762000" y="410524"/>
            <a:ext cx="7543800" cy="1494476"/>
          </a:xfrm>
        </p:spPr>
        <p:txBody>
          <a:bodyPr>
            <a:normAutofit fontScale="90000"/>
          </a:bodyPr>
          <a:lstStyle/>
          <a:p>
            <a:r>
              <a:rPr lang="en-US" u="sng" dirty="0"/>
              <a:t>Proposed Rule</a:t>
            </a:r>
            <a:r>
              <a:rPr lang="en-US" dirty="0"/>
              <a:t>: Health-related factors</a:t>
            </a:r>
          </a:p>
        </p:txBody>
      </p:sp>
      <p:sp>
        <p:nvSpPr>
          <p:cNvPr id="3" name="Content Placeholder 2">
            <a:extLst>
              <a:ext uri="{FF2B5EF4-FFF2-40B4-BE49-F238E27FC236}">
                <a16:creationId xmlns:a16="http://schemas.microsoft.com/office/drawing/2014/main" xmlns="" id="{193AA08B-AAC3-49E5-8E05-6FB6DE1370FE}"/>
              </a:ext>
            </a:extLst>
          </p:cNvPr>
          <p:cNvSpPr>
            <a:spLocks noGrp="1"/>
          </p:cNvSpPr>
          <p:nvPr>
            <p:ph idx="1"/>
          </p:nvPr>
        </p:nvSpPr>
        <p:spPr>
          <a:xfrm>
            <a:off x="761999" y="1981200"/>
            <a:ext cx="7543800" cy="4057954"/>
          </a:xfrm>
        </p:spPr>
        <p:txBody>
          <a:bodyPr/>
          <a:lstStyle/>
          <a:p>
            <a:r>
              <a:rPr lang="en-US" dirty="0"/>
              <a:t>Presumptions about ability to work and care for oneself</a:t>
            </a:r>
            <a:endParaRPr lang="en-US" u="sng" dirty="0"/>
          </a:p>
          <a:p>
            <a:pPr lvl="1"/>
            <a:r>
              <a:rPr lang="en-US" u="sng" dirty="0"/>
              <a:t>Age</a:t>
            </a:r>
            <a:r>
              <a:rPr lang="en-US" dirty="0"/>
              <a:t>: Under 18 or above </a:t>
            </a:r>
            <a:r>
              <a:rPr lang="en-US" dirty="0" smtClean="0"/>
              <a:t>61</a:t>
            </a:r>
            <a:endParaRPr lang="en-US" dirty="0"/>
          </a:p>
          <a:p>
            <a:pPr lvl="1"/>
            <a:r>
              <a:rPr lang="en-US" u="sng" dirty="0"/>
              <a:t>Health status</a:t>
            </a:r>
            <a:r>
              <a:rPr lang="en-US" dirty="0"/>
              <a:t>: Sick or disabled and not privately insured (“medical diagnosis”)</a:t>
            </a:r>
          </a:p>
          <a:p>
            <a:pPr lvl="2"/>
            <a:r>
              <a:rPr lang="en-US" dirty="0"/>
              <a:t>“Heavily weighed negative factor”</a:t>
            </a:r>
          </a:p>
          <a:p>
            <a:endParaRPr lang="en-US" dirty="0"/>
          </a:p>
        </p:txBody>
      </p:sp>
    </p:spTree>
    <p:extLst>
      <p:ext uri="{BB962C8B-B14F-4D97-AF65-F5344CB8AC3E}">
        <p14:creationId xmlns:p14="http://schemas.microsoft.com/office/powerpoint/2010/main" val="973333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02C0F-3E53-41A2-A9EE-197F055E7058}"/>
              </a:ext>
            </a:extLst>
          </p:cNvPr>
          <p:cNvSpPr>
            <a:spLocks noGrp="1"/>
          </p:cNvSpPr>
          <p:nvPr>
            <p:ph type="title"/>
          </p:nvPr>
        </p:nvSpPr>
        <p:spPr>
          <a:xfrm>
            <a:off x="774842" y="410524"/>
            <a:ext cx="7530957" cy="808676"/>
          </a:xfrm>
        </p:spPr>
        <p:txBody>
          <a:bodyPr>
            <a:noAutofit/>
          </a:bodyPr>
          <a:lstStyle/>
          <a:p>
            <a:r>
              <a:rPr lang="en-US" sz="4000" u="sng" dirty="0"/>
              <a:t>Proposed Rule</a:t>
            </a:r>
            <a:r>
              <a:rPr lang="en-US" sz="4000" dirty="0"/>
              <a:t>: Health coverage</a:t>
            </a:r>
          </a:p>
        </p:txBody>
      </p:sp>
      <p:sp>
        <p:nvSpPr>
          <p:cNvPr id="3" name="Content Placeholder 2">
            <a:extLst>
              <a:ext uri="{FF2B5EF4-FFF2-40B4-BE49-F238E27FC236}">
                <a16:creationId xmlns:a16="http://schemas.microsoft.com/office/drawing/2014/main" xmlns="" id="{FE4D8208-93DE-40A9-AE67-2B4C8356F2F4}"/>
              </a:ext>
            </a:extLst>
          </p:cNvPr>
          <p:cNvSpPr>
            <a:spLocks noGrp="1"/>
          </p:cNvSpPr>
          <p:nvPr>
            <p:ph idx="1"/>
          </p:nvPr>
        </p:nvSpPr>
        <p:spPr>
          <a:xfrm>
            <a:off x="761999" y="1524000"/>
            <a:ext cx="7543800" cy="4648200"/>
          </a:xfrm>
        </p:spPr>
        <p:txBody>
          <a:bodyPr>
            <a:normAutofit lnSpcReduction="10000"/>
          </a:bodyPr>
          <a:lstStyle/>
          <a:p>
            <a:r>
              <a:rPr lang="en-US" b="1" dirty="0"/>
              <a:t>Health coverage ≠ public charge* </a:t>
            </a:r>
          </a:p>
          <a:p>
            <a:pPr lvl="1"/>
            <a:r>
              <a:rPr lang="en-US" sz="2800" dirty="0"/>
              <a:t>Emergency Medicaid (“MassHealth Limited”)</a:t>
            </a:r>
          </a:p>
          <a:p>
            <a:pPr lvl="1"/>
            <a:r>
              <a:rPr lang="en-US" sz="2800" dirty="0"/>
              <a:t>Tax credits under the Affordable Care Act (“Connector Care”)</a:t>
            </a:r>
          </a:p>
          <a:p>
            <a:pPr lvl="1"/>
            <a:r>
              <a:rPr lang="en-US" sz="2800" dirty="0"/>
              <a:t>CHIP (TBD, but not right now)</a:t>
            </a:r>
          </a:p>
          <a:p>
            <a:pPr lvl="1"/>
            <a:r>
              <a:rPr lang="en-US" sz="2800" dirty="0"/>
              <a:t>State and local health coverage programs</a:t>
            </a:r>
          </a:p>
          <a:p>
            <a:pPr lvl="2"/>
            <a:r>
              <a:rPr lang="en-US" sz="2400" dirty="0"/>
              <a:t>Health Safety Net (HSN), Children’s Medical Security Plan (CMSP), etc.</a:t>
            </a:r>
          </a:p>
          <a:p>
            <a:pPr marL="0" indent="0">
              <a:buNone/>
            </a:pPr>
            <a:r>
              <a:rPr lang="en-US" sz="3200" i="1" dirty="0"/>
              <a:t>*We believe this to be true as of now, but our analysis, or the rule, could change.</a:t>
            </a:r>
          </a:p>
        </p:txBody>
      </p:sp>
    </p:spTree>
    <p:extLst>
      <p:ext uri="{BB962C8B-B14F-4D97-AF65-F5344CB8AC3E}">
        <p14:creationId xmlns:p14="http://schemas.microsoft.com/office/powerpoint/2010/main" val="4236822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E5386-929A-48C7-9F6A-C520125E8252}"/>
              </a:ext>
            </a:extLst>
          </p:cNvPr>
          <p:cNvSpPr>
            <a:spLocks noGrp="1"/>
          </p:cNvSpPr>
          <p:nvPr>
            <p:ph type="title"/>
          </p:nvPr>
        </p:nvSpPr>
        <p:spPr>
          <a:xfrm>
            <a:off x="774841" y="410524"/>
            <a:ext cx="7530957" cy="1037276"/>
          </a:xfrm>
        </p:spPr>
        <p:txBody>
          <a:bodyPr/>
          <a:lstStyle/>
          <a:p>
            <a:r>
              <a:rPr lang="en-US" dirty="0"/>
              <a:t>Top Five Takeaways</a:t>
            </a:r>
          </a:p>
        </p:txBody>
      </p:sp>
      <p:sp>
        <p:nvSpPr>
          <p:cNvPr id="3" name="Content Placeholder 2">
            <a:extLst>
              <a:ext uri="{FF2B5EF4-FFF2-40B4-BE49-F238E27FC236}">
                <a16:creationId xmlns:a16="http://schemas.microsoft.com/office/drawing/2014/main" xmlns="" id="{85524FED-43B3-4837-A31C-EDEB7B1C7EF4}"/>
              </a:ext>
            </a:extLst>
          </p:cNvPr>
          <p:cNvSpPr>
            <a:spLocks noGrp="1"/>
          </p:cNvSpPr>
          <p:nvPr>
            <p:ph idx="1"/>
          </p:nvPr>
        </p:nvSpPr>
        <p:spPr>
          <a:xfrm>
            <a:off x="761999" y="1828800"/>
            <a:ext cx="7543800" cy="4343400"/>
          </a:xfrm>
        </p:spPr>
        <p:txBody>
          <a:bodyPr>
            <a:normAutofit fontScale="92500" lnSpcReduction="10000"/>
          </a:bodyPr>
          <a:lstStyle/>
          <a:p>
            <a:r>
              <a:rPr lang="en-US" dirty="0"/>
              <a:t>How the rule operates </a:t>
            </a:r>
            <a:r>
              <a:rPr lang="en-US" i="1" dirty="0"/>
              <a:t>in practice </a:t>
            </a:r>
            <a:r>
              <a:rPr lang="en-US" dirty="0"/>
              <a:t>is what will matter</a:t>
            </a:r>
          </a:p>
          <a:p>
            <a:r>
              <a:rPr lang="en-US" dirty="0"/>
              <a:t>Enormous </a:t>
            </a:r>
            <a:r>
              <a:rPr lang="en-US" i="1" dirty="0"/>
              <a:t>discretion</a:t>
            </a:r>
            <a:r>
              <a:rPr lang="en-US" dirty="0"/>
              <a:t> for decisionmakers</a:t>
            </a:r>
          </a:p>
          <a:p>
            <a:r>
              <a:rPr lang="en-US" i="1" dirty="0"/>
              <a:t>Prospective</a:t>
            </a:r>
            <a:r>
              <a:rPr lang="en-US" dirty="0"/>
              <a:t> in focus</a:t>
            </a:r>
          </a:p>
          <a:p>
            <a:r>
              <a:rPr lang="en-US" i="1" dirty="0"/>
              <a:t>Complicated</a:t>
            </a:r>
            <a:r>
              <a:rPr lang="en-US" dirty="0"/>
              <a:t> (!!!)</a:t>
            </a:r>
          </a:p>
          <a:p>
            <a:r>
              <a:rPr lang="en-US" dirty="0"/>
              <a:t>Emphasis on </a:t>
            </a:r>
            <a:r>
              <a:rPr lang="en-US" i="1" dirty="0"/>
              <a:t>income and assets</a:t>
            </a:r>
          </a:p>
          <a:p>
            <a:pPr lvl="1"/>
            <a:r>
              <a:rPr lang="en-US" dirty="0"/>
              <a:t>Possibly more problematic than inclusion of additional public benefits</a:t>
            </a:r>
          </a:p>
          <a:p>
            <a:pPr lvl="1"/>
            <a:endParaRPr lang="en-US" dirty="0"/>
          </a:p>
        </p:txBody>
      </p:sp>
    </p:spTree>
    <p:extLst>
      <p:ext uri="{BB962C8B-B14F-4D97-AF65-F5344CB8AC3E}">
        <p14:creationId xmlns:p14="http://schemas.microsoft.com/office/powerpoint/2010/main" val="3804159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C6C69-B860-4E91-B043-CA41EBC7B20E}"/>
              </a:ext>
            </a:extLst>
          </p:cNvPr>
          <p:cNvSpPr>
            <a:spLocks noGrp="1"/>
          </p:cNvSpPr>
          <p:nvPr>
            <p:ph type="title"/>
          </p:nvPr>
        </p:nvSpPr>
        <p:spPr>
          <a:xfrm>
            <a:off x="761999" y="457200"/>
            <a:ext cx="7543800" cy="914400"/>
          </a:xfrm>
        </p:spPr>
        <p:txBody>
          <a:bodyPr>
            <a:normAutofit fontScale="90000"/>
          </a:bodyPr>
          <a:lstStyle/>
          <a:p>
            <a:r>
              <a:rPr lang="en-US" dirty="0"/>
              <a:t>Resistance!</a:t>
            </a:r>
          </a:p>
        </p:txBody>
      </p:sp>
      <p:sp>
        <p:nvSpPr>
          <p:cNvPr id="3" name="Content Placeholder 2">
            <a:extLst>
              <a:ext uri="{FF2B5EF4-FFF2-40B4-BE49-F238E27FC236}">
                <a16:creationId xmlns:a16="http://schemas.microsoft.com/office/drawing/2014/main" xmlns="" id="{EEB58C2B-7B4C-4D67-9B89-CAECECF2497A}"/>
              </a:ext>
            </a:extLst>
          </p:cNvPr>
          <p:cNvSpPr>
            <a:spLocks noGrp="1"/>
          </p:cNvSpPr>
          <p:nvPr>
            <p:ph idx="1"/>
          </p:nvPr>
        </p:nvSpPr>
        <p:spPr>
          <a:xfrm>
            <a:off x="761999" y="1438656"/>
            <a:ext cx="7543800" cy="4733544"/>
          </a:xfrm>
        </p:spPr>
        <p:txBody>
          <a:bodyPr>
            <a:normAutofit lnSpcReduction="10000"/>
          </a:bodyPr>
          <a:lstStyle/>
          <a:p>
            <a:r>
              <a:rPr lang="en-US" dirty="0"/>
              <a:t>Rally and Protest</a:t>
            </a:r>
          </a:p>
          <a:p>
            <a:r>
              <a:rPr lang="en-US" dirty="0"/>
              <a:t>Submit a public comment</a:t>
            </a:r>
          </a:p>
          <a:p>
            <a:pPr lvl="1"/>
            <a:r>
              <a:rPr lang="en-US" u="sng" dirty="0"/>
              <a:t>Deadline</a:t>
            </a:r>
            <a:r>
              <a:rPr lang="en-US" dirty="0"/>
              <a:t>: </a:t>
            </a:r>
            <a:r>
              <a:rPr lang="en-US" i="1" dirty="0"/>
              <a:t>December 10, 2018</a:t>
            </a:r>
          </a:p>
          <a:p>
            <a:pPr lvl="1"/>
            <a:r>
              <a:rPr lang="en-US" dirty="0"/>
              <a:t>Mass. comment aid: </a:t>
            </a:r>
            <a:r>
              <a:rPr lang="en-US" dirty="0">
                <a:hlinkClick r:id="rId3"/>
              </a:rPr>
              <a:t>http://bit.ly/PIF-MA</a:t>
            </a:r>
            <a:r>
              <a:rPr lang="en-US" dirty="0"/>
              <a:t> </a:t>
            </a:r>
          </a:p>
          <a:p>
            <a:r>
              <a:rPr lang="en-US" dirty="0"/>
              <a:t>Host a comment writing party</a:t>
            </a:r>
          </a:p>
          <a:p>
            <a:r>
              <a:rPr lang="en-US" dirty="0"/>
              <a:t>Advocate with your organization to write a comment</a:t>
            </a:r>
          </a:p>
          <a:p>
            <a:r>
              <a:rPr lang="en-US" dirty="0"/>
              <a:t>Educate yourself and others</a:t>
            </a:r>
          </a:p>
          <a:p>
            <a:endParaRPr lang="en-US" dirty="0"/>
          </a:p>
        </p:txBody>
      </p:sp>
      <p:pic>
        <p:nvPicPr>
          <p:cNvPr id="5" name="Picture 4">
            <a:extLst>
              <a:ext uri="{FF2B5EF4-FFF2-40B4-BE49-F238E27FC236}">
                <a16:creationId xmlns:a16="http://schemas.microsoft.com/office/drawing/2014/main" xmlns="" id="{790B0D15-84F6-452A-8701-250D608B1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78420"/>
            <a:ext cx="3017520" cy="1694688"/>
          </a:xfrm>
          <a:prstGeom prst="rect">
            <a:avLst/>
          </a:prstGeom>
        </p:spPr>
      </p:pic>
    </p:spTree>
    <p:extLst>
      <p:ext uri="{BB962C8B-B14F-4D97-AF65-F5344CB8AC3E}">
        <p14:creationId xmlns:p14="http://schemas.microsoft.com/office/powerpoint/2010/main" val="3330567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J:\staff\Yenikomshian\Desktop items to transfer\HLA logo.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37208" y="6236169"/>
            <a:ext cx="2980623" cy="613008"/>
          </a:xfrm>
          <a:prstGeom prst="rect">
            <a:avLst/>
          </a:prstGeom>
          <a:noFill/>
        </p:spPr>
      </p:pic>
      <p:sp>
        <p:nvSpPr>
          <p:cNvPr id="5" name="Title 1"/>
          <p:cNvSpPr txBox="1">
            <a:spLocks/>
          </p:cNvSpPr>
          <p:nvPr/>
        </p:nvSpPr>
        <p:spPr>
          <a:xfrm>
            <a:off x="774031" y="381000"/>
            <a:ext cx="7543800" cy="838200"/>
          </a:xfrm>
          <a:prstGeom prst="rect">
            <a:avLst/>
          </a:prstGeom>
        </p:spPr>
        <p:txBody>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n-US" sz="4000" dirty="0">
              <a:solidFill>
                <a:prstClr val="black">
                  <a:lumMod val="85000"/>
                  <a:lumOff val="15000"/>
                </a:prstClr>
              </a:solidFill>
              <a:latin typeface="Impact"/>
            </a:endParaRPr>
          </a:p>
        </p:txBody>
      </p:sp>
      <p:sp>
        <p:nvSpPr>
          <p:cNvPr id="8" name="Rectangle 3"/>
          <p:cNvSpPr txBox="1">
            <a:spLocks noChangeArrowheads="1"/>
          </p:cNvSpPr>
          <p:nvPr/>
        </p:nvSpPr>
        <p:spPr bwMode="auto">
          <a:xfrm>
            <a:off x="966134" y="1828800"/>
            <a:ext cx="7159593" cy="41558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defTabSz="914400" fontAlgn="base">
              <a:lnSpc>
                <a:spcPct val="90000"/>
              </a:lnSpc>
              <a:spcBef>
                <a:spcPct val="20000"/>
              </a:spcBef>
              <a:spcAft>
                <a:spcPct val="0"/>
              </a:spcAft>
              <a:defRPr/>
            </a:pPr>
            <a:endParaRPr lang="en-US" sz="1200" kern="0" dirty="0">
              <a:solidFill>
                <a:prstClr val="black"/>
              </a:solidFill>
              <a:latin typeface="Times New Roman"/>
              <a:ea typeface="ＭＳ Ｐゴシック" charset="-128"/>
              <a:cs typeface="ＭＳ Ｐゴシック" charset="-128"/>
            </a:endParaRPr>
          </a:p>
          <a:p>
            <a:pPr lvl="1" algn="ctr" defTabSz="914400" fontAlgn="base">
              <a:lnSpc>
                <a:spcPct val="90000"/>
              </a:lnSpc>
              <a:spcBef>
                <a:spcPct val="20000"/>
              </a:spcBef>
              <a:spcAft>
                <a:spcPct val="0"/>
              </a:spcAft>
              <a:defRPr/>
            </a:pPr>
            <a:r>
              <a:rPr lang="en-US" sz="5400" b="1" kern="0" dirty="0">
                <a:solidFill>
                  <a:prstClr val="black"/>
                </a:solidFill>
                <a:latin typeface="Times New Roman"/>
                <a:ea typeface="ＭＳ Ｐゴシック" charset="-128"/>
                <a:cs typeface="ＭＳ Ｐゴシック" charset="-128"/>
              </a:rPr>
              <a:t>Questions?</a:t>
            </a:r>
          </a:p>
          <a:p>
            <a:pPr lvl="1" algn="ctr" defTabSz="914400" fontAlgn="base">
              <a:lnSpc>
                <a:spcPct val="90000"/>
              </a:lnSpc>
              <a:spcBef>
                <a:spcPct val="20000"/>
              </a:spcBef>
              <a:spcAft>
                <a:spcPct val="0"/>
              </a:spcAft>
              <a:defRPr/>
            </a:pPr>
            <a:endParaRPr lang="en-US" sz="3600" kern="0" dirty="0">
              <a:solidFill>
                <a:prstClr val="black"/>
              </a:solidFill>
              <a:latin typeface="Times New Roman"/>
              <a:ea typeface="ＭＳ Ｐゴシック" charset="-128"/>
              <a:cs typeface="ＭＳ Ｐゴシック" charset="-128"/>
            </a:endParaRPr>
          </a:p>
          <a:p>
            <a:pPr lvl="1" algn="ctr" defTabSz="914400" fontAlgn="base">
              <a:lnSpc>
                <a:spcPct val="90000"/>
              </a:lnSpc>
              <a:spcBef>
                <a:spcPct val="20000"/>
              </a:spcBef>
              <a:spcAft>
                <a:spcPct val="0"/>
              </a:spcAft>
              <a:defRPr/>
            </a:pPr>
            <a:r>
              <a:rPr lang="en-US" sz="3600" kern="0" dirty="0">
                <a:solidFill>
                  <a:prstClr val="black"/>
                </a:solidFill>
                <a:latin typeface="Times New Roman"/>
                <a:ea typeface="ＭＳ Ｐゴシック" charset="-128"/>
                <a:cs typeface="ＭＳ Ｐゴシック" charset="-128"/>
              </a:rPr>
              <a:t>Andrew P. Cohen</a:t>
            </a:r>
          </a:p>
          <a:p>
            <a:pPr lvl="1" algn="ctr" defTabSz="914400" fontAlgn="base">
              <a:lnSpc>
                <a:spcPct val="90000"/>
              </a:lnSpc>
              <a:spcBef>
                <a:spcPct val="20000"/>
              </a:spcBef>
              <a:spcAft>
                <a:spcPct val="0"/>
              </a:spcAft>
              <a:defRPr/>
            </a:pPr>
            <a:r>
              <a:rPr lang="en-US" sz="2800" i="1" kern="0" dirty="0">
                <a:solidFill>
                  <a:prstClr val="black"/>
                </a:solidFill>
                <a:latin typeface="Times New Roman"/>
                <a:ea typeface="ＭＳ Ｐゴシック" charset="-128"/>
                <a:cs typeface="ＭＳ Ｐゴシック" charset="-128"/>
              </a:rPr>
              <a:t>Supervising Attorney</a:t>
            </a:r>
          </a:p>
          <a:p>
            <a:pPr lvl="1" algn="ctr" defTabSz="914400" fontAlgn="base">
              <a:lnSpc>
                <a:spcPct val="90000"/>
              </a:lnSpc>
              <a:spcBef>
                <a:spcPct val="20000"/>
              </a:spcBef>
              <a:spcAft>
                <a:spcPct val="0"/>
              </a:spcAft>
              <a:defRPr/>
            </a:pPr>
            <a:r>
              <a:rPr lang="en-US" sz="3200" kern="0" dirty="0">
                <a:solidFill>
                  <a:prstClr val="black"/>
                </a:solidFill>
                <a:latin typeface="Times New Roman"/>
                <a:ea typeface="ＭＳ Ｐゴシック" charset="-128"/>
                <a:cs typeface="ＭＳ Ｐゴシック" charset="-128"/>
              </a:rPr>
              <a:t>617-275-2891</a:t>
            </a:r>
          </a:p>
          <a:p>
            <a:pPr lvl="1" algn="ctr" defTabSz="914400" fontAlgn="base">
              <a:lnSpc>
                <a:spcPct val="90000"/>
              </a:lnSpc>
              <a:spcBef>
                <a:spcPct val="20000"/>
              </a:spcBef>
              <a:spcAft>
                <a:spcPct val="0"/>
              </a:spcAft>
              <a:defRPr/>
            </a:pPr>
            <a:r>
              <a:rPr lang="en-US" sz="3200" kern="0" dirty="0">
                <a:solidFill>
                  <a:prstClr val="black"/>
                </a:solidFill>
                <a:latin typeface="Times New Roman"/>
                <a:ea typeface="ＭＳ Ｐゴシック" charset="-128"/>
                <a:cs typeface="ＭＳ Ｐゴシック" charset="-128"/>
                <a:hlinkClick r:id="rId5"/>
              </a:rPr>
              <a:t>acohen@hla-inc.org</a:t>
            </a:r>
            <a:endParaRPr lang="en-US" sz="3200" kern="0" dirty="0">
              <a:solidFill>
                <a:prstClr val="black"/>
              </a:solidFill>
              <a:latin typeface="Times New Roman"/>
              <a:ea typeface="ＭＳ Ｐゴシック" charset="-128"/>
              <a:cs typeface="ＭＳ Ｐゴシック" charset="-128"/>
            </a:endParaRPr>
          </a:p>
        </p:txBody>
      </p:sp>
      <p:pic>
        <p:nvPicPr>
          <p:cNvPr id="6" name="Picture 5" descr="J:\staff\Yenikomshian\Desktop items to transfer\HLA logo.jpg"/>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Texturizer/>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966134" y="449826"/>
            <a:ext cx="7159593" cy="1472472"/>
          </a:xfrm>
          <a:prstGeom prst="rect">
            <a:avLst/>
          </a:prstGeom>
          <a:noFill/>
        </p:spPr>
      </p:pic>
    </p:spTree>
    <p:extLst>
      <p:ext uri="{BB962C8B-B14F-4D97-AF65-F5344CB8AC3E}">
        <p14:creationId xmlns:p14="http://schemas.microsoft.com/office/powerpoint/2010/main" val="164859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Deportation Machine</a:t>
            </a:r>
            <a:endParaRPr lang="en-US" dirty="0"/>
          </a:p>
        </p:txBody>
      </p:sp>
      <p:pic>
        <p:nvPicPr>
          <p:cNvPr id="7" name="Picture 6" descr="Trumpdeportgi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76" y="1584008"/>
            <a:ext cx="5573273" cy="3155950"/>
          </a:xfrm>
          <a:prstGeom prst="rect">
            <a:avLst/>
          </a:prstGeom>
        </p:spPr>
      </p:pic>
      <p:sp>
        <p:nvSpPr>
          <p:cNvPr id="8" name="Rectangle 7"/>
          <p:cNvSpPr/>
          <p:nvPr/>
        </p:nvSpPr>
        <p:spPr>
          <a:xfrm>
            <a:off x="457200" y="4806544"/>
            <a:ext cx="8210549" cy="2092881"/>
          </a:xfrm>
          <a:prstGeom prst="rect">
            <a:avLst/>
          </a:prstGeom>
        </p:spPr>
        <p:txBody>
          <a:bodyPr wrap="square">
            <a:spAutoFit/>
          </a:bodyPr>
          <a:lstStyle/>
          <a:p>
            <a:pPr marL="12700" algn="ctr">
              <a:spcBef>
                <a:spcPts val="0"/>
              </a:spcBef>
              <a:spcAft>
                <a:spcPts val="0"/>
              </a:spcAft>
              <a:buClr>
                <a:srgbClr val="3F3F3F"/>
              </a:buClr>
              <a:buSzPts val="2200"/>
            </a:pPr>
            <a:r>
              <a:rPr lang="en-US" sz="2400" dirty="0"/>
              <a:t> </a:t>
            </a:r>
            <a:r>
              <a:rPr lang="en-US" sz="2400" b="1" dirty="0">
                <a:solidFill>
                  <a:srgbClr val="3F3F3F"/>
                </a:solidFill>
                <a:latin typeface="Lustria"/>
                <a:ea typeface="Lustria"/>
                <a:cs typeface="Lustria"/>
                <a:sym typeface="Lustria"/>
              </a:rPr>
              <a:t>1/25/17 Executive Order “Enhancing Public Safety in the Interior of the United States”</a:t>
            </a:r>
            <a:endParaRPr lang="en-US" sz="2400" b="1" dirty="0"/>
          </a:p>
          <a:p>
            <a:pPr marL="579438" lvl="1" indent="-215900">
              <a:spcBef>
                <a:spcPts val="600"/>
              </a:spcBef>
              <a:buClr>
                <a:srgbClr val="DDDDCF"/>
              </a:buClr>
              <a:buSzPts val="2000"/>
              <a:buFont typeface="Arial"/>
              <a:buChar char="•"/>
            </a:pPr>
            <a:r>
              <a:rPr lang="en-US" sz="2400" dirty="0" smtClean="0">
                <a:solidFill>
                  <a:srgbClr val="3F3F3F"/>
                </a:solidFill>
                <a:latin typeface="Lustria"/>
                <a:ea typeface="Lustria"/>
                <a:cs typeface="Lustria"/>
                <a:sym typeface="Lustria"/>
              </a:rPr>
              <a:t>Broadened </a:t>
            </a:r>
            <a:r>
              <a:rPr lang="en-US" sz="2400" dirty="0">
                <a:solidFill>
                  <a:srgbClr val="3F3F3F"/>
                </a:solidFill>
                <a:latin typeface="Lustria"/>
                <a:ea typeface="Lustria"/>
                <a:cs typeface="Lustria"/>
                <a:sym typeface="Lustria"/>
              </a:rPr>
              <a:t>deportation priorities </a:t>
            </a:r>
            <a:endParaRPr lang="en-US" sz="2400" dirty="0"/>
          </a:p>
          <a:p>
            <a:pPr marL="579438" lvl="1" indent="-228600">
              <a:spcBef>
                <a:spcPts val="600"/>
              </a:spcBef>
              <a:buClr>
                <a:srgbClr val="DDDDCF"/>
              </a:buClr>
              <a:buSzPts val="2000"/>
              <a:buFont typeface="Arial"/>
              <a:buChar char="•"/>
            </a:pPr>
            <a:r>
              <a:rPr lang="en-US" sz="2400" dirty="0" smtClean="0">
                <a:solidFill>
                  <a:srgbClr val="3F3F3F"/>
                </a:solidFill>
                <a:latin typeface="Lustria"/>
                <a:ea typeface="Lustria"/>
                <a:cs typeface="Lustria"/>
                <a:sym typeface="Lustria"/>
              </a:rPr>
              <a:t>Encouraged </a:t>
            </a:r>
            <a:r>
              <a:rPr lang="en-US" sz="2400" dirty="0">
                <a:solidFill>
                  <a:srgbClr val="3F3F3F"/>
                </a:solidFill>
                <a:latin typeface="Lustria"/>
                <a:ea typeface="Lustria"/>
                <a:cs typeface="Lustria"/>
                <a:sym typeface="Lustria"/>
              </a:rPr>
              <a:t>287(g) agreements with states, which deputize local police to enforce immigration law</a:t>
            </a:r>
          </a:p>
        </p:txBody>
      </p:sp>
    </p:spTree>
    <p:extLst>
      <p:ext uri="{BB962C8B-B14F-4D97-AF65-F5344CB8AC3E}">
        <p14:creationId xmlns:p14="http://schemas.microsoft.com/office/powerpoint/2010/main" val="1351485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Public Charge Research</a:t>
            </a:r>
            <a:endParaRPr lang="en-US" dirty="0"/>
          </a:p>
        </p:txBody>
      </p:sp>
      <p:sp>
        <p:nvSpPr>
          <p:cNvPr id="5" name="Subtitle 4"/>
          <p:cNvSpPr>
            <a:spLocks noGrp="1"/>
          </p:cNvSpPr>
          <p:nvPr>
            <p:ph type="subTitle" idx="1"/>
          </p:nvPr>
        </p:nvSpPr>
        <p:spPr>
          <a:xfrm>
            <a:off x="1371600" y="3276600"/>
            <a:ext cx="6400800" cy="1447800"/>
          </a:xfrm>
        </p:spPr>
        <p:txBody>
          <a:bodyPr>
            <a:normAutofit fontScale="92500" lnSpcReduction="20000"/>
          </a:bodyPr>
          <a:lstStyle/>
          <a:p>
            <a:r>
              <a:rPr lang="en-US" dirty="0" smtClean="0"/>
              <a:t>Leah Zallman, MD, MPH</a:t>
            </a:r>
          </a:p>
          <a:p>
            <a:r>
              <a:rPr lang="en-US" dirty="0" smtClean="0"/>
              <a:t>Institute for Community Health</a:t>
            </a:r>
          </a:p>
          <a:p>
            <a:r>
              <a:rPr lang="en-US" dirty="0" smtClean="0"/>
              <a:t>Cambridge Health Alliance</a:t>
            </a:r>
          </a:p>
          <a:p>
            <a:endParaRPr lang="en-US" dirty="0"/>
          </a:p>
        </p:txBody>
      </p:sp>
      <p:sp>
        <p:nvSpPr>
          <p:cNvPr id="6" name="Subtitle 4"/>
          <p:cNvSpPr txBox="1">
            <a:spLocks/>
          </p:cNvSpPr>
          <p:nvPr/>
        </p:nvSpPr>
        <p:spPr>
          <a:xfrm>
            <a:off x="1524000" y="4800600"/>
            <a:ext cx="6400800" cy="1295400"/>
          </a:xfrm>
          <a:prstGeom prst="rect">
            <a:avLst/>
          </a:prstGeom>
        </p:spPr>
        <p:txBody>
          <a:bodyPr vert="horz" lIns="91440" tIns="45720" rIns="91440" bIns="45720" rtlCol="0">
            <a:normAutofit/>
          </a:bodyPr>
          <a:lstStyle/>
          <a:p>
            <a:pPr algn="ctr" defTabSz="914400">
              <a:buClr>
                <a:srgbClr val="00437B"/>
              </a:buClr>
              <a:buFont typeface="Arial" pitchFamily="34" charset="0"/>
              <a:buNone/>
              <a:defRPr/>
            </a:pPr>
            <a:r>
              <a:rPr lang="en-US" sz="3000" dirty="0" smtClean="0">
                <a:solidFill>
                  <a:srgbClr val="898B8E"/>
                </a:solidFill>
                <a:latin typeface="Calibri"/>
              </a:rPr>
              <a:t>Harvard School of Public Health </a:t>
            </a:r>
          </a:p>
          <a:p>
            <a:pPr algn="ctr" defTabSz="914400">
              <a:buClr>
                <a:srgbClr val="00437B"/>
              </a:buClr>
              <a:buFont typeface="Arial" pitchFamily="34" charset="0"/>
              <a:buNone/>
              <a:defRPr/>
            </a:pPr>
            <a:r>
              <a:rPr lang="en-US" sz="3000" dirty="0" smtClean="0">
                <a:solidFill>
                  <a:srgbClr val="898B8E"/>
                </a:solidFill>
                <a:latin typeface="Calibri"/>
              </a:rPr>
              <a:t>12/5/2018</a:t>
            </a:r>
          </a:p>
          <a:p>
            <a:pPr algn="ctr" defTabSz="914400">
              <a:spcBef>
                <a:spcPct val="20000"/>
              </a:spcBef>
              <a:buClr>
                <a:srgbClr val="00437B"/>
              </a:buClr>
              <a:buFont typeface="Arial" pitchFamily="34" charset="0"/>
              <a:buNone/>
              <a:defRPr/>
            </a:pPr>
            <a:endParaRPr lang="en-US" sz="3200" dirty="0">
              <a:solidFill>
                <a:srgbClr val="898B8E"/>
              </a:solidFill>
              <a:latin typeface="Calibri"/>
            </a:endParaRPr>
          </a:p>
        </p:txBody>
      </p:sp>
    </p:spTree>
    <p:extLst>
      <p:ext uri="{BB962C8B-B14F-4D97-AF65-F5344CB8AC3E}">
        <p14:creationId xmlns:p14="http://schemas.microsoft.com/office/powerpoint/2010/main" val="3779038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Broad Reaching Rule </a:t>
            </a:r>
            <a:endParaRPr lang="en-US" dirty="0"/>
          </a:p>
        </p:txBody>
      </p:sp>
      <p:sp>
        <p:nvSpPr>
          <p:cNvPr id="5" name="Content Placeholder 4"/>
          <p:cNvSpPr>
            <a:spLocks noGrp="1"/>
          </p:cNvSpPr>
          <p:nvPr>
            <p:ph idx="1"/>
          </p:nvPr>
        </p:nvSpPr>
        <p:spPr/>
        <p:txBody>
          <a:bodyPr>
            <a:normAutofit fontScale="92500" lnSpcReduction="20000"/>
          </a:bodyPr>
          <a:lstStyle/>
          <a:p>
            <a:pPr marL="457200">
              <a:spcBef>
                <a:spcPts val="0"/>
              </a:spcBef>
              <a:buClr>
                <a:srgbClr val="000000"/>
              </a:buClr>
              <a:buSzPts val="1800"/>
            </a:pPr>
            <a:r>
              <a:rPr lang="en-US" dirty="0" smtClean="0">
                <a:solidFill>
                  <a:srgbClr val="000000"/>
                </a:solidFill>
              </a:rPr>
              <a:t>7 of 10 LPRs have at least one negative factor, while just 4 of 10 had one of the heavily weighed positive factors </a:t>
            </a:r>
            <a:r>
              <a:rPr lang="en-US" u="sng" dirty="0" smtClean="0">
                <a:solidFill>
                  <a:schemeClr val="accent5"/>
                </a:solidFill>
                <a:hlinkClick r:id="rId2"/>
              </a:rPr>
              <a:t>Capps</a:t>
            </a:r>
            <a:r>
              <a:rPr lang="en-US" u="sng" dirty="0" smtClean="0">
                <a:solidFill>
                  <a:schemeClr val="accent5"/>
                </a:solidFill>
                <a:hlinkClick r:id="rId2"/>
              </a:rPr>
              <a:t>, Migration Policy Institute, </a:t>
            </a:r>
            <a:r>
              <a:rPr lang="en-US" u="sng" dirty="0" smtClean="0">
                <a:solidFill>
                  <a:schemeClr val="accent5"/>
                </a:solidFill>
                <a:hlinkClick r:id="rId2"/>
              </a:rPr>
              <a:t>2018</a:t>
            </a:r>
            <a:endParaRPr lang="en-US" dirty="0" smtClean="0">
              <a:solidFill>
                <a:srgbClr val="333333"/>
              </a:solidFill>
            </a:endParaRPr>
          </a:p>
          <a:p>
            <a:pPr marL="457200">
              <a:spcBef>
                <a:spcPts val="0"/>
              </a:spcBef>
              <a:buClr>
                <a:srgbClr val="000000"/>
              </a:buClr>
              <a:buSzPts val="1800"/>
            </a:pPr>
            <a:r>
              <a:rPr lang="en-US" dirty="0" smtClean="0">
                <a:solidFill>
                  <a:srgbClr val="333333"/>
                </a:solidFill>
              </a:rPr>
              <a:t>41 million noncitizens and their family members could be impacted </a:t>
            </a:r>
            <a:r>
              <a:rPr lang="en-US" dirty="0" smtClean="0">
                <a:solidFill>
                  <a:srgbClr val="333333"/>
                </a:solidFill>
              </a:rPr>
              <a:t>(</a:t>
            </a:r>
            <a:r>
              <a:rPr lang="en-US" dirty="0" smtClean="0">
                <a:solidFill>
                  <a:srgbClr val="333333"/>
                </a:solidFill>
                <a:hlinkClick r:id="rId3"/>
              </a:rPr>
              <a:t>Mannat</a:t>
            </a:r>
            <a:r>
              <a:rPr lang="en-US" dirty="0" smtClean="0">
                <a:solidFill>
                  <a:srgbClr val="333333"/>
                </a:solidFill>
                <a:hlinkClick r:id="rId3"/>
              </a:rPr>
              <a:t>, </a:t>
            </a:r>
            <a:r>
              <a:rPr lang="en-US" dirty="0" smtClean="0">
                <a:solidFill>
                  <a:srgbClr val="333333"/>
                </a:solidFill>
                <a:hlinkClick r:id="rId3"/>
              </a:rPr>
              <a:t>2018</a:t>
            </a:r>
            <a:r>
              <a:rPr lang="en-US" dirty="0" smtClean="0">
                <a:solidFill>
                  <a:srgbClr val="333333"/>
                </a:solidFill>
              </a:rPr>
              <a:t>)</a:t>
            </a:r>
            <a:endParaRPr lang="en-US" dirty="0" smtClean="0">
              <a:solidFill>
                <a:srgbClr val="333333"/>
              </a:solidFill>
            </a:endParaRPr>
          </a:p>
          <a:p>
            <a:pPr marL="857250" lvl="1">
              <a:spcBef>
                <a:spcPts val="0"/>
              </a:spcBef>
              <a:buClr>
                <a:srgbClr val="000000"/>
              </a:buClr>
              <a:buSzPts val="1800"/>
            </a:pPr>
            <a:r>
              <a:rPr lang="en-US" dirty="0" smtClean="0">
                <a:solidFill>
                  <a:schemeClr val="dk1"/>
                </a:solidFill>
              </a:rPr>
              <a:t>2.1 to 4.9 million Medicaid/CHIP enrollees could </a:t>
            </a:r>
            <a:r>
              <a:rPr lang="en-US" dirty="0" err="1" smtClean="0">
                <a:solidFill>
                  <a:schemeClr val="dk1"/>
                </a:solidFill>
              </a:rPr>
              <a:t>disenroll</a:t>
            </a:r>
            <a:r>
              <a:rPr lang="en-US" dirty="0" smtClean="0">
                <a:solidFill>
                  <a:schemeClr val="dk1"/>
                </a:solidFill>
              </a:rPr>
              <a:t>. (</a:t>
            </a:r>
            <a:r>
              <a:rPr lang="en-US" u="sng" dirty="0" smtClean="0">
                <a:solidFill>
                  <a:schemeClr val="accent5"/>
                </a:solidFill>
                <a:hlinkClick r:id="rId4"/>
              </a:rPr>
              <a:t>Artiga</a:t>
            </a:r>
            <a:r>
              <a:rPr lang="en-US" u="sng" dirty="0" smtClean="0">
                <a:solidFill>
                  <a:schemeClr val="accent5"/>
                </a:solidFill>
                <a:hlinkClick r:id="rId4"/>
              </a:rPr>
              <a:t>, Kaiser Family Foundation, </a:t>
            </a:r>
            <a:r>
              <a:rPr lang="en-US" u="sng" dirty="0" smtClean="0">
                <a:solidFill>
                  <a:schemeClr val="accent5"/>
                </a:solidFill>
                <a:hlinkClick r:id="rId4"/>
              </a:rPr>
              <a:t>2018</a:t>
            </a:r>
            <a:r>
              <a:rPr lang="en-US" u="sng" dirty="0" smtClean="0">
                <a:solidFill>
                  <a:schemeClr val="accent5"/>
                </a:solidFill>
              </a:rPr>
              <a:t>)</a:t>
            </a:r>
            <a:endParaRPr lang="en-US" dirty="0" smtClean="0">
              <a:solidFill>
                <a:schemeClr val="dk1"/>
              </a:solidFill>
            </a:endParaRPr>
          </a:p>
          <a:p>
            <a:pPr marL="457200">
              <a:spcBef>
                <a:spcPts val="0"/>
              </a:spcBef>
              <a:buClr>
                <a:srgbClr val="000000"/>
              </a:buClr>
              <a:buSzPts val="1800"/>
            </a:pPr>
            <a:r>
              <a:rPr lang="en-US" dirty="0" smtClean="0">
                <a:solidFill>
                  <a:schemeClr val="dk1"/>
                </a:solidFill>
              </a:rPr>
              <a:t>19 million or one in four children live in a family with an immigrant parent, and nearly nine in ten (86%) of these children are </a:t>
            </a:r>
            <a:r>
              <a:rPr lang="en-US" dirty="0" smtClean="0">
                <a:solidFill>
                  <a:schemeClr val="dk1"/>
                </a:solidFill>
              </a:rPr>
              <a:t>citizens.  </a:t>
            </a:r>
            <a:r>
              <a:rPr lang="en-US" u="sng" dirty="0" smtClean="0">
                <a:solidFill>
                  <a:schemeClr val="hlink"/>
                </a:solidFill>
                <a:hlinkClick r:id="rId5"/>
              </a:rPr>
              <a:t>Artiga</a:t>
            </a:r>
            <a:r>
              <a:rPr lang="en-US" u="sng" dirty="0" smtClean="0">
                <a:solidFill>
                  <a:schemeClr val="hlink"/>
                </a:solidFill>
                <a:hlinkClick r:id="rId5"/>
              </a:rPr>
              <a:t>, Kaiser Family Foundation, </a:t>
            </a:r>
            <a:r>
              <a:rPr lang="en-US" u="sng" dirty="0" smtClean="0">
                <a:solidFill>
                  <a:schemeClr val="hlink"/>
                </a:solidFill>
                <a:hlinkClick r:id="rId5"/>
              </a:rPr>
              <a:t>2018</a:t>
            </a:r>
            <a:endParaRPr lang="en-US" dirty="0" smtClean="0">
              <a:solidFill>
                <a:schemeClr val="dk1"/>
              </a:solidFill>
            </a:endParaRPr>
          </a:p>
        </p:txBody>
      </p:sp>
    </p:spTree>
    <p:extLst>
      <p:ext uri="{BB962C8B-B14F-4D97-AF65-F5344CB8AC3E}">
        <p14:creationId xmlns:p14="http://schemas.microsoft.com/office/powerpoint/2010/main" val="3269521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Children in Need of Medical Care</a:t>
            </a:r>
            <a:endParaRPr lang="en-US" dirty="0"/>
          </a:p>
        </p:txBody>
      </p:sp>
      <p:sp>
        <p:nvSpPr>
          <p:cNvPr id="3" name="Content Placeholder 2"/>
          <p:cNvSpPr>
            <a:spLocks noGrp="1"/>
          </p:cNvSpPr>
          <p:nvPr>
            <p:ph idx="1"/>
          </p:nvPr>
        </p:nvSpPr>
        <p:spPr/>
        <p:txBody>
          <a:bodyPr/>
          <a:lstStyle/>
          <a:p>
            <a:r>
              <a:rPr lang="en-US" dirty="0" smtClean="0"/>
              <a:t>At risk due to chilling effect (and few directly subject to rule)</a:t>
            </a:r>
          </a:p>
          <a:p>
            <a:pPr lvl="1"/>
            <a:r>
              <a:rPr lang="en-US" dirty="0" smtClean="0"/>
              <a:t>Benefits support families (SNAP, housing)</a:t>
            </a:r>
          </a:p>
          <a:p>
            <a:pPr lvl="1"/>
            <a:r>
              <a:rPr lang="en-US" dirty="0" smtClean="0"/>
              <a:t>Medicaid/CHIP </a:t>
            </a:r>
          </a:p>
          <a:p>
            <a:pPr lvl="2"/>
            <a:r>
              <a:rPr lang="en-US" dirty="0" smtClean="0"/>
              <a:t>CHIP not in current version of rule</a:t>
            </a:r>
          </a:p>
          <a:p>
            <a:pPr lvl="2"/>
            <a:r>
              <a:rPr lang="en-US" dirty="0" smtClean="0"/>
              <a:t>Blended Medicaid/CHIP funding</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3930747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Children in Need of Medical Care</a:t>
            </a:r>
            <a:endParaRPr lang="en-US" dirty="0"/>
          </a:p>
        </p:txBody>
      </p:sp>
      <p:sp>
        <p:nvSpPr>
          <p:cNvPr id="3" name="Content Placeholder 2"/>
          <p:cNvSpPr>
            <a:spLocks noGrp="1"/>
          </p:cNvSpPr>
          <p:nvPr>
            <p:ph idx="1"/>
          </p:nvPr>
        </p:nvSpPr>
        <p:spPr/>
        <p:txBody>
          <a:bodyPr>
            <a:normAutofit lnSpcReduction="10000"/>
          </a:bodyPr>
          <a:lstStyle/>
          <a:p>
            <a:r>
              <a:rPr lang="en-US" dirty="0" smtClean="0"/>
              <a:t>Examined 2011 MEPS/NHIS data</a:t>
            </a:r>
          </a:p>
          <a:p>
            <a:pPr lvl="1"/>
            <a:r>
              <a:rPr lang="en-US" dirty="0" smtClean="0"/>
              <a:t>Nationally representative non institutionalized population</a:t>
            </a:r>
          </a:p>
          <a:p>
            <a:r>
              <a:rPr lang="en-US" dirty="0" smtClean="0"/>
              <a:t> Children living with at least one non citizen adult</a:t>
            </a:r>
          </a:p>
          <a:p>
            <a:r>
              <a:rPr lang="en-US" dirty="0" smtClean="0"/>
              <a:t>Current (or recent) medical diagnosis, disability, or need for specific care if they had the condition or received the care in the prior 12 months.</a:t>
            </a:r>
          </a:p>
          <a:p>
            <a:pPr lvl="1">
              <a:buNone/>
            </a:pPr>
            <a:endParaRPr lang="en-US" dirty="0" smtClean="0"/>
          </a:p>
          <a:p>
            <a:endParaRPr lang="en-US" dirty="0" smtClean="0"/>
          </a:p>
          <a:p>
            <a:endParaRPr lang="en-US" dirty="0"/>
          </a:p>
        </p:txBody>
      </p:sp>
    </p:spTree>
    <p:extLst>
      <p:ext uri="{BB962C8B-B14F-4D97-AF65-F5344CB8AC3E}">
        <p14:creationId xmlns:p14="http://schemas.microsoft.com/office/powerpoint/2010/main" val="1174987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Disenrollment scenarios</a:t>
            </a:r>
            <a:endParaRPr lang="en-US" dirty="0"/>
          </a:p>
        </p:txBody>
      </p:sp>
      <p:sp>
        <p:nvSpPr>
          <p:cNvPr id="3" name="Content Placeholder 2"/>
          <p:cNvSpPr>
            <a:spLocks noGrp="1"/>
          </p:cNvSpPr>
          <p:nvPr>
            <p:ph idx="1"/>
          </p:nvPr>
        </p:nvSpPr>
        <p:spPr/>
        <p:txBody>
          <a:bodyPr>
            <a:normAutofit/>
          </a:bodyPr>
          <a:lstStyle/>
          <a:p>
            <a:r>
              <a:rPr lang="en-US" dirty="0" smtClean="0"/>
              <a:t>Drawing on previous research on the chilling effect welfare reform had on enrollment among immigrant families</a:t>
            </a:r>
          </a:p>
          <a:p>
            <a:r>
              <a:rPr lang="en-US" dirty="0" smtClean="0"/>
              <a:t>Began with 25% disenrollment </a:t>
            </a:r>
          </a:p>
          <a:p>
            <a:pPr lvl="1"/>
            <a:r>
              <a:rPr lang="en-US" dirty="0" smtClean="0"/>
              <a:t>Given the uncertainty about the actual impact, we examined the impact if the disenrollment rate was lower (15%) or higher (35%).</a:t>
            </a:r>
            <a:endParaRPr lang="en-US" dirty="0"/>
          </a:p>
        </p:txBody>
      </p:sp>
      <p:sp>
        <p:nvSpPr>
          <p:cNvPr id="4" name="TextBox 3"/>
          <p:cNvSpPr txBox="1"/>
          <p:nvPr/>
        </p:nvSpPr>
        <p:spPr>
          <a:xfrm>
            <a:off x="381000" y="5943600"/>
            <a:ext cx="7772400" cy="646331"/>
          </a:xfrm>
          <a:prstGeom prst="rect">
            <a:avLst/>
          </a:prstGeom>
          <a:noFill/>
        </p:spPr>
        <p:txBody>
          <a:bodyPr wrap="square" rtlCol="0">
            <a:spAutoFit/>
          </a:bodyPr>
          <a:lstStyle/>
          <a:p>
            <a:pPr defTabSz="914400"/>
            <a:r>
              <a:rPr lang="en-US" dirty="0" err="1" smtClean="0">
                <a:solidFill>
                  <a:prstClr val="black"/>
                </a:solidFill>
                <a:latin typeface="Calibri"/>
              </a:rPr>
              <a:t>Neeraj</a:t>
            </a:r>
            <a:r>
              <a:rPr lang="en-US" dirty="0" smtClean="0">
                <a:solidFill>
                  <a:prstClr val="black"/>
                </a:solidFill>
                <a:latin typeface="Calibri"/>
              </a:rPr>
              <a:t> </a:t>
            </a:r>
            <a:r>
              <a:rPr lang="en-US" dirty="0" err="1" smtClean="0">
                <a:solidFill>
                  <a:prstClr val="black"/>
                </a:solidFill>
                <a:latin typeface="Calibri"/>
              </a:rPr>
              <a:t>Kaushal</a:t>
            </a:r>
            <a:r>
              <a:rPr lang="en-US" dirty="0" smtClean="0">
                <a:solidFill>
                  <a:prstClr val="black"/>
                </a:solidFill>
                <a:latin typeface="Calibri"/>
              </a:rPr>
              <a:t> and Robert </a:t>
            </a:r>
            <a:r>
              <a:rPr lang="en-US" dirty="0" err="1" smtClean="0">
                <a:solidFill>
                  <a:prstClr val="black"/>
                </a:solidFill>
                <a:latin typeface="Calibri"/>
              </a:rPr>
              <a:t>Kaestner</a:t>
            </a:r>
            <a:r>
              <a:rPr lang="en-US" dirty="0" smtClean="0">
                <a:solidFill>
                  <a:prstClr val="black"/>
                </a:solidFill>
                <a:latin typeface="Calibri"/>
              </a:rPr>
              <a:t>, “Welfare Reform and Health Insurance of Immigrants,” </a:t>
            </a:r>
            <a:r>
              <a:rPr lang="en-US" i="1" dirty="0" smtClean="0">
                <a:solidFill>
                  <a:prstClr val="black"/>
                </a:solidFill>
                <a:latin typeface="Calibri"/>
              </a:rPr>
              <a:t>Health Services Research 40, no. 3 (June 2005): 697– 722</a:t>
            </a:r>
            <a:endParaRPr lang="en-US" dirty="0">
              <a:solidFill>
                <a:prstClr val="black"/>
              </a:solidFill>
              <a:latin typeface="Calibri"/>
            </a:endParaRPr>
          </a:p>
        </p:txBody>
      </p:sp>
    </p:spTree>
    <p:extLst>
      <p:ext uri="{BB962C8B-B14F-4D97-AF65-F5344CB8AC3E}">
        <p14:creationId xmlns:p14="http://schemas.microsoft.com/office/powerpoint/2010/main" val="351527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371600" y="465179"/>
            <a:ext cx="6019800" cy="6392821"/>
          </a:xfrm>
          <a:prstGeom prst="rect">
            <a:avLst/>
          </a:prstGeom>
          <a:noFill/>
          <a:ln w="9525">
            <a:noFill/>
            <a:miter lim="800000"/>
            <a:headEnd/>
            <a:tailEnd/>
          </a:ln>
        </p:spPr>
      </p:pic>
    </p:spTree>
    <p:extLst>
      <p:ext uri="{BB962C8B-B14F-4D97-AF65-F5344CB8AC3E}">
        <p14:creationId xmlns:p14="http://schemas.microsoft.com/office/powerpoint/2010/main" val="3432498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Impact on Health of US born Individuals</a:t>
            </a:r>
            <a:endParaRPr lang="en-US" dirty="0"/>
          </a:p>
        </p:txBody>
      </p:sp>
      <p:sp>
        <p:nvSpPr>
          <p:cNvPr id="3" name="Content Placeholder 2"/>
          <p:cNvSpPr>
            <a:spLocks noGrp="1"/>
          </p:cNvSpPr>
          <p:nvPr>
            <p:ph idx="1"/>
          </p:nvPr>
        </p:nvSpPr>
        <p:spPr/>
        <p:txBody>
          <a:bodyPr>
            <a:normAutofit fontScale="92500" lnSpcReduction="20000"/>
          </a:bodyPr>
          <a:lstStyle/>
          <a:p>
            <a:pPr marL="457200">
              <a:spcBef>
                <a:spcPts val="0"/>
              </a:spcBef>
              <a:buClr>
                <a:srgbClr val="000000"/>
              </a:buClr>
              <a:buSzPts val="1800"/>
            </a:pPr>
            <a:r>
              <a:rPr lang="en-US" dirty="0" smtClean="0">
                <a:solidFill>
                  <a:schemeClr val="dk1"/>
                </a:solidFill>
              </a:rPr>
              <a:t>Medicaid revenue for community health centers will decline by $346 million to $624 million. </a:t>
            </a:r>
          </a:p>
          <a:p>
            <a:pPr marL="857250" lvl="1">
              <a:spcBef>
                <a:spcPts val="0"/>
              </a:spcBef>
              <a:buClr>
                <a:srgbClr val="000000"/>
              </a:buClr>
              <a:buSzPts val="1800"/>
            </a:pPr>
            <a:r>
              <a:rPr lang="en-US" dirty="0" smtClean="0">
                <a:solidFill>
                  <a:schemeClr val="dk1"/>
                </a:solidFill>
              </a:rPr>
              <a:t>number of patients served will fall by 295,000 to 538,000, many of whom are US born </a:t>
            </a:r>
            <a:r>
              <a:rPr lang="en-US" dirty="0" smtClean="0">
                <a:solidFill>
                  <a:schemeClr val="dk1"/>
                </a:solidFill>
              </a:rPr>
              <a:t>citizens         </a:t>
            </a:r>
            <a:r>
              <a:rPr lang="en-US" u="sng" dirty="0" smtClean="0">
                <a:solidFill>
                  <a:schemeClr val="hlink"/>
                </a:solidFill>
                <a:hlinkClick r:id="rId2"/>
              </a:rPr>
              <a:t>Ku</a:t>
            </a:r>
            <a:r>
              <a:rPr lang="en-US" u="sng" dirty="0" smtClean="0">
                <a:solidFill>
                  <a:schemeClr val="hlink"/>
                </a:solidFill>
                <a:hlinkClick r:id="rId2"/>
              </a:rPr>
              <a:t>, Geiger Gibson/RHCN, </a:t>
            </a:r>
            <a:r>
              <a:rPr lang="en-US" u="sng" dirty="0" smtClean="0">
                <a:solidFill>
                  <a:schemeClr val="hlink"/>
                </a:solidFill>
                <a:hlinkClick r:id="rId2"/>
              </a:rPr>
              <a:t>2018</a:t>
            </a:r>
            <a:endParaRPr lang="en-US" dirty="0" smtClean="0">
              <a:solidFill>
                <a:schemeClr val="dk1"/>
              </a:solidFill>
            </a:endParaRPr>
          </a:p>
          <a:p>
            <a:pPr marL="457200">
              <a:spcBef>
                <a:spcPts val="0"/>
              </a:spcBef>
              <a:buClr>
                <a:srgbClr val="000000"/>
              </a:buClr>
              <a:buSzPts val="1800"/>
            </a:pPr>
            <a:r>
              <a:rPr lang="en-US" dirty="0" smtClean="0">
                <a:solidFill>
                  <a:srgbClr val="000000"/>
                </a:solidFill>
              </a:rPr>
              <a:t>Immigrants support the care of </a:t>
            </a:r>
          </a:p>
          <a:p>
            <a:pPr marL="857250" lvl="1">
              <a:spcBef>
                <a:spcPts val="0"/>
              </a:spcBef>
              <a:buClr>
                <a:srgbClr val="000000"/>
              </a:buClr>
              <a:buSzPts val="1800"/>
            </a:pPr>
            <a:r>
              <a:rPr lang="en-US" dirty="0" smtClean="0">
                <a:solidFill>
                  <a:srgbClr val="000000"/>
                </a:solidFill>
              </a:rPr>
              <a:t>elderly &amp; disabled through subsidizing Medicare </a:t>
            </a:r>
            <a:r>
              <a:rPr lang="en-US" u="sng" dirty="0" smtClean="0">
                <a:solidFill>
                  <a:schemeClr val="accent5"/>
                </a:solidFill>
                <a:hlinkClick r:id="rId3"/>
              </a:rPr>
              <a:t>Zallman</a:t>
            </a:r>
            <a:r>
              <a:rPr lang="en-US" u="sng" dirty="0" smtClean="0">
                <a:solidFill>
                  <a:schemeClr val="accent5"/>
                </a:solidFill>
                <a:hlinkClick r:id="rId3"/>
              </a:rPr>
              <a:t>, Health Affairs, </a:t>
            </a:r>
            <a:r>
              <a:rPr lang="en-US" u="sng" dirty="0" smtClean="0">
                <a:solidFill>
                  <a:schemeClr val="accent5"/>
                </a:solidFill>
                <a:hlinkClick r:id="rId3"/>
              </a:rPr>
              <a:t>2013</a:t>
            </a:r>
            <a:r>
              <a:rPr lang="en-US" dirty="0" smtClean="0">
                <a:solidFill>
                  <a:schemeClr val="dk1"/>
                </a:solidFill>
              </a:rPr>
              <a:t> </a:t>
            </a:r>
            <a:endParaRPr lang="en-US" dirty="0" smtClean="0">
              <a:solidFill>
                <a:schemeClr val="dk1"/>
              </a:solidFill>
            </a:endParaRPr>
          </a:p>
          <a:p>
            <a:pPr marL="857250" lvl="1">
              <a:spcBef>
                <a:spcPts val="0"/>
              </a:spcBef>
              <a:buClr>
                <a:srgbClr val="000000"/>
              </a:buClr>
              <a:buSzPts val="1800"/>
            </a:pPr>
            <a:r>
              <a:rPr lang="en-US" dirty="0" smtClean="0">
                <a:solidFill>
                  <a:schemeClr val="dk1"/>
                </a:solidFill>
              </a:rPr>
              <a:t>private health insurance enrollees by subsidizing private health insurance </a:t>
            </a:r>
            <a:r>
              <a:rPr lang="en-US" dirty="0" smtClean="0">
                <a:solidFill>
                  <a:schemeClr val="dk1"/>
                </a:solidFill>
              </a:rPr>
              <a:t>                                      </a:t>
            </a:r>
            <a:r>
              <a:rPr lang="en-US" u="sng" dirty="0" smtClean="0">
                <a:solidFill>
                  <a:schemeClr val="accent5"/>
                </a:solidFill>
                <a:hlinkClick r:id="rId4"/>
              </a:rPr>
              <a:t>Zallman</a:t>
            </a:r>
            <a:r>
              <a:rPr lang="en-US" u="sng" dirty="0" smtClean="0">
                <a:solidFill>
                  <a:schemeClr val="accent5"/>
                </a:solidFill>
                <a:hlinkClick r:id="rId4"/>
              </a:rPr>
              <a:t>, Health Affairs, </a:t>
            </a:r>
            <a:r>
              <a:rPr lang="en-US" u="sng" dirty="0" smtClean="0">
                <a:solidFill>
                  <a:schemeClr val="accent5"/>
                </a:solidFill>
                <a:hlinkClick r:id="rId4"/>
              </a:rPr>
              <a:t>2018</a:t>
            </a:r>
            <a:endParaRPr lang="en-US" dirty="0" smtClean="0">
              <a:solidFill>
                <a:schemeClr val="dk1"/>
              </a:solidFill>
            </a:endParaRPr>
          </a:p>
          <a:p>
            <a:pPr marL="857250" lvl="1">
              <a:spcBef>
                <a:spcPts val="0"/>
              </a:spcBef>
              <a:buClr>
                <a:srgbClr val="000000"/>
              </a:buClr>
              <a:buSzPts val="1800"/>
            </a:pPr>
            <a:r>
              <a:rPr lang="en-US" dirty="0" smtClean="0">
                <a:solidFill>
                  <a:schemeClr val="dk1"/>
                </a:solidFill>
              </a:rPr>
              <a:t>policies that discourage immigration will have implications for the care of US born citizens.</a:t>
            </a:r>
          </a:p>
          <a:p>
            <a:pPr marL="457200">
              <a:spcBef>
                <a:spcPts val="0"/>
              </a:spcBef>
              <a:buClr>
                <a:srgbClr val="000000"/>
              </a:buClr>
              <a:buSzPts val="1800"/>
            </a:pPr>
            <a:endParaRPr lang="en-US" dirty="0" smtClean="0">
              <a:solidFill>
                <a:schemeClr val="dk1"/>
              </a:solidFill>
            </a:endParaRPr>
          </a:p>
          <a:p>
            <a:endParaRPr lang="en-US" dirty="0"/>
          </a:p>
        </p:txBody>
      </p:sp>
    </p:spTree>
    <p:extLst>
      <p:ext uri="{BB962C8B-B14F-4D97-AF65-F5344CB8AC3E}">
        <p14:creationId xmlns:p14="http://schemas.microsoft.com/office/powerpoint/2010/main" val="2239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Economy</a:t>
            </a:r>
            <a:endParaRPr lang="en-US" dirty="0"/>
          </a:p>
        </p:txBody>
      </p:sp>
      <p:sp>
        <p:nvSpPr>
          <p:cNvPr id="3" name="Content Placeholder 2"/>
          <p:cNvSpPr>
            <a:spLocks noGrp="1"/>
          </p:cNvSpPr>
          <p:nvPr>
            <p:ph idx="1"/>
          </p:nvPr>
        </p:nvSpPr>
        <p:spPr>
          <a:xfrm>
            <a:off x="457200" y="1219200"/>
            <a:ext cx="8229600" cy="5257800"/>
          </a:xfrm>
        </p:spPr>
        <p:txBody>
          <a:bodyPr>
            <a:normAutofit/>
          </a:bodyPr>
          <a:lstStyle/>
          <a:p>
            <a:pPr marL="457200">
              <a:spcBef>
                <a:spcPts val="0"/>
              </a:spcBef>
              <a:buClr>
                <a:srgbClr val="000000"/>
              </a:buClr>
              <a:buSzPts val="1800"/>
            </a:pPr>
            <a:r>
              <a:rPr lang="en-US" dirty="0" smtClean="0">
                <a:solidFill>
                  <a:srgbClr val="000000"/>
                </a:solidFill>
              </a:rPr>
              <a:t>Immigrants’ economic status improves over time, especially low-income immigrants </a:t>
            </a:r>
            <a:r>
              <a:rPr lang="en-US" u="sng" dirty="0" smtClean="0">
                <a:solidFill>
                  <a:schemeClr val="hlink"/>
                </a:solidFill>
                <a:hlinkClick r:id="rId2"/>
              </a:rPr>
              <a:t>Ku</a:t>
            </a:r>
            <a:r>
              <a:rPr lang="en-US" u="sng" dirty="0" smtClean="0">
                <a:solidFill>
                  <a:schemeClr val="hlink"/>
                </a:solidFill>
                <a:hlinkClick r:id="rId2"/>
              </a:rPr>
              <a:t>, George Washington University, </a:t>
            </a:r>
            <a:r>
              <a:rPr lang="en-US" u="sng" dirty="0" smtClean="0">
                <a:solidFill>
                  <a:schemeClr val="hlink"/>
                </a:solidFill>
                <a:hlinkClick r:id="rId2"/>
              </a:rPr>
              <a:t>2018</a:t>
            </a:r>
            <a:r>
              <a:rPr lang="en-US" dirty="0" smtClean="0">
                <a:solidFill>
                  <a:srgbClr val="333333"/>
                </a:solidFill>
              </a:rPr>
              <a:t> </a:t>
            </a:r>
            <a:endParaRPr lang="en-US" dirty="0" smtClean="0">
              <a:solidFill>
                <a:srgbClr val="000000"/>
              </a:solidFill>
            </a:endParaRPr>
          </a:p>
          <a:p>
            <a:pPr marL="857250" lvl="1">
              <a:spcBef>
                <a:spcPts val="0"/>
              </a:spcBef>
              <a:buClr>
                <a:srgbClr val="000000"/>
              </a:buClr>
              <a:buSzPts val="1800"/>
            </a:pPr>
            <a:r>
              <a:rPr lang="en-US" dirty="0" smtClean="0">
                <a:solidFill>
                  <a:srgbClr val="000000"/>
                </a:solidFill>
              </a:rPr>
              <a:t>Stifle immigrants’ future opportunities </a:t>
            </a:r>
          </a:p>
          <a:p>
            <a:pPr marL="857250" lvl="1">
              <a:spcBef>
                <a:spcPts val="0"/>
              </a:spcBef>
              <a:buClr>
                <a:srgbClr val="000000"/>
              </a:buClr>
              <a:buSzPts val="1800"/>
            </a:pPr>
            <a:r>
              <a:rPr lang="en-US" dirty="0" smtClean="0">
                <a:solidFill>
                  <a:srgbClr val="000000"/>
                </a:solidFill>
              </a:rPr>
              <a:t>Undercut their ability to contribute to the nation </a:t>
            </a:r>
            <a:endParaRPr lang="en-US" dirty="0" smtClean="0">
              <a:solidFill>
                <a:srgbClr val="333333"/>
              </a:solidFill>
            </a:endParaRPr>
          </a:p>
          <a:p>
            <a:pPr marL="457200" algn="just">
              <a:spcBef>
                <a:spcPts val="0"/>
              </a:spcBef>
              <a:buClr>
                <a:srgbClr val="000000"/>
              </a:buClr>
              <a:buSzPts val="1800"/>
            </a:pPr>
            <a:r>
              <a:rPr lang="en-US" dirty="0" smtClean="0">
                <a:solidFill>
                  <a:schemeClr val="dk1"/>
                </a:solidFill>
              </a:rPr>
              <a:t>Estimated $17.5 billion in loss of health care &amp; food supports</a:t>
            </a:r>
          </a:p>
          <a:p>
            <a:pPr marL="857250" lvl="1" algn="just">
              <a:spcBef>
                <a:spcPts val="0"/>
              </a:spcBef>
              <a:buClr>
                <a:srgbClr val="000000"/>
              </a:buClr>
              <a:buSzPts val="1800"/>
            </a:pPr>
            <a:r>
              <a:rPr lang="en-US" dirty="0" smtClean="0">
                <a:solidFill>
                  <a:schemeClr val="dk1"/>
                </a:solidFill>
              </a:rPr>
              <a:t>$33.8 billion in potential economic ripple effects of this lost spending,</a:t>
            </a:r>
          </a:p>
          <a:p>
            <a:pPr marL="857250" lvl="1">
              <a:spcBef>
                <a:spcPts val="0"/>
              </a:spcBef>
              <a:buClr>
                <a:srgbClr val="000000"/>
              </a:buClr>
              <a:buSzPts val="1800"/>
            </a:pPr>
            <a:r>
              <a:rPr lang="en-US" dirty="0" smtClean="0">
                <a:solidFill>
                  <a:schemeClr val="dk1"/>
                </a:solidFill>
              </a:rPr>
              <a:t>230,000 potentially lost jobs  </a:t>
            </a:r>
            <a:r>
              <a:rPr lang="en-US" u="sng" dirty="0" smtClean="0">
                <a:solidFill>
                  <a:schemeClr val="accent5"/>
                </a:solidFill>
                <a:hlinkClick r:id="rId3"/>
              </a:rPr>
              <a:t>Fiscal </a:t>
            </a:r>
            <a:r>
              <a:rPr lang="en-US" u="sng" dirty="0" smtClean="0">
                <a:solidFill>
                  <a:schemeClr val="accent5"/>
                </a:solidFill>
                <a:hlinkClick r:id="rId3"/>
              </a:rPr>
              <a:t>Policy Institute, </a:t>
            </a:r>
            <a:r>
              <a:rPr lang="en-US" u="sng" dirty="0" smtClean="0">
                <a:solidFill>
                  <a:schemeClr val="accent5"/>
                </a:solidFill>
                <a:hlinkClick r:id="rId3"/>
              </a:rPr>
              <a:t>2018</a:t>
            </a:r>
            <a:endParaRPr lang="en-US" dirty="0" smtClean="0">
              <a:solidFill>
                <a:schemeClr val="dk1"/>
              </a:solidFill>
            </a:endParaRPr>
          </a:p>
          <a:p>
            <a:endParaRPr lang="en-US" dirty="0"/>
          </a:p>
        </p:txBody>
      </p:sp>
    </p:spTree>
    <p:extLst>
      <p:ext uri="{BB962C8B-B14F-4D97-AF65-F5344CB8AC3E}">
        <p14:creationId xmlns:p14="http://schemas.microsoft.com/office/powerpoint/2010/main" val="2571416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submitting public comments</a:t>
            </a:r>
            <a:endParaRPr lang="en-US" dirty="0"/>
          </a:p>
        </p:txBody>
      </p:sp>
      <p:sp>
        <p:nvSpPr>
          <p:cNvPr id="3" name="Content Placeholder 2"/>
          <p:cNvSpPr>
            <a:spLocks noGrp="1"/>
          </p:cNvSpPr>
          <p:nvPr>
            <p:ph idx="1"/>
          </p:nvPr>
        </p:nvSpPr>
        <p:spPr>
          <a:xfrm>
            <a:off x="632827" y="2609673"/>
            <a:ext cx="7662864" cy="3267169"/>
          </a:xfrm>
        </p:spPr>
        <p:txBody>
          <a:bodyPr>
            <a:noAutofit/>
          </a:bodyPr>
          <a:lstStyle/>
          <a:p>
            <a:r>
              <a:rPr lang="en-US" b="1" dirty="0" smtClean="0"/>
              <a:t>Unique </a:t>
            </a:r>
            <a:r>
              <a:rPr lang="en-US" b="1" dirty="0"/>
              <a:t>comments in your own words (not form letters) have the greatest impact and are counted. </a:t>
            </a:r>
            <a:endParaRPr lang="en-US" dirty="0"/>
          </a:p>
          <a:p>
            <a:pPr lvl="0"/>
            <a:r>
              <a:rPr lang="en-US" dirty="0"/>
              <a:t>Start and </a:t>
            </a:r>
            <a:r>
              <a:rPr lang="en-US" dirty="0" smtClean="0"/>
              <a:t>end with</a:t>
            </a:r>
            <a:r>
              <a:rPr lang="en-US" dirty="0"/>
              <a:t>: “I am writing in opposition to the proposed rule “Inadmissibility on Public Charge Grounds” and respectfully request that it be withdrawn.”  </a:t>
            </a:r>
            <a:r>
              <a:rPr lang="en-US" dirty="0" smtClean="0"/>
              <a:t> </a:t>
            </a:r>
          </a:p>
          <a:p>
            <a:pPr lvl="0"/>
            <a:r>
              <a:rPr lang="en-US" dirty="0" smtClean="0"/>
              <a:t>Request </a:t>
            </a:r>
            <a:r>
              <a:rPr lang="en-US" dirty="0"/>
              <a:t>the proposed rule to be withdrawn. Don’t suggest corrective action. </a:t>
            </a:r>
            <a:endParaRPr lang="en-US" dirty="0" smtClean="0"/>
          </a:p>
          <a:p>
            <a:r>
              <a:rPr lang="en-US" dirty="0"/>
              <a:t>Express your subject matter expertise/perspectives as a student of public health, safety net provider, researcher, etc. </a:t>
            </a:r>
          </a:p>
          <a:p>
            <a:pPr lvl="0"/>
            <a:endParaRPr lang="en-US" sz="2400" dirty="0"/>
          </a:p>
        </p:txBody>
      </p:sp>
    </p:spTree>
    <p:extLst>
      <p:ext uri="{BB962C8B-B14F-4D97-AF65-F5344CB8AC3E}">
        <p14:creationId xmlns:p14="http://schemas.microsoft.com/office/powerpoint/2010/main" val="3383399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submitting public comments</a:t>
            </a:r>
          </a:p>
        </p:txBody>
      </p:sp>
      <p:sp>
        <p:nvSpPr>
          <p:cNvPr id="3" name="Content Placeholder 2"/>
          <p:cNvSpPr>
            <a:spLocks noGrp="1"/>
          </p:cNvSpPr>
          <p:nvPr>
            <p:ph idx="1"/>
          </p:nvPr>
        </p:nvSpPr>
        <p:spPr>
          <a:xfrm>
            <a:off x="739775" y="2499896"/>
            <a:ext cx="7662864" cy="4251158"/>
          </a:xfrm>
        </p:spPr>
        <p:txBody>
          <a:bodyPr>
            <a:normAutofit fontScale="55000" lnSpcReduction="20000"/>
          </a:bodyPr>
          <a:lstStyle/>
          <a:p>
            <a:pPr lvl="0"/>
            <a:r>
              <a:rPr lang="en-US" sz="3500" b="1" dirty="0" smtClean="0"/>
              <a:t>Citing </a:t>
            </a:r>
            <a:r>
              <a:rPr lang="en-US" sz="3500" b="1" dirty="0"/>
              <a:t>research and personal stories are effective.  </a:t>
            </a:r>
            <a:r>
              <a:rPr lang="en-US" sz="3500" dirty="0"/>
              <a:t>If citing research, attach a copy so it must be examined as part of the public comments</a:t>
            </a:r>
            <a:r>
              <a:rPr lang="en-US" sz="3500" b="1" dirty="0"/>
              <a:t>. </a:t>
            </a:r>
            <a:r>
              <a:rPr lang="en-US" sz="3500" b="1" dirty="0">
                <a:hlinkClick r:id="rId2"/>
              </a:rPr>
              <a:t>www.protectingimmigrantfamilies.org/resources</a:t>
            </a:r>
            <a:r>
              <a:rPr lang="en-US" sz="3500" b="1" dirty="0"/>
              <a:t> has links to research on public charge</a:t>
            </a:r>
            <a:endParaRPr lang="en-US" sz="3500" dirty="0"/>
          </a:p>
          <a:p>
            <a:pPr lvl="0"/>
            <a:r>
              <a:rPr lang="en-US" sz="3500" b="1" dirty="0"/>
              <a:t>Use non-partisan comments on specific aspects of the proposed rule and not the Federal Administration. </a:t>
            </a:r>
            <a:endParaRPr lang="en-US" sz="3500" b="1" dirty="0" smtClean="0"/>
          </a:p>
          <a:p>
            <a:pPr lvl="0"/>
            <a:r>
              <a:rPr lang="en-US" sz="3500" b="1" dirty="0" smtClean="0"/>
              <a:t>Don’t </a:t>
            </a:r>
            <a:r>
              <a:rPr lang="en-US" sz="3500" b="1" dirty="0"/>
              <a:t>discuss programs that are not included in the proposed rule. </a:t>
            </a:r>
            <a:endParaRPr lang="en-US" sz="3500" dirty="0"/>
          </a:p>
          <a:p>
            <a:pPr lvl="0"/>
            <a:r>
              <a:rPr lang="en-US" sz="3500" dirty="0"/>
              <a:t>All comments must be submitted in English (or translated into English). </a:t>
            </a:r>
          </a:p>
          <a:p>
            <a:pPr lvl="0"/>
            <a:r>
              <a:rPr lang="en-US" sz="3500" dirty="0"/>
              <a:t>If community members wish to submit a comment but remain anonymous, a representative can submit the comment on their behalf. </a:t>
            </a:r>
          </a:p>
          <a:p>
            <a:endParaRPr lang="en-US" dirty="0"/>
          </a:p>
        </p:txBody>
      </p:sp>
    </p:spTree>
    <p:extLst>
      <p:ext uri="{BB962C8B-B14F-4D97-AF65-F5344CB8AC3E}">
        <p14:creationId xmlns:p14="http://schemas.microsoft.com/office/powerpoint/2010/main" val="389684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19785" cy="6858000"/>
          </a:xfrm>
          <a:prstGeom prst="rect">
            <a:avLst/>
          </a:prstGeom>
        </p:spPr>
      </p:pic>
    </p:spTree>
    <p:extLst>
      <p:ext uri="{BB962C8B-B14F-4D97-AF65-F5344CB8AC3E}">
        <p14:creationId xmlns:p14="http://schemas.microsoft.com/office/powerpoint/2010/main" val="1929490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900113" y="244159"/>
            <a:ext cx="7345362" cy="13398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F3F3F"/>
              </a:buClr>
              <a:buSzPts val="4800"/>
              <a:buFont typeface="Lustria"/>
              <a:buNone/>
            </a:pPr>
            <a:r>
              <a:rPr lang="en" sz="4800" b="0" i="0" u="none" strike="noStrike" cap="none" dirty="0">
                <a:solidFill>
                  <a:srgbClr val="000000"/>
                </a:solidFill>
                <a:latin typeface="Calisto MT"/>
                <a:ea typeface="Lustria"/>
                <a:cs typeface="Calisto MT"/>
                <a:sym typeface="Lustria"/>
              </a:rPr>
              <a:t>News Roundup</a:t>
            </a:r>
            <a:endParaRPr sz="4800" b="0" i="0" u="none" strike="noStrike" cap="none" dirty="0">
              <a:solidFill>
                <a:srgbClr val="000000"/>
              </a:solidFill>
              <a:latin typeface="Calisto MT"/>
              <a:ea typeface="Lustria"/>
              <a:cs typeface="Calisto MT"/>
              <a:sym typeface="Lustria"/>
            </a:endParaRPr>
          </a:p>
        </p:txBody>
      </p:sp>
      <p:pic>
        <p:nvPicPr>
          <p:cNvPr id="365" name="Shape 365"/>
          <p:cNvPicPr preferRelativeResize="0"/>
          <p:nvPr/>
        </p:nvPicPr>
        <p:blipFill rotWithShape="1">
          <a:blip r:embed="rId3">
            <a:alphaModFix/>
          </a:blip>
          <a:srcRect/>
          <a:stretch/>
        </p:blipFill>
        <p:spPr>
          <a:xfrm rot="-643101">
            <a:off x="350132" y="2554779"/>
            <a:ext cx="3166787" cy="4062319"/>
          </a:xfrm>
          <a:prstGeom prst="rect">
            <a:avLst/>
          </a:prstGeom>
          <a:noFill/>
          <a:ln w="63500">
            <a:solidFill>
              <a:schemeClr val="bg2">
                <a:lumMod val="75000"/>
              </a:schemeClr>
            </a:solidFill>
          </a:ln>
        </p:spPr>
      </p:pic>
      <p:pic>
        <p:nvPicPr>
          <p:cNvPr id="366" name="Shape 366"/>
          <p:cNvPicPr preferRelativeResize="0"/>
          <p:nvPr/>
        </p:nvPicPr>
        <p:blipFill rotWithShape="1">
          <a:blip r:embed="rId4">
            <a:alphaModFix/>
          </a:blip>
          <a:srcRect/>
          <a:stretch/>
        </p:blipFill>
        <p:spPr>
          <a:xfrm rot="1147756">
            <a:off x="1276198" y="3628484"/>
            <a:ext cx="4495198" cy="2302844"/>
          </a:xfrm>
          <a:prstGeom prst="rect">
            <a:avLst/>
          </a:prstGeom>
          <a:noFill/>
          <a:ln w="57150" cap="flat" cmpd="sng">
            <a:solidFill>
              <a:srgbClr val="FF6600"/>
            </a:solidFill>
            <a:prstDash val="solid"/>
            <a:round/>
            <a:headEnd type="none" w="med" len="med"/>
            <a:tailEnd type="none" w="med" len="med"/>
          </a:ln>
        </p:spPr>
      </p:pic>
      <p:grpSp>
        <p:nvGrpSpPr>
          <p:cNvPr id="367" name="Shape 367"/>
          <p:cNvGrpSpPr/>
          <p:nvPr/>
        </p:nvGrpSpPr>
        <p:grpSpPr>
          <a:xfrm>
            <a:off x="321028" y="1234904"/>
            <a:ext cx="4569423" cy="1280227"/>
            <a:chOff x="982438" y="1644207"/>
            <a:chExt cx="6092564" cy="1280226"/>
          </a:xfrm>
        </p:grpSpPr>
        <p:pic>
          <p:nvPicPr>
            <p:cNvPr id="368" name="Shape 368"/>
            <p:cNvPicPr preferRelativeResize="0"/>
            <p:nvPr/>
          </p:nvPicPr>
          <p:blipFill rotWithShape="1">
            <a:blip r:embed="rId5">
              <a:alphaModFix/>
            </a:blip>
            <a:srcRect/>
            <a:stretch/>
          </p:blipFill>
          <p:spPr>
            <a:xfrm>
              <a:off x="982438" y="1644207"/>
              <a:ext cx="6092564" cy="1280226"/>
            </a:xfrm>
            <a:prstGeom prst="rect">
              <a:avLst/>
            </a:prstGeom>
            <a:noFill/>
            <a:ln>
              <a:noFill/>
            </a:ln>
          </p:spPr>
        </p:pic>
        <p:pic>
          <p:nvPicPr>
            <p:cNvPr id="369" name="Shape 369"/>
            <p:cNvPicPr preferRelativeResize="0"/>
            <p:nvPr/>
          </p:nvPicPr>
          <p:blipFill rotWithShape="1">
            <a:blip r:embed="rId6">
              <a:alphaModFix/>
            </a:blip>
            <a:srcRect/>
            <a:stretch/>
          </p:blipFill>
          <p:spPr>
            <a:xfrm>
              <a:off x="1278691" y="1644207"/>
              <a:ext cx="585338" cy="431302"/>
            </a:xfrm>
            <a:prstGeom prst="rect">
              <a:avLst/>
            </a:prstGeom>
            <a:noFill/>
            <a:ln>
              <a:noFill/>
            </a:ln>
          </p:spPr>
        </p:pic>
      </p:grpSp>
      <p:grpSp>
        <p:nvGrpSpPr>
          <p:cNvPr id="370" name="Shape 370"/>
          <p:cNvGrpSpPr/>
          <p:nvPr/>
        </p:nvGrpSpPr>
        <p:grpSpPr>
          <a:xfrm>
            <a:off x="4572452" y="264935"/>
            <a:ext cx="3673023" cy="4651728"/>
            <a:chOff x="4246636" y="0"/>
            <a:chExt cx="4897364" cy="4651728"/>
          </a:xfrm>
        </p:grpSpPr>
        <p:pic>
          <p:nvPicPr>
            <p:cNvPr id="371" name="Shape 371"/>
            <p:cNvPicPr preferRelativeResize="0"/>
            <p:nvPr/>
          </p:nvPicPr>
          <p:blipFill rotWithShape="1">
            <a:blip r:embed="rId7">
              <a:alphaModFix/>
            </a:blip>
            <a:srcRect/>
            <a:stretch/>
          </p:blipFill>
          <p:spPr>
            <a:xfrm>
              <a:off x="4246636" y="0"/>
              <a:ext cx="4897364" cy="4651728"/>
            </a:xfrm>
            <a:prstGeom prst="rect">
              <a:avLst/>
            </a:prstGeom>
            <a:noFill/>
            <a:ln w="76200" cap="flat" cmpd="sng">
              <a:solidFill>
                <a:srgbClr val="FFFF00"/>
              </a:solidFill>
              <a:prstDash val="solid"/>
              <a:round/>
              <a:headEnd type="none" w="med" len="med"/>
              <a:tailEnd type="none" w="med" len="med"/>
            </a:ln>
          </p:spPr>
        </p:pic>
        <p:pic>
          <p:nvPicPr>
            <p:cNvPr id="372" name="Shape 372"/>
            <p:cNvPicPr preferRelativeResize="0"/>
            <p:nvPr/>
          </p:nvPicPr>
          <p:blipFill rotWithShape="1">
            <a:blip r:embed="rId8">
              <a:alphaModFix/>
            </a:blip>
            <a:srcRect/>
            <a:stretch/>
          </p:blipFill>
          <p:spPr>
            <a:xfrm>
              <a:off x="7075002" y="3745574"/>
              <a:ext cx="2065714" cy="459678"/>
            </a:xfrm>
            <a:prstGeom prst="rect">
              <a:avLst/>
            </a:prstGeom>
            <a:noFill/>
            <a:ln w="76200" cap="flat" cmpd="sng">
              <a:solidFill>
                <a:srgbClr val="FFFF00"/>
              </a:solidFill>
              <a:prstDash val="solid"/>
              <a:round/>
              <a:headEnd type="none" w="med" len="med"/>
              <a:tailEnd type="none" w="med" len="med"/>
            </a:ln>
          </p:spPr>
        </p:pic>
      </p:grpSp>
      <p:grpSp>
        <p:nvGrpSpPr>
          <p:cNvPr id="373" name="Shape 373"/>
          <p:cNvGrpSpPr/>
          <p:nvPr/>
        </p:nvGrpSpPr>
        <p:grpSpPr>
          <a:xfrm rot="-1165880">
            <a:off x="4823222" y="3325371"/>
            <a:ext cx="4415962" cy="3182583"/>
            <a:chOff x="-325364" y="0"/>
            <a:chExt cx="5265411" cy="3530035"/>
          </a:xfrm>
        </p:grpSpPr>
        <p:pic>
          <p:nvPicPr>
            <p:cNvPr id="374" name="Shape 374"/>
            <p:cNvPicPr preferRelativeResize="0"/>
            <p:nvPr/>
          </p:nvPicPr>
          <p:blipFill rotWithShape="1">
            <a:blip r:embed="rId9">
              <a:alphaModFix/>
            </a:blip>
            <a:srcRect/>
            <a:stretch/>
          </p:blipFill>
          <p:spPr>
            <a:xfrm>
              <a:off x="-325364" y="0"/>
              <a:ext cx="5265411" cy="3530035"/>
            </a:xfrm>
            <a:prstGeom prst="rect">
              <a:avLst/>
            </a:prstGeom>
            <a:noFill/>
            <a:ln w="76200" cap="flat" cmpd="sng">
              <a:solidFill>
                <a:srgbClr val="0000FF"/>
              </a:solidFill>
              <a:prstDash val="solid"/>
              <a:round/>
              <a:headEnd type="none" w="med" len="med"/>
              <a:tailEnd type="none" w="med" len="med"/>
            </a:ln>
          </p:spPr>
        </p:pic>
        <p:pic>
          <p:nvPicPr>
            <p:cNvPr id="375" name="Shape 375"/>
            <p:cNvPicPr preferRelativeResize="0"/>
            <p:nvPr/>
          </p:nvPicPr>
          <p:blipFill rotWithShape="1">
            <a:blip r:embed="rId10">
              <a:alphaModFix/>
            </a:blip>
            <a:srcRect/>
            <a:stretch/>
          </p:blipFill>
          <p:spPr>
            <a:xfrm>
              <a:off x="2229435" y="1091169"/>
              <a:ext cx="2710612" cy="492839"/>
            </a:xfrm>
            <a:prstGeom prst="rect">
              <a:avLst/>
            </a:prstGeom>
            <a:noFill/>
            <a:ln w="76200" cap="flat" cmpd="sng">
              <a:solidFill>
                <a:srgbClr val="0000FF"/>
              </a:solidFill>
              <a:prstDash val="solid"/>
              <a:round/>
              <a:headEnd type="none" w="med" len="med"/>
              <a:tailEnd type="none" w="med" len="med"/>
            </a:ln>
          </p:spPr>
        </p:pic>
      </p:grpSp>
      <p:grpSp>
        <p:nvGrpSpPr>
          <p:cNvPr id="376" name="Shape 376"/>
          <p:cNvGrpSpPr/>
          <p:nvPr/>
        </p:nvGrpSpPr>
        <p:grpSpPr>
          <a:xfrm>
            <a:off x="2275114" y="2743200"/>
            <a:ext cx="6858000" cy="1443065"/>
            <a:chOff x="140062" y="4789890"/>
            <a:chExt cx="9144000" cy="1443066"/>
          </a:xfrm>
        </p:grpSpPr>
        <p:pic>
          <p:nvPicPr>
            <p:cNvPr id="377" name="Shape 377"/>
            <p:cNvPicPr preferRelativeResize="0"/>
            <p:nvPr/>
          </p:nvPicPr>
          <p:blipFill rotWithShape="1">
            <a:blip r:embed="rId11">
              <a:alphaModFix/>
            </a:blip>
            <a:srcRect/>
            <a:stretch/>
          </p:blipFill>
          <p:spPr>
            <a:xfrm>
              <a:off x="140062" y="4789890"/>
              <a:ext cx="9144000" cy="1443066"/>
            </a:xfrm>
            <a:prstGeom prst="rect">
              <a:avLst/>
            </a:prstGeom>
            <a:noFill/>
            <a:ln w="57150" cap="flat" cmpd="sng">
              <a:solidFill>
                <a:srgbClr val="FF0000"/>
              </a:solidFill>
              <a:prstDash val="solid"/>
              <a:round/>
              <a:headEnd type="none" w="med" len="med"/>
              <a:tailEnd type="none" w="med" len="med"/>
            </a:ln>
          </p:spPr>
        </p:pic>
        <p:pic>
          <p:nvPicPr>
            <p:cNvPr id="378" name="Shape 378"/>
            <p:cNvPicPr preferRelativeResize="0"/>
            <p:nvPr/>
          </p:nvPicPr>
          <p:blipFill rotWithShape="1">
            <a:blip r:embed="rId12">
              <a:alphaModFix/>
            </a:blip>
            <a:srcRect/>
            <a:stretch/>
          </p:blipFill>
          <p:spPr>
            <a:xfrm>
              <a:off x="8347255" y="4789890"/>
              <a:ext cx="936807" cy="669148"/>
            </a:xfrm>
            <a:prstGeom prst="rect">
              <a:avLst/>
            </a:prstGeom>
            <a:noFill/>
            <a:ln>
              <a:noFill/>
            </a:ln>
          </p:spPr>
        </p:pic>
      </p:grpSp>
    </p:spTree>
    <p:extLst>
      <p:ext uri="{BB962C8B-B14F-4D97-AF65-F5344CB8AC3E}">
        <p14:creationId xmlns:p14="http://schemas.microsoft.com/office/powerpoint/2010/main" val="424565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animEffect transition="in" filter="fade">
                                      <p:cBhvr>
                                        <p:cTn id="11" dur="500"/>
                                        <p:tgtEl>
                                          <p:spTgt spid="3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6"/>
                                        </p:tgtEl>
                                        <p:attrNameLst>
                                          <p:attrName>style.visibility</p:attrName>
                                        </p:attrNameLst>
                                      </p:cBhvr>
                                      <p:to>
                                        <p:strVal val="visible"/>
                                      </p:to>
                                    </p:set>
                                    <p:animEffect transition="in" filter="fade">
                                      <p:cBhvr>
                                        <p:cTn id="16" dur="500"/>
                                        <p:tgtEl>
                                          <p:spTgt spid="36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70"/>
                                        </p:tgtEl>
                                        <p:attrNameLst>
                                          <p:attrName>style.visibility</p:attrName>
                                        </p:attrNameLst>
                                      </p:cBhvr>
                                      <p:to>
                                        <p:strVal val="visible"/>
                                      </p:to>
                                    </p:set>
                                    <p:anim calcmode="lin" valueType="num">
                                      <p:cBhvr additive="base">
                                        <p:cTn id="21" dur="500"/>
                                        <p:tgtEl>
                                          <p:spTgt spid="37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3"/>
                                        </p:tgtEl>
                                        <p:attrNameLst>
                                          <p:attrName>style.visibility</p:attrName>
                                        </p:attrNameLst>
                                      </p:cBhvr>
                                      <p:to>
                                        <p:strVal val="visible"/>
                                      </p:to>
                                    </p:set>
                                    <p:animEffect transition="in" filter="fade">
                                      <p:cBhvr>
                                        <p:cTn id="26" dur="2000"/>
                                        <p:tgtEl>
                                          <p:spTgt spid="37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6"/>
                                        </p:tgtEl>
                                        <p:attrNameLst>
                                          <p:attrName>style.visibility</p:attrName>
                                        </p:attrNameLst>
                                      </p:cBhvr>
                                      <p:to>
                                        <p:strVal val="visible"/>
                                      </p:to>
                                    </p:set>
                                    <p:animEffect transition="in" filter="fade">
                                      <p:cBhvr>
                                        <p:cTn id="31"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Shape 189"/>
          <p:cNvSpPr txBox="1">
            <a:spLocks noGrp="1"/>
          </p:cNvSpPr>
          <p:nvPr>
            <p:ph type="title"/>
          </p:nvPr>
        </p:nvSpPr>
        <p:spPr>
          <a:xfrm>
            <a:off x="228600" y="559047"/>
            <a:ext cx="9144000" cy="105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100"/>
              <a:buFont typeface="Arial"/>
              <a:buNone/>
            </a:pPr>
            <a:r>
              <a:rPr lang="en-US" sz="3200" dirty="0">
                <a:sym typeface="Alfa Slab One"/>
              </a:rPr>
              <a:t>Immigration enforcement has major health consequences</a:t>
            </a:r>
            <a:endParaRPr sz="3200" dirty="0">
              <a:sym typeface="Alfa Slab One"/>
            </a:endParaRPr>
          </a:p>
        </p:txBody>
      </p:sp>
      <p:pic>
        <p:nvPicPr>
          <p:cNvPr id="188" name="Shape 188"/>
          <p:cNvPicPr preferRelativeResize="0">
            <a:picLocks noGrp="1"/>
          </p:cNvPicPr>
          <p:nvPr>
            <p:ph idx="1"/>
          </p:nvPr>
        </p:nvPicPr>
        <p:blipFill rotWithShape="1">
          <a:blip r:embed="rId3">
            <a:alphaModFix/>
          </a:blip>
          <a:srcRect l="11161" t="6983" r="31980" b="1706"/>
          <a:stretch/>
        </p:blipFill>
        <p:spPr>
          <a:xfrm>
            <a:off x="914400" y="2514600"/>
            <a:ext cx="4357016" cy="3933978"/>
          </a:xfrm>
          <a:prstGeom prst="rect">
            <a:avLst/>
          </a:prstGeom>
          <a:noFill/>
          <a:ln>
            <a:noFill/>
          </a:ln>
        </p:spPr>
      </p:pic>
      <p:sp>
        <p:nvSpPr>
          <p:cNvPr id="2" name="TextBox 1"/>
          <p:cNvSpPr txBox="1"/>
          <p:nvPr/>
        </p:nvSpPr>
        <p:spPr>
          <a:xfrm>
            <a:off x="5791200" y="2743200"/>
            <a:ext cx="3124200" cy="3323987"/>
          </a:xfrm>
          <a:prstGeom prst="rect">
            <a:avLst/>
          </a:prstGeom>
          <a:noFill/>
        </p:spPr>
        <p:txBody>
          <a:bodyPr wrap="square" rtlCol="0">
            <a:spAutoFit/>
          </a:bodyPr>
          <a:lstStyle/>
          <a:p>
            <a:r>
              <a:rPr lang="en-US" sz="3000" dirty="0" smtClean="0"/>
              <a:t>May 2008, in Postville, Iowa:</a:t>
            </a:r>
          </a:p>
          <a:p>
            <a:r>
              <a:rPr lang="en-US" sz="3000" dirty="0" smtClean="0"/>
              <a:t>900 ICE Officers raided a meat processing plant and detained 389 workers</a:t>
            </a:r>
            <a:endParaRPr lang="en-US" sz="3000" dirty="0"/>
          </a:p>
        </p:txBody>
      </p:sp>
    </p:spTree>
    <p:extLst>
      <p:ext uri="{BB962C8B-B14F-4D97-AF65-F5344CB8AC3E}">
        <p14:creationId xmlns:p14="http://schemas.microsoft.com/office/powerpoint/2010/main" val="2609902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Shape 196"/>
          <p:cNvSpPr txBox="1">
            <a:spLocks noGrp="1"/>
          </p:cNvSpPr>
          <p:nvPr>
            <p:ph type="title"/>
          </p:nvPr>
        </p:nvSpPr>
        <p:spPr>
          <a:xfrm>
            <a:off x="672566" y="304800"/>
            <a:ext cx="8033254" cy="1054400"/>
          </a:xfrm>
          <a:prstGeom prst="rect">
            <a:avLst/>
          </a:prstGeom>
          <a:noFill/>
          <a:ln>
            <a:noFill/>
          </a:ln>
        </p:spPr>
        <p:txBody>
          <a:bodyPr spcFirstLastPara="1" wrap="square" lIns="91425" tIns="45700" rIns="91425" bIns="45700" anchor="ctr" anchorCtr="0">
            <a:noAutofit/>
          </a:bodyPr>
          <a:lstStyle/>
          <a:p>
            <a:pPr lvl="0" algn="l">
              <a:spcBef>
                <a:spcPts val="0"/>
              </a:spcBef>
              <a:buClr>
                <a:srgbClr val="000000"/>
              </a:buClr>
              <a:buSzPts val="1100"/>
            </a:pPr>
            <a:r>
              <a:rPr lang="en-US" sz="2800" dirty="0">
                <a:sym typeface="Alfa Slab One"/>
              </a:rPr>
              <a:t>Immigration enforcement has major health consequences</a:t>
            </a:r>
            <a:endParaRPr dirty="0"/>
          </a:p>
        </p:txBody>
      </p:sp>
      <p:pic>
        <p:nvPicPr>
          <p:cNvPr id="195" name="Shape 195"/>
          <p:cNvPicPr preferRelativeResize="0">
            <a:picLocks noGrp="1"/>
          </p:cNvPicPr>
          <p:nvPr>
            <p:ph idx="1"/>
          </p:nvPr>
        </p:nvPicPr>
        <p:blipFill rotWithShape="1">
          <a:blip r:embed="rId3">
            <a:alphaModFix/>
          </a:blip>
          <a:srcRect t="12084" b="12084"/>
          <a:stretch/>
        </p:blipFill>
        <p:spPr>
          <a:xfrm>
            <a:off x="685800" y="2438400"/>
            <a:ext cx="7662864" cy="3267169"/>
          </a:xfrm>
          <a:prstGeom prst="rect">
            <a:avLst/>
          </a:prstGeom>
          <a:noFill/>
          <a:ln>
            <a:noFill/>
          </a:ln>
        </p:spPr>
      </p:pic>
      <p:sp>
        <p:nvSpPr>
          <p:cNvPr id="2" name="Rectangle 1"/>
          <p:cNvSpPr/>
          <p:nvPr/>
        </p:nvSpPr>
        <p:spPr>
          <a:xfrm>
            <a:off x="533400" y="5791200"/>
            <a:ext cx="8077200" cy="830997"/>
          </a:xfrm>
          <a:prstGeom prst="rect">
            <a:avLst/>
          </a:prstGeom>
        </p:spPr>
        <p:txBody>
          <a:bodyPr wrap="square">
            <a:spAutoFit/>
          </a:bodyPr>
          <a:lstStyle/>
          <a:p>
            <a:r>
              <a:rPr lang="en-US" b="1" dirty="0">
                <a:sym typeface="Alfa Slab One"/>
              </a:rPr>
              <a:t>24% increase in LBW </a:t>
            </a:r>
            <a:r>
              <a:rPr lang="en-US" dirty="0">
                <a:sym typeface="Alfa Slab One"/>
              </a:rPr>
              <a:t>among babies born to Latina Mothers in Iowa, which lasted for 9 months after the raid</a:t>
            </a:r>
            <a:endParaRPr lang="en-US" dirty="0"/>
          </a:p>
        </p:txBody>
      </p:sp>
      <p:pic>
        <p:nvPicPr>
          <p:cNvPr id="5" name="Picture 4"/>
          <p:cNvPicPr>
            <a:picLocks noChangeAspect="1"/>
          </p:cNvPicPr>
          <p:nvPr/>
        </p:nvPicPr>
        <p:blipFill>
          <a:blip r:embed="rId4"/>
          <a:stretch>
            <a:fillRect/>
          </a:stretch>
        </p:blipFill>
        <p:spPr>
          <a:xfrm>
            <a:off x="6629400" y="3124200"/>
            <a:ext cx="2160284" cy="1215160"/>
          </a:xfrm>
          <a:prstGeom prst="rect">
            <a:avLst/>
          </a:prstGeom>
        </p:spPr>
      </p:pic>
      <p:sp>
        <p:nvSpPr>
          <p:cNvPr id="3" name="Rectangle 2"/>
          <p:cNvSpPr/>
          <p:nvPr/>
        </p:nvSpPr>
        <p:spPr>
          <a:xfrm>
            <a:off x="6568113" y="2667000"/>
            <a:ext cx="2580003" cy="461665"/>
          </a:xfrm>
          <a:prstGeom prst="rect">
            <a:avLst/>
          </a:prstGeom>
        </p:spPr>
        <p:txBody>
          <a:bodyPr wrap="none">
            <a:spAutoFit/>
          </a:bodyPr>
          <a:lstStyle/>
          <a:p>
            <a:r>
              <a:rPr lang="en-US" dirty="0"/>
              <a:t>Novak et al. 2017</a:t>
            </a:r>
          </a:p>
        </p:txBody>
      </p:sp>
    </p:spTree>
    <p:extLst>
      <p:ext uri="{BB962C8B-B14F-4D97-AF65-F5344CB8AC3E}">
        <p14:creationId xmlns:p14="http://schemas.microsoft.com/office/powerpoint/2010/main" val="359255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Shape 196"/>
          <p:cNvSpPr txBox="1">
            <a:spLocks noGrp="1"/>
          </p:cNvSpPr>
          <p:nvPr>
            <p:ph type="title"/>
          </p:nvPr>
        </p:nvSpPr>
        <p:spPr>
          <a:xfrm>
            <a:off x="122775" y="304800"/>
            <a:ext cx="9144000" cy="1054400"/>
          </a:xfrm>
          <a:prstGeom prst="rect">
            <a:avLst/>
          </a:prstGeom>
          <a:noFill/>
          <a:ln>
            <a:noFill/>
          </a:ln>
        </p:spPr>
        <p:txBody>
          <a:bodyPr spcFirstLastPara="1" wrap="square" lIns="91425" tIns="45700" rIns="91425" bIns="45700" anchor="ctr" anchorCtr="0">
            <a:noAutofit/>
          </a:bodyPr>
          <a:lstStyle/>
          <a:p>
            <a:pPr lvl="0" algn="l">
              <a:spcBef>
                <a:spcPts val="0"/>
              </a:spcBef>
              <a:buClr>
                <a:srgbClr val="000000"/>
              </a:buClr>
              <a:buSzPts val="1100"/>
            </a:pPr>
            <a:r>
              <a:rPr lang="en-US" sz="2800" dirty="0" smtClean="0">
                <a:sym typeface="Alfa Slab One"/>
              </a:rPr>
              <a:t>Access to </a:t>
            </a:r>
            <a:r>
              <a:rPr lang="en-US" sz="2800" dirty="0">
                <a:sym typeface="Alfa Slab One"/>
              </a:rPr>
              <a:t>i</a:t>
            </a:r>
            <a:r>
              <a:rPr lang="en-US" sz="2800" dirty="0" smtClean="0">
                <a:sym typeface="Alfa Slab One"/>
              </a:rPr>
              <a:t>mmigration status </a:t>
            </a:r>
            <a:r>
              <a:rPr lang="en-US" sz="2800" dirty="0">
                <a:sym typeface="Alfa Slab One"/>
              </a:rPr>
              <a:t>has </a:t>
            </a:r>
            <a:r>
              <a:rPr lang="en-US" sz="2800" dirty="0" smtClean="0">
                <a:sym typeface="Alfa Slab One"/>
              </a:rPr>
              <a:t>important health impacts</a:t>
            </a:r>
            <a:endParaRPr dirty="0"/>
          </a:p>
        </p:txBody>
      </p:sp>
      <p:pic>
        <p:nvPicPr>
          <p:cNvPr id="9" name="Picture 8" descr="dacamentalhealth.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0800" y="1905000"/>
            <a:ext cx="6400800" cy="4617110"/>
          </a:xfrm>
          <a:prstGeom prst="rect">
            <a:avLst/>
          </a:prstGeom>
        </p:spPr>
      </p:pic>
      <p:sp>
        <p:nvSpPr>
          <p:cNvPr id="10" name="Rectangle 9"/>
          <p:cNvSpPr/>
          <p:nvPr/>
        </p:nvSpPr>
        <p:spPr>
          <a:xfrm>
            <a:off x="228600" y="3657600"/>
            <a:ext cx="2438400" cy="2462212"/>
          </a:xfrm>
          <a:prstGeom prst="rect">
            <a:avLst/>
          </a:prstGeom>
        </p:spPr>
        <p:txBody>
          <a:bodyPr wrap="square">
            <a:spAutoFit/>
          </a:bodyPr>
          <a:lstStyle/>
          <a:p>
            <a:r>
              <a:rPr lang="en-US" sz="2200" dirty="0" smtClean="0">
                <a:latin typeface="Calisto MT"/>
                <a:cs typeface="Calisto MT"/>
              </a:rPr>
              <a:t>Compared children born to mothers of similar age with and without DACA, using Medicaid claims data </a:t>
            </a:r>
            <a:endParaRPr lang="en-US" sz="2200" dirty="0">
              <a:latin typeface="Calisto MT"/>
              <a:cs typeface="Calisto MT"/>
            </a:endParaRPr>
          </a:p>
        </p:txBody>
      </p:sp>
      <p:sp>
        <p:nvSpPr>
          <p:cNvPr id="13" name="Title 25"/>
          <p:cNvSpPr txBox="1">
            <a:spLocks/>
          </p:cNvSpPr>
          <p:nvPr/>
        </p:nvSpPr>
        <p:spPr>
          <a:xfrm>
            <a:off x="228600" y="2514600"/>
            <a:ext cx="2201917" cy="10668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nb-NO" sz="2400" b="1" dirty="0" err="1" smtClean="0">
                <a:solidFill>
                  <a:schemeClr val="tx1"/>
                </a:solidFill>
                <a:latin typeface="Calisto MT"/>
                <a:cs typeface="Calisto MT"/>
              </a:rPr>
              <a:t>Hainmueller</a:t>
            </a:r>
            <a:r>
              <a:rPr lang="nb-NO" sz="2400" b="1" dirty="0" smtClean="0">
                <a:solidFill>
                  <a:schemeClr val="tx1"/>
                </a:solidFill>
                <a:latin typeface="Calisto MT"/>
                <a:cs typeface="Calisto MT"/>
              </a:rPr>
              <a:t>, J., et al. 2017</a:t>
            </a:r>
            <a:endParaRPr lang="en-US" sz="2400" b="1" dirty="0">
              <a:solidFill>
                <a:schemeClr val="tx1"/>
              </a:solidFill>
              <a:latin typeface="Calisto MT"/>
              <a:cs typeface="Calisto MT"/>
            </a:endParaRPr>
          </a:p>
        </p:txBody>
      </p:sp>
      <p:pic>
        <p:nvPicPr>
          <p:cNvPr id="14" name="Picture 13"/>
          <p:cNvPicPr>
            <a:picLocks noChangeAspect="1"/>
          </p:cNvPicPr>
          <p:nvPr/>
        </p:nvPicPr>
        <p:blipFill>
          <a:blip r:embed="rId4"/>
          <a:stretch>
            <a:fillRect/>
          </a:stretch>
        </p:blipFill>
        <p:spPr>
          <a:xfrm>
            <a:off x="228600" y="1752600"/>
            <a:ext cx="2286000" cy="838200"/>
          </a:xfrm>
          <a:prstGeom prst="rect">
            <a:avLst/>
          </a:prstGeom>
        </p:spPr>
      </p:pic>
    </p:spTree>
    <p:extLst>
      <p:ext uri="{BB962C8B-B14F-4D97-AF65-F5344CB8AC3E}">
        <p14:creationId xmlns:p14="http://schemas.microsoft.com/office/powerpoint/2010/main" val="290478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1" y="1702597"/>
            <a:ext cx="8750225" cy="4246724"/>
          </a:xfrm>
          <a:prstGeom prst="rect">
            <a:avLst/>
          </a:prstGeom>
        </p:spPr>
      </p:pic>
      <p:sp>
        <p:nvSpPr>
          <p:cNvPr id="4" name="Title 2"/>
          <p:cNvSpPr txBox="1">
            <a:spLocks/>
          </p:cNvSpPr>
          <p:nvPr/>
        </p:nvSpPr>
        <p:spPr>
          <a:xfrm>
            <a:off x="0" y="355847"/>
            <a:ext cx="9144000"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dirty="0" smtClean="0">
                <a:solidFill>
                  <a:schemeClr val="tx1"/>
                </a:solidFill>
              </a:rPr>
              <a:t>Role of immigration status on health: Mental Health </a:t>
            </a:r>
            <a:endParaRPr lang="en-US" dirty="0">
              <a:solidFill>
                <a:schemeClr val="tx1"/>
              </a:solidFill>
            </a:endParaRPr>
          </a:p>
        </p:txBody>
      </p:sp>
      <p:sp>
        <p:nvSpPr>
          <p:cNvPr id="5" name="TextBox 4"/>
          <p:cNvSpPr txBox="1"/>
          <p:nvPr/>
        </p:nvSpPr>
        <p:spPr>
          <a:xfrm>
            <a:off x="123098" y="6219783"/>
            <a:ext cx="8906933" cy="307777"/>
          </a:xfrm>
          <a:prstGeom prst="rect">
            <a:avLst/>
          </a:prstGeom>
          <a:noFill/>
        </p:spPr>
        <p:txBody>
          <a:bodyPr wrap="square" rtlCol="0">
            <a:spAutoFit/>
          </a:bodyPr>
          <a:lstStyle/>
          <a:p>
            <a:pPr algn="ctr"/>
            <a:r>
              <a:rPr lang="it-IT" sz="1400" dirty="0"/>
              <a:t>Science. 2017 </a:t>
            </a:r>
            <a:r>
              <a:rPr lang="it-IT" sz="1400" dirty="0" err="1"/>
              <a:t>Sep</a:t>
            </a:r>
            <a:r>
              <a:rPr lang="it-IT" sz="1400" dirty="0"/>
              <a:t> 8;357(6355):1041-1044. </a:t>
            </a:r>
            <a:r>
              <a:rPr lang="it-IT" sz="1400" dirty="0" err="1"/>
              <a:t>doi</a:t>
            </a:r>
            <a:r>
              <a:rPr lang="it-IT" sz="1400" dirty="0"/>
              <a:t>: 10.1126/science.aan5893. </a:t>
            </a:r>
            <a:r>
              <a:rPr lang="it-IT" sz="1400" dirty="0" err="1"/>
              <a:t>Epub</a:t>
            </a:r>
            <a:r>
              <a:rPr lang="it-IT" sz="1400" dirty="0"/>
              <a:t> 2017 </a:t>
            </a:r>
            <a:r>
              <a:rPr lang="it-IT" sz="1400" dirty="0" err="1"/>
              <a:t>Aug</a:t>
            </a:r>
            <a:r>
              <a:rPr lang="it-IT" sz="1400" dirty="0"/>
              <a:t> 31.</a:t>
            </a:r>
            <a:endParaRPr lang="en-US" sz="1400" dirty="0"/>
          </a:p>
        </p:txBody>
      </p:sp>
    </p:spTree>
    <p:extLst>
      <p:ext uri="{BB962C8B-B14F-4D97-AF65-F5344CB8AC3E}">
        <p14:creationId xmlns:p14="http://schemas.microsoft.com/office/powerpoint/2010/main" val="77513054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CHppt">
  <a:themeElements>
    <a:clrScheme name="ICH Master">
      <a:dk1>
        <a:sysClr val="windowText" lastClr="000000"/>
      </a:dk1>
      <a:lt1>
        <a:sysClr val="window" lastClr="FFFFFF"/>
      </a:lt1>
      <a:dk2>
        <a:srgbClr val="00437B"/>
      </a:dk2>
      <a:lt2>
        <a:srgbClr val="EEECE1"/>
      </a:lt2>
      <a:accent1>
        <a:srgbClr val="00437B"/>
      </a:accent1>
      <a:accent2>
        <a:srgbClr val="2BB673"/>
      </a:accent2>
      <a:accent3>
        <a:srgbClr val="FBB040"/>
      </a:accent3>
      <a:accent4>
        <a:srgbClr val="00AEEF"/>
      </a:accent4>
      <a:accent5>
        <a:srgbClr val="2F195F"/>
      </a:accent5>
      <a:accent6>
        <a:srgbClr val="DB162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2450</TotalTime>
  <Words>2684</Words>
  <Application>Microsoft Macintosh PowerPoint</Application>
  <PresentationFormat>On-screen Show (4:3)</PresentationFormat>
  <Paragraphs>257</Paragraphs>
  <Slides>39</Slides>
  <Notes>21</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Genesis</vt:lpstr>
      <vt:lpstr>ICHppt</vt:lpstr>
      <vt:lpstr>NewsPrint</vt:lpstr>
      <vt:lpstr>Public Charge: A Threat to Immigrant Health and Public Health</vt:lpstr>
      <vt:lpstr>Political context</vt:lpstr>
      <vt:lpstr>The Deportation Machine</vt:lpstr>
      <vt:lpstr>PowerPoint Presentation</vt:lpstr>
      <vt:lpstr>News Roundup</vt:lpstr>
      <vt:lpstr>Immigration enforcement has major health consequences</vt:lpstr>
      <vt:lpstr>Immigration enforcement has major health consequences</vt:lpstr>
      <vt:lpstr>Access to immigration status has important health impacts</vt:lpstr>
      <vt:lpstr>PowerPoint Presentation</vt:lpstr>
      <vt:lpstr>PowerPoint Presentation</vt:lpstr>
      <vt:lpstr>Health and Law Immigrant Solidarity Network (HLISN)</vt:lpstr>
      <vt:lpstr>HLISN Initiatives to support immigrant and refugee patients</vt:lpstr>
      <vt:lpstr>Stop the “public charge” rule Submit comments before Dec 10</vt:lpstr>
      <vt:lpstr>Health Care for Immigrants in MA: Coverage, Public Charge </vt:lpstr>
      <vt:lpstr>PowerPoint Presentation</vt:lpstr>
      <vt:lpstr>PowerPoint Presentation</vt:lpstr>
      <vt:lpstr>“Culture of Fear”</vt:lpstr>
      <vt:lpstr>“Public charge” Proposal</vt:lpstr>
      <vt:lpstr>Protecting Immigrant Families Campaign (PIF)</vt:lpstr>
      <vt:lpstr>Top Three Messages</vt:lpstr>
      <vt:lpstr>Current Policy: Overview</vt:lpstr>
      <vt:lpstr>Proposed Rule: Overview</vt:lpstr>
      <vt:lpstr>Proposed Rule: Who is not Subject?</vt:lpstr>
      <vt:lpstr>Proposed Rule: Included benefits</vt:lpstr>
      <vt:lpstr>Proposed Rule: Health-related factors</vt:lpstr>
      <vt:lpstr>Proposed Rule: Health coverage</vt:lpstr>
      <vt:lpstr>Top Five Takeaways</vt:lpstr>
      <vt:lpstr>Resistance!</vt:lpstr>
      <vt:lpstr>PowerPoint Presentation</vt:lpstr>
      <vt:lpstr>Public Charge Research</vt:lpstr>
      <vt:lpstr>Broad Reaching Rule </vt:lpstr>
      <vt:lpstr>Children in Need of Medical Care</vt:lpstr>
      <vt:lpstr>Children in Need of Medical Care</vt:lpstr>
      <vt:lpstr>Disenrollment scenarios</vt:lpstr>
      <vt:lpstr>PowerPoint Presentation</vt:lpstr>
      <vt:lpstr>Impact on Health of US born Individuals</vt:lpstr>
      <vt:lpstr>Impact on Economy</vt:lpstr>
      <vt:lpstr>Tips for submitting public comments</vt:lpstr>
      <vt:lpstr>Tips for submitting public comments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Charge: A Threat to Immigrant Health and Public Health</dc:title>
  <dc:subject/>
  <dc:creator>Lara Jirmanus, Andrew Cohen, Leah Zallman</dc:creator>
  <cp:keywords/>
  <dc:description/>
  <cp:lastModifiedBy>Lara Jirmanus</cp:lastModifiedBy>
  <cp:revision>44</cp:revision>
  <dcterms:created xsi:type="dcterms:W3CDTF">2018-10-15T01:27:31Z</dcterms:created>
  <dcterms:modified xsi:type="dcterms:W3CDTF">2018-12-05T03:54:57Z</dcterms:modified>
  <cp:category/>
</cp:coreProperties>
</file>