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89" r:id="rId2"/>
    <p:sldId id="312" r:id="rId3"/>
    <p:sldId id="259" r:id="rId4"/>
    <p:sldId id="261" r:id="rId5"/>
    <p:sldId id="273" r:id="rId6"/>
    <p:sldId id="314" r:id="rId7"/>
    <p:sldId id="292" r:id="rId8"/>
    <p:sldId id="294" r:id="rId9"/>
    <p:sldId id="296" r:id="rId10"/>
    <p:sldId id="295" r:id="rId11"/>
    <p:sldId id="297" r:id="rId12"/>
    <p:sldId id="298" r:id="rId13"/>
    <p:sldId id="299" r:id="rId14"/>
    <p:sldId id="300" r:id="rId15"/>
    <p:sldId id="304" r:id="rId16"/>
    <p:sldId id="310" r:id="rId17"/>
    <p:sldId id="271" r:id="rId18"/>
    <p:sldId id="31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114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74679A-CE66-4D07-9E76-6EA2DF2BACA1}" type="datetimeFigureOut">
              <a:rPr lang="en-US" smtClean="0"/>
              <a:pPr/>
              <a:t>7/27/14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F800EF-6459-4934-8C2B-45F36C1550EB}" type="slidenum">
              <a:rPr lang="en-US" smtClean="0"/>
              <a:pPr/>
              <a:t>‹#›</a:t>
            </a:fld>
            <a:endParaRPr lang="en-US"/>
          </a:p>
        </p:txBody>
      </p:sp>
    </p:spTree>
    <p:extLst>
      <p:ext uri="{BB962C8B-B14F-4D97-AF65-F5344CB8AC3E}">
        <p14:creationId xmlns:p14="http://schemas.microsoft.com/office/powerpoint/2010/main" val="311418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236FA-90FD-48CC-BACE-A95B0C8BE7C9}" type="slidenum">
              <a:rPr lang="en-US"/>
              <a:pPr/>
              <a:t>5</a:t>
            </a:fld>
            <a:endParaRPr 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the pipeline: enrichment value; gene expression; central enrichment</a:t>
            </a:r>
          </a:p>
          <a:p>
            <a:r>
              <a:rPr lang="en-US" baseline="0" dirty="0" smtClean="0"/>
              <a:t>Ann Feeney’s lab show that Pax5-/- pro B cell the H3K27me3 level is significantly reduced in </a:t>
            </a:r>
            <a:r>
              <a:rPr lang="en-US" baseline="0" dirty="0" err="1" smtClean="0"/>
              <a:t>Vh</a:t>
            </a:r>
            <a:r>
              <a:rPr lang="en-US" baseline="0" dirty="0" smtClean="0"/>
              <a:t> region. Feeney PNAS 2008</a:t>
            </a:r>
            <a:endParaRPr lang="en-US" dirty="0"/>
          </a:p>
        </p:txBody>
      </p:sp>
      <p:sp>
        <p:nvSpPr>
          <p:cNvPr id="4" name="Slide Number Placeholder 3"/>
          <p:cNvSpPr>
            <a:spLocks noGrp="1"/>
          </p:cNvSpPr>
          <p:nvPr>
            <p:ph type="sldNum" sz="quarter" idx="10"/>
          </p:nvPr>
        </p:nvSpPr>
        <p:spPr/>
        <p:txBody>
          <a:bodyPr/>
          <a:lstStyle/>
          <a:p>
            <a:fld id="{CF2BF288-5384-8043-8171-D538DF5A375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732F7F-B079-5144-B889-5E92E998861B}" type="datetimeFigureOut">
              <a:rPr lang="en-US" smtClean="0"/>
              <a:pPr/>
              <a:t>7/27/14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B54BF-82CF-0648-9AF5-F5B81C6A6AD8}" type="slidenum">
              <a:rPr lang="en-US" smtClean="0"/>
              <a:pPr/>
              <a:t>‹#›</a:t>
            </a:fld>
            <a:endParaRPr lang="en-US"/>
          </a:p>
        </p:txBody>
      </p:sp>
    </p:spTree>
    <p:extLst>
      <p:ext uri="{BB962C8B-B14F-4D97-AF65-F5344CB8AC3E}">
        <p14:creationId xmlns:p14="http://schemas.microsoft.com/office/powerpoint/2010/main" val="189422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732F7F-B079-5144-B889-5E92E998861B}" type="datetimeFigureOut">
              <a:rPr lang="en-US" smtClean="0"/>
              <a:pPr/>
              <a:t>7/27/14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B54BF-82CF-0648-9AF5-F5B81C6A6AD8}" type="slidenum">
              <a:rPr lang="en-US" smtClean="0"/>
              <a:pPr/>
              <a:t>‹#›</a:t>
            </a:fld>
            <a:endParaRPr lang="en-US"/>
          </a:p>
        </p:txBody>
      </p:sp>
    </p:spTree>
    <p:extLst>
      <p:ext uri="{BB962C8B-B14F-4D97-AF65-F5344CB8AC3E}">
        <p14:creationId xmlns:p14="http://schemas.microsoft.com/office/powerpoint/2010/main" val="4111464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732F7F-B079-5144-B889-5E92E998861B}" type="datetimeFigureOut">
              <a:rPr lang="en-US" smtClean="0"/>
              <a:pPr/>
              <a:t>7/27/14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B54BF-82CF-0648-9AF5-F5B81C6A6AD8}" type="slidenum">
              <a:rPr lang="en-US" smtClean="0"/>
              <a:pPr/>
              <a:t>‹#›</a:t>
            </a:fld>
            <a:endParaRPr lang="en-US"/>
          </a:p>
        </p:txBody>
      </p:sp>
    </p:spTree>
    <p:extLst>
      <p:ext uri="{BB962C8B-B14F-4D97-AF65-F5344CB8AC3E}">
        <p14:creationId xmlns:p14="http://schemas.microsoft.com/office/powerpoint/2010/main" val="53339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732F7F-B079-5144-B889-5E92E998861B}" type="datetimeFigureOut">
              <a:rPr lang="en-US" smtClean="0"/>
              <a:pPr/>
              <a:t>7/27/14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B54BF-82CF-0648-9AF5-F5B81C6A6AD8}" type="slidenum">
              <a:rPr lang="en-US" smtClean="0"/>
              <a:pPr/>
              <a:t>‹#›</a:t>
            </a:fld>
            <a:endParaRPr lang="en-US"/>
          </a:p>
        </p:txBody>
      </p:sp>
    </p:spTree>
    <p:extLst>
      <p:ext uri="{BB962C8B-B14F-4D97-AF65-F5344CB8AC3E}">
        <p14:creationId xmlns:p14="http://schemas.microsoft.com/office/powerpoint/2010/main" val="112864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732F7F-B079-5144-B889-5E92E998861B}" type="datetimeFigureOut">
              <a:rPr lang="en-US" smtClean="0"/>
              <a:pPr/>
              <a:t>7/27/14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B54BF-82CF-0648-9AF5-F5B81C6A6AD8}" type="slidenum">
              <a:rPr lang="en-US" smtClean="0"/>
              <a:pPr/>
              <a:t>‹#›</a:t>
            </a:fld>
            <a:endParaRPr lang="en-US"/>
          </a:p>
        </p:txBody>
      </p:sp>
    </p:spTree>
    <p:extLst>
      <p:ext uri="{BB962C8B-B14F-4D97-AF65-F5344CB8AC3E}">
        <p14:creationId xmlns:p14="http://schemas.microsoft.com/office/powerpoint/2010/main" val="107831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732F7F-B079-5144-B889-5E92E998861B}" type="datetimeFigureOut">
              <a:rPr lang="en-US" smtClean="0"/>
              <a:pPr/>
              <a:t>7/27/14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B54BF-82CF-0648-9AF5-F5B81C6A6AD8}" type="slidenum">
              <a:rPr lang="en-US" smtClean="0"/>
              <a:pPr/>
              <a:t>‹#›</a:t>
            </a:fld>
            <a:endParaRPr lang="en-US"/>
          </a:p>
        </p:txBody>
      </p:sp>
    </p:spTree>
    <p:extLst>
      <p:ext uri="{BB962C8B-B14F-4D97-AF65-F5344CB8AC3E}">
        <p14:creationId xmlns:p14="http://schemas.microsoft.com/office/powerpoint/2010/main" val="132751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732F7F-B079-5144-B889-5E92E998861B}" type="datetimeFigureOut">
              <a:rPr lang="en-US" smtClean="0"/>
              <a:pPr/>
              <a:t>7/27/14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2B54BF-82CF-0648-9AF5-F5B81C6A6AD8}" type="slidenum">
              <a:rPr lang="en-US" smtClean="0"/>
              <a:pPr/>
              <a:t>‹#›</a:t>
            </a:fld>
            <a:endParaRPr lang="en-US"/>
          </a:p>
        </p:txBody>
      </p:sp>
    </p:spTree>
    <p:extLst>
      <p:ext uri="{BB962C8B-B14F-4D97-AF65-F5344CB8AC3E}">
        <p14:creationId xmlns:p14="http://schemas.microsoft.com/office/powerpoint/2010/main" val="3148125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732F7F-B079-5144-B889-5E92E998861B}" type="datetimeFigureOut">
              <a:rPr lang="en-US" smtClean="0"/>
              <a:pPr/>
              <a:t>7/27/14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B54BF-82CF-0648-9AF5-F5B81C6A6AD8}" type="slidenum">
              <a:rPr lang="en-US" smtClean="0"/>
              <a:pPr/>
              <a:t>‹#›</a:t>
            </a:fld>
            <a:endParaRPr lang="en-US"/>
          </a:p>
        </p:txBody>
      </p:sp>
    </p:spTree>
    <p:extLst>
      <p:ext uri="{BB962C8B-B14F-4D97-AF65-F5344CB8AC3E}">
        <p14:creationId xmlns:p14="http://schemas.microsoft.com/office/powerpoint/2010/main" val="9077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32F7F-B079-5144-B889-5E92E998861B}" type="datetimeFigureOut">
              <a:rPr lang="en-US" smtClean="0"/>
              <a:pPr/>
              <a:t>7/27/14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B54BF-82CF-0648-9AF5-F5B81C6A6AD8}" type="slidenum">
              <a:rPr lang="en-US" smtClean="0"/>
              <a:pPr/>
              <a:t>‹#›</a:t>
            </a:fld>
            <a:endParaRPr lang="en-US"/>
          </a:p>
        </p:txBody>
      </p:sp>
    </p:spTree>
    <p:extLst>
      <p:ext uri="{BB962C8B-B14F-4D97-AF65-F5344CB8AC3E}">
        <p14:creationId xmlns:p14="http://schemas.microsoft.com/office/powerpoint/2010/main" val="405606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32F7F-B079-5144-B889-5E92E998861B}" type="datetimeFigureOut">
              <a:rPr lang="en-US" smtClean="0"/>
              <a:pPr/>
              <a:t>7/27/14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B54BF-82CF-0648-9AF5-F5B81C6A6AD8}" type="slidenum">
              <a:rPr lang="en-US" smtClean="0"/>
              <a:pPr/>
              <a:t>‹#›</a:t>
            </a:fld>
            <a:endParaRPr lang="en-US"/>
          </a:p>
        </p:txBody>
      </p:sp>
    </p:spTree>
    <p:extLst>
      <p:ext uri="{BB962C8B-B14F-4D97-AF65-F5344CB8AC3E}">
        <p14:creationId xmlns:p14="http://schemas.microsoft.com/office/powerpoint/2010/main" val="1642935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32F7F-B079-5144-B889-5E92E998861B}" type="datetimeFigureOut">
              <a:rPr lang="en-US" smtClean="0"/>
              <a:pPr/>
              <a:t>7/27/14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B54BF-82CF-0648-9AF5-F5B81C6A6AD8}" type="slidenum">
              <a:rPr lang="en-US" smtClean="0"/>
              <a:pPr/>
              <a:t>‹#›</a:t>
            </a:fld>
            <a:endParaRPr lang="en-US"/>
          </a:p>
        </p:txBody>
      </p:sp>
    </p:spTree>
    <p:extLst>
      <p:ext uri="{BB962C8B-B14F-4D97-AF65-F5344CB8AC3E}">
        <p14:creationId xmlns:p14="http://schemas.microsoft.com/office/powerpoint/2010/main" val="35222847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32F7F-B079-5144-B889-5E92E998861B}" type="datetimeFigureOut">
              <a:rPr lang="en-US" smtClean="0"/>
              <a:pPr/>
              <a:t>7/27/14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B54BF-82CF-0648-9AF5-F5B81C6A6AD8}" type="slidenum">
              <a:rPr lang="en-US" smtClean="0"/>
              <a:pPr/>
              <a:t>‹#›</a:t>
            </a:fld>
            <a:endParaRPr lang="en-US"/>
          </a:p>
        </p:txBody>
      </p:sp>
    </p:spTree>
    <p:extLst>
      <p:ext uri="{BB962C8B-B14F-4D97-AF65-F5344CB8AC3E}">
        <p14:creationId xmlns:p14="http://schemas.microsoft.com/office/powerpoint/2010/main" val="3432197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oleObject" Target="../embeddings/oleObject1.bin"/><Relationship Id="rId6"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04800" y="2438400"/>
            <a:ext cx="8534400" cy="1244600"/>
          </a:xfrm>
          <a:prstGeom prst="rect">
            <a:avLst/>
          </a:prstGeom>
          <a:noFill/>
          <a:ln w="9525">
            <a:noFill/>
            <a:miter lim="800000"/>
            <a:headEnd/>
            <a:tailEnd/>
          </a:ln>
          <a:effectLst/>
        </p:spPr>
        <p:txBody>
          <a:bodyPr anchor="ctr"/>
          <a:lstStyle/>
          <a:p>
            <a:pPr algn="ctr">
              <a:defRPr/>
            </a:pPr>
            <a:r>
              <a:rPr lang="en-US" sz="4000" i="1" dirty="0" smtClean="0"/>
              <a:t>Understanding Gene Regulation Through Integrated Analysis of Genomic Data</a:t>
            </a:r>
            <a:endParaRPr lang="en-US" sz="4000" b="1" dirty="0" smtClean="0"/>
          </a:p>
          <a:p>
            <a:pPr algn="ctr">
              <a:defRPr/>
            </a:pPr>
            <a:endParaRPr lang="en-US" sz="4000" b="1" dirty="0">
              <a:latin typeface="Arial" pitchFamily="34" charset="0"/>
              <a:cs typeface="Arial" pitchFamily="34" charset="0"/>
            </a:endParaRPr>
          </a:p>
          <a:p>
            <a:pPr algn="ctr" eaLnBrk="1" hangingPunct="1">
              <a:defRPr/>
            </a:pPr>
            <a:endParaRPr lang="en-US" sz="4000" b="1" dirty="0">
              <a:latin typeface="Arial" pitchFamily="34" charset="0"/>
              <a:cs typeface="Arial" pitchFamily="34" charset="0"/>
            </a:endParaRPr>
          </a:p>
        </p:txBody>
      </p:sp>
      <p:sp>
        <p:nvSpPr>
          <p:cNvPr id="3" name="Rectangle 3"/>
          <p:cNvSpPr>
            <a:spLocks noChangeArrowheads="1"/>
          </p:cNvSpPr>
          <p:nvPr/>
        </p:nvSpPr>
        <p:spPr bwMode="auto">
          <a:xfrm>
            <a:off x="831850" y="3959225"/>
            <a:ext cx="7478713" cy="1752600"/>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pitchFamily="2" charset="2"/>
              <a:buNone/>
              <a:defRPr/>
            </a:pPr>
            <a:r>
              <a:rPr lang="en-US" sz="3200" b="1" dirty="0">
                <a:latin typeface="Arial Unicode MS" pitchFamily="34" charset="-128"/>
                <a:ea typeface="Arial Unicode MS" pitchFamily="34" charset="-128"/>
                <a:cs typeface="Arial Unicode MS" pitchFamily="34" charset="-128"/>
              </a:rPr>
              <a:t>Guo-Cheng Yuan</a:t>
            </a:r>
          </a:p>
          <a:p>
            <a:pPr algn="ctr" eaLnBrk="1" hangingPunct="1">
              <a:lnSpc>
                <a:spcPct val="0"/>
              </a:lnSpc>
              <a:spcBef>
                <a:spcPct val="20000"/>
              </a:spcBef>
              <a:buClr>
                <a:schemeClr val="hlink"/>
              </a:buClr>
              <a:buSzPct val="90000"/>
              <a:buFont typeface="Wingdings" pitchFamily="2" charset="2"/>
              <a:buNone/>
              <a:defRPr/>
            </a:pPr>
            <a:endParaRPr lang="en-US" sz="3200" dirty="0">
              <a:latin typeface="Arial Unicode MS" pitchFamily="34" charset="-128"/>
              <a:ea typeface="Arial Unicode MS" pitchFamily="34" charset="-128"/>
              <a:cs typeface="Arial Unicode MS" pitchFamily="34" charset="-128"/>
            </a:endParaRPr>
          </a:p>
          <a:p>
            <a:pPr algn="ctr" eaLnBrk="1" hangingPunct="1">
              <a:spcBef>
                <a:spcPct val="20000"/>
              </a:spcBef>
              <a:buClr>
                <a:schemeClr val="hlink"/>
              </a:buClr>
              <a:buSzPct val="90000"/>
              <a:buFont typeface="Wingdings" pitchFamily="2" charset="2"/>
              <a:buNone/>
              <a:defRPr/>
            </a:pPr>
            <a:r>
              <a:rPr lang="en-US" sz="2400" i="1" dirty="0">
                <a:latin typeface="Times New Roman" pitchFamily="18" charset="0"/>
              </a:rPr>
              <a:t>Department of Biostatistics and Computational Biology </a:t>
            </a:r>
          </a:p>
          <a:p>
            <a:pPr algn="ctr" eaLnBrk="1" hangingPunct="1">
              <a:spcBef>
                <a:spcPct val="20000"/>
              </a:spcBef>
              <a:buClr>
                <a:schemeClr val="hlink"/>
              </a:buClr>
              <a:buSzPct val="90000"/>
              <a:buFont typeface="Wingdings" pitchFamily="2" charset="2"/>
              <a:buNone/>
              <a:defRPr/>
            </a:pPr>
            <a:r>
              <a:rPr lang="en-US" sz="2400" i="1" dirty="0">
                <a:latin typeface="Times New Roman" pitchFamily="18" charset="0"/>
              </a:rPr>
              <a:t>Dana-Farber Cancer Institute</a:t>
            </a:r>
          </a:p>
          <a:p>
            <a:pPr algn="ctr" eaLnBrk="1" hangingPunct="1">
              <a:spcBef>
                <a:spcPct val="20000"/>
              </a:spcBef>
              <a:buClr>
                <a:schemeClr val="hlink"/>
              </a:buClr>
              <a:buSzPct val="90000"/>
              <a:buFont typeface="Wingdings" pitchFamily="2" charset="2"/>
              <a:buNone/>
              <a:defRPr/>
            </a:pPr>
            <a:r>
              <a:rPr lang="en-US" sz="2400" i="1" dirty="0">
                <a:latin typeface="Times New Roman" pitchFamily="18" charset="0"/>
              </a:rPr>
              <a:t>Harvard School of Public Health</a:t>
            </a:r>
          </a:p>
          <a:p>
            <a:pPr algn="ctr" eaLnBrk="1" hangingPunct="1">
              <a:spcBef>
                <a:spcPct val="20000"/>
              </a:spcBef>
              <a:buClr>
                <a:schemeClr val="hlink"/>
              </a:buClr>
              <a:buSzPct val="90000"/>
              <a:buFont typeface="Wingdings" pitchFamily="2" charset="2"/>
              <a:buNone/>
              <a:defRPr/>
            </a:pPr>
            <a:r>
              <a:rPr lang="en-US" sz="1400" dirty="0">
                <a:latin typeface="Times New Roman" pitchFamily="18" charset="0"/>
              </a:rPr>
              <a:t> </a:t>
            </a:r>
          </a:p>
        </p:txBody>
      </p:sp>
      <p:sp>
        <p:nvSpPr>
          <p:cNvPr id="4" name="Text Box 4"/>
          <p:cNvSpPr txBox="1">
            <a:spLocks noChangeArrowheads="1"/>
          </p:cNvSpPr>
          <p:nvPr/>
        </p:nvSpPr>
        <p:spPr bwMode="auto">
          <a:xfrm>
            <a:off x="5619750" y="6248400"/>
            <a:ext cx="3316036" cy="369332"/>
          </a:xfrm>
          <a:prstGeom prst="rect">
            <a:avLst/>
          </a:prstGeom>
          <a:noFill/>
          <a:ln w="9525">
            <a:noFill/>
            <a:miter lim="800000"/>
            <a:headEnd/>
            <a:tailEnd/>
          </a:ln>
        </p:spPr>
        <p:txBody>
          <a:bodyPr wrap="none">
            <a:spAutoFit/>
          </a:bodyPr>
          <a:lstStyle/>
          <a:p>
            <a:r>
              <a:rPr lang="en-US" dirty="0" smtClean="0"/>
              <a:t>Faculty Workshop, July 23</a:t>
            </a:r>
            <a:r>
              <a:rPr lang="en-US" baseline="30000" dirty="0" smtClean="0"/>
              <a:t>rd</a:t>
            </a:r>
            <a:r>
              <a:rPr lang="en-US" dirty="0" smtClean="0"/>
              <a:t>, 2014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458"/>
            <a:ext cx="9144000" cy="1143000"/>
          </a:xfrm>
        </p:spPr>
        <p:txBody>
          <a:bodyPr>
            <a:normAutofit fontScale="90000"/>
          </a:bodyPr>
          <a:lstStyle/>
          <a:p>
            <a:r>
              <a:rPr lang="en-US" dirty="0" smtClean="0"/>
              <a:t>Chromatin plasticity is related to DNA sequence</a:t>
            </a:r>
            <a:endParaRPr lang="en-US" dirty="0"/>
          </a:p>
        </p:txBody>
      </p:sp>
      <p:pic>
        <p:nvPicPr>
          <p:cNvPr id="6146" name="Picture 2"/>
          <p:cNvPicPr>
            <a:picLocks noChangeAspect="1" noChangeArrowheads="1"/>
          </p:cNvPicPr>
          <p:nvPr/>
        </p:nvPicPr>
        <p:blipFill>
          <a:blip r:embed="rId2"/>
          <a:srcRect/>
          <a:stretch>
            <a:fillRect/>
          </a:stretch>
        </p:blipFill>
        <p:spPr bwMode="auto">
          <a:xfrm>
            <a:off x="137960" y="1288608"/>
            <a:ext cx="2667000" cy="2678446"/>
          </a:xfrm>
          <a:prstGeom prst="rect">
            <a:avLst/>
          </a:prstGeom>
          <a:noFill/>
          <a:ln w="9525">
            <a:noFill/>
            <a:miter lim="800000"/>
            <a:headEnd/>
            <a:tailEnd/>
          </a:ln>
          <a:effectLst/>
        </p:spPr>
      </p:pic>
      <p:grpSp>
        <p:nvGrpSpPr>
          <p:cNvPr id="3" name="Group 13"/>
          <p:cNvGrpSpPr/>
          <p:nvPr/>
        </p:nvGrpSpPr>
        <p:grpSpPr>
          <a:xfrm>
            <a:off x="2804960" y="1288607"/>
            <a:ext cx="6428690" cy="5300451"/>
            <a:chOff x="2804960" y="1288607"/>
            <a:chExt cx="6428690" cy="5300451"/>
          </a:xfrm>
        </p:grpSpPr>
        <p:grpSp>
          <p:nvGrpSpPr>
            <p:cNvPr id="4" name="Group 10"/>
            <p:cNvGrpSpPr/>
            <p:nvPr/>
          </p:nvGrpSpPr>
          <p:grpSpPr>
            <a:xfrm>
              <a:off x="2804960" y="1288607"/>
              <a:ext cx="6428690" cy="5300451"/>
              <a:chOff x="2804960" y="1288607"/>
              <a:chExt cx="6428690" cy="5300451"/>
            </a:xfrm>
          </p:grpSpPr>
          <p:pic>
            <p:nvPicPr>
              <p:cNvPr id="53250" name="Picture 2"/>
              <p:cNvPicPr>
                <a:picLocks noChangeAspect="1" noChangeArrowheads="1"/>
              </p:cNvPicPr>
              <p:nvPr/>
            </p:nvPicPr>
            <p:blipFill>
              <a:blip r:embed="rId3"/>
              <a:srcRect/>
              <a:stretch>
                <a:fillRect/>
              </a:stretch>
            </p:blipFill>
            <p:spPr bwMode="auto">
              <a:xfrm>
                <a:off x="2894610" y="1288607"/>
                <a:ext cx="6339040" cy="5300451"/>
              </a:xfrm>
              <a:prstGeom prst="rect">
                <a:avLst/>
              </a:prstGeom>
              <a:noFill/>
              <a:ln w="9525">
                <a:noFill/>
                <a:miter lim="800000"/>
                <a:headEnd/>
                <a:tailEnd/>
              </a:ln>
              <a:effectLst/>
            </p:spPr>
          </p:pic>
          <p:sp>
            <p:nvSpPr>
              <p:cNvPr id="10" name="Rectangle 9"/>
              <p:cNvSpPr/>
              <p:nvPr/>
            </p:nvSpPr>
            <p:spPr>
              <a:xfrm>
                <a:off x="2804960" y="5880847"/>
                <a:ext cx="6339040" cy="3585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2894610" y="1288608"/>
              <a:ext cx="287861" cy="217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5"/>
          <p:cNvGrpSpPr/>
          <p:nvPr/>
        </p:nvGrpSpPr>
        <p:grpSpPr>
          <a:xfrm>
            <a:off x="294755" y="4166368"/>
            <a:ext cx="2242257" cy="2569948"/>
            <a:chOff x="294755" y="4166368"/>
            <a:chExt cx="2242257" cy="2569948"/>
          </a:xfrm>
        </p:grpSpPr>
        <p:pic>
          <p:nvPicPr>
            <p:cNvPr id="53251" name="Picture 3"/>
            <p:cNvPicPr>
              <a:picLocks noChangeAspect="1" noChangeArrowheads="1"/>
            </p:cNvPicPr>
            <p:nvPr/>
          </p:nvPicPr>
          <p:blipFill>
            <a:blip r:embed="rId4"/>
            <a:srcRect/>
            <a:stretch>
              <a:fillRect/>
            </a:stretch>
          </p:blipFill>
          <p:spPr bwMode="auto">
            <a:xfrm>
              <a:off x="397404" y="4205145"/>
              <a:ext cx="2139608" cy="2531171"/>
            </a:xfrm>
            <a:prstGeom prst="rect">
              <a:avLst/>
            </a:prstGeom>
            <a:noFill/>
            <a:ln w="9525">
              <a:noFill/>
              <a:miter lim="800000"/>
              <a:headEnd/>
              <a:tailEnd/>
            </a:ln>
            <a:effectLst/>
          </p:spPr>
        </p:pic>
        <p:sp>
          <p:nvSpPr>
            <p:cNvPr id="15" name="Rectangle 14"/>
            <p:cNvSpPr/>
            <p:nvPr/>
          </p:nvSpPr>
          <p:spPr>
            <a:xfrm>
              <a:off x="294755" y="4166368"/>
              <a:ext cx="287861" cy="217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27" y="94607"/>
            <a:ext cx="8793892" cy="1143000"/>
          </a:xfrm>
        </p:spPr>
        <p:txBody>
          <a:bodyPr>
            <a:normAutofit/>
          </a:bodyPr>
          <a:lstStyle/>
          <a:p>
            <a:r>
              <a:rPr lang="en-US" dirty="0" smtClean="0"/>
              <a:t>A pipeline to identify regulatory TFs</a:t>
            </a:r>
            <a:endParaRPr lang="en-US" dirty="0"/>
          </a:p>
        </p:txBody>
      </p:sp>
      <p:grpSp>
        <p:nvGrpSpPr>
          <p:cNvPr id="3" name="Group 8"/>
          <p:cNvGrpSpPr/>
          <p:nvPr/>
        </p:nvGrpSpPr>
        <p:grpSpPr>
          <a:xfrm>
            <a:off x="89610" y="1237607"/>
            <a:ext cx="4524522" cy="5692108"/>
            <a:chOff x="89610" y="1237607"/>
            <a:chExt cx="4524522" cy="5692108"/>
          </a:xfrm>
        </p:grpSpPr>
        <p:pic>
          <p:nvPicPr>
            <p:cNvPr id="54276" name="Picture 4"/>
            <p:cNvPicPr>
              <a:picLocks noChangeAspect="1" noChangeArrowheads="1"/>
            </p:cNvPicPr>
            <p:nvPr/>
          </p:nvPicPr>
          <p:blipFill>
            <a:blip r:embed="rId2"/>
            <a:srcRect/>
            <a:stretch>
              <a:fillRect/>
            </a:stretch>
          </p:blipFill>
          <p:spPr bwMode="auto">
            <a:xfrm>
              <a:off x="165967" y="1237607"/>
              <a:ext cx="4412305" cy="5447399"/>
            </a:xfrm>
            <a:prstGeom prst="rect">
              <a:avLst/>
            </a:prstGeom>
            <a:noFill/>
            <a:ln w="9525">
              <a:noFill/>
              <a:miter lim="800000"/>
              <a:headEnd/>
              <a:tailEnd/>
            </a:ln>
            <a:effectLst/>
          </p:spPr>
        </p:pic>
        <p:sp>
          <p:nvSpPr>
            <p:cNvPr id="5" name="Rectangle 4"/>
            <p:cNvSpPr/>
            <p:nvPr/>
          </p:nvSpPr>
          <p:spPr>
            <a:xfrm>
              <a:off x="1066800" y="6499412"/>
              <a:ext cx="3547332"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9610" y="6571127"/>
              <a:ext cx="340696"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7"/>
          <p:cNvGrpSpPr/>
          <p:nvPr/>
        </p:nvGrpSpPr>
        <p:grpSpPr>
          <a:xfrm>
            <a:off x="4820327" y="1756598"/>
            <a:ext cx="4243019" cy="4201676"/>
            <a:chOff x="4614132" y="1756598"/>
            <a:chExt cx="4243019" cy="4201676"/>
          </a:xfrm>
        </p:grpSpPr>
        <p:pic>
          <p:nvPicPr>
            <p:cNvPr id="54277" name="Picture 5"/>
            <p:cNvPicPr>
              <a:picLocks noChangeAspect="1" noChangeArrowheads="1"/>
            </p:cNvPicPr>
            <p:nvPr/>
          </p:nvPicPr>
          <p:blipFill>
            <a:blip r:embed="rId3"/>
            <a:srcRect/>
            <a:stretch>
              <a:fillRect/>
            </a:stretch>
          </p:blipFill>
          <p:spPr bwMode="auto">
            <a:xfrm>
              <a:off x="4614132" y="1935892"/>
              <a:ext cx="4243019" cy="4022382"/>
            </a:xfrm>
            <a:prstGeom prst="rect">
              <a:avLst/>
            </a:prstGeom>
            <a:noFill/>
            <a:ln w="9525">
              <a:noFill/>
              <a:miter lim="800000"/>
              <a:headEnd/>
              <a:tailEnd/>
            </a:ln>
            <a:effectLst/>
          </p:spPr>
        </p:pic>
        <p:sp>
          <p:nvSpPr>
            <p:cNvPr id="7" name="Rectangle 6"/>
            <p:cNvSpPr/>
            <p:nvPr/>
          </p:nvSpPr>
          <p:spPr>
            <a:xfrm>
              <a:off x="5056057" y="1756598"/>
              <a:ext cx="340696"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820327" y="6386461"/>
            <a:ext cx="4160754" cy="369332"/>
          </a:xfrm>
          <a:prstGeom prst="rect">
            <a:avLst/>
          </a:prstGeom>
          <a:noFill/>
        </p:spPr>
        <p:txBody>
          <a:bodyPr wrap="none" rtlCol="0">
            <a:spAutoFit/>
          </a:bodyPr>
          <a:lstStyle/>
          <a:p>
            <a:r>
              <a:rPr lang="en-US" b="1" dirty="0" err="1" smtClean="0"/>
              <a:t>Pinello</a:t>
            </a:r>
            <a:r>
              <a:rPr lang="en-US" dirty="0" smtClean="0"/>
              <a:t>, </a:t>
            </a:r>
            <a:r>
              <a:rPr lang="nl-NL" dirty="0" smtClean="0"/>
              <a:t>PNAS. 2014 Jan 21;111(3):E344-53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312"/>
            <a:ext cx="9144000" cy="1143000"/>
          </a:xfrm>
        </p:spPr>
        <p:txBody>
          <a:bodyPr>
            <a:noAutofit/>
          </a:bodyPr>
          <a:lstStyle/>
          <a:p>
            <a:r>
              <a:rPr lang="en-US" sz="3200" dirty="0" smtClean="0"/>
              <a:t>Example: PAX5 in GM12878</a:t>
            </a:r>
            <a:endParaRPr lang="en-US" sz="3200" dirty="0"/>
          </a:p>
        </p:txBody>
      </p:sp>
      <p:grpSp>
        <p:nvGrpSpPr>
          <p:cNvPr id="3" name="Group 18"/>
          <p:cNvGrpSpPr/>
          <p:nvPr/>
        </p:nvGrpSpPr>
        <p:grpSpPr>
          <a:xfrm>
            <a:off x="400050" y="1009650"/>
            <a:ext cx="4268091" cy="1989490"/>
            <a:chOff x="400050" y="1009650"/>
            <a:chExt cx="4268091" cy="1989490"/>
          </a:xfrm>
        </p:grpSpPr>
        <p:sp>
          <p:nvSpPr>
            <p:cNvPr id="6" name="TextBox 5"/>
            <p:cNvSpPr txBox="1"/>
            <p:nvPr/>
          </p:nvSpPr>
          <p:spPr>
            <a:xfrm>
              <a:off x="400050" y="1009650"/>
              <a:ext cx="2067682" cy="369332"/>
            </a:xfrm>
            <a:prstGeom prst="rect">
              <a:avLst/>
            </a:prstGeom>
            <a:noFill/>
          </p:spPr>
          <p:txBody>
            <a:bodyPr wrap="none" rtlCol="0">
              <a:spAutoFit/>
            </a:bodyPr>
            <a:lstStyle/>
            <a:p>
              <a:r>
                <a:rPr lang="en-US" dirty="0" smtClean="0"/>
                <a:t>1. Motif Enrichment</a:t>
              </a:r>
              <a:endParaRPr lang="en-US" dirty="0"/>
            </a:p>
          </p:txBody>
        </p:sp>
        <p:pic>
          <p:nvPicPr>
            <p:cNvPr id="5123" name="Picture 3"/>
            <p:cNvPicPr>
              <a:picLocks noChangeAspect="1" noChangeArrowheads="1"/>
            </p:cNvPicPr>
            <p:nvPr/>
          </p:nvPicPr>
          <p:blipFill>
            <a:blip r:embed="rId3"/>
            <a:srcRect/>
            <a:stretch>
              <a:fillRect/>
            </a:stretch>
          </p:blipFill>
          <p:spPr bwMode="auto">
            <a:xfrm>
              <a:off x="400050" y="2177713"/>
              <a:ext cx="4268090" cy="821427"/>
            </a:xfrm>
            <a:prstGeom prst="rect">
              <a:avLst/>
            </a:prstGeom>
            <a:noFill/>
            <a:ln w="9525">
              <a:noFill/>
              <a:miter lim="800000"/>
              <a:headEnd/>
              <a:tailEnd/>
            </a:ln>
          </p:spPr>
        </p:pic>
        <p:sp>
          <p:nvSpPr>
            <p:cNvPr id="9" name="TextBox 8"/>
            <p:cNvSpPr txBox="1"/>
            <p:nvPr/>
          </p:nvSpPr>
          <p:spPr>
            <a:xfrm>
              <a:off x="580269" y="1531382"/>
              <a:ext cx="4087872" cy="646331"/>
            </a:xfrm>
            <a:prstGeom prst="rect">
              <a:avLst/>
            </a:prstGeom>
            <a:noFill/>
          </p:spPr>
          <p:txBody>
            <a:bodyPr wrap="square" rtlCol="0">
              <a:spAutoFit/>
            </a:bodyPr>
            <a:lstStyle/>
            <a:p>
              <a:r>
                <a:rPr lang="en-US" dirty="0" smtClean="0"/>
                <a:t>PAX5 is one of the most enriched motifs in GM12878 specific MPRs</a:t>
              </a:r>
              <a:endParaRPr lang="en-US" dirty="0"/>
            </a:p>
          </p:txBody>
        </p:sp>
      </p:grpSp>
      <p:grpSp>
        <p:nvGrpSpPr>
          <p:cNvPr id="4" name="Group 19"/>
          <p:cNvGrpSpPr/>
          <p:nvPr/>
        </p:nvGrpSpPr>
        <p:grpSpPr>
          <a:xfrm>
            <a:off x="409575" y="3038475"/>
            <a:ext cx="4656105" cy="3550682"/>
            <a:chOff x="409575" y="3038475"/>
            <a:chExt cx="4656105" cy="3550682"/>
          </a:xfrm>
        </p:grpSpPr>
        <p:sp>
          <p:nvSpPr>
            <p:cNvPr id="10" name="TextBox 9"/>
            <p:cNvSpPr txBox="1"/>
            <p:nvPr/>
          </p:nvSpPr>
          <p:spPr>
            <a:xfrm>
              <a:off x="409575" y="3038475"/>
              <a:ext cx="3528851" cy="369332"/>
            </a:xfrm>
            <a:prstGeom prst="rect">
              <a:avLst/>
            </a:prstGeom>
            <a:noFill/>
          </p:spPr>
          <p:txBody>
            <a:bodyPr wrap="none" rtlCol="0">
              <a:spAutoFit/>
            </a:bodyPr>
            <a:lstStyle/>
            <a:p>
              <a:r>
                <a:rPr lang="en-US" dirty="0" smtClean="0"/>
                <a:t>2. Coordinated Expression (z-score)</a:t>
              </a:r>
              <a:endParaRPr lang="en-US" dirty="0"/>
            </a:p>
          </p:txBody>
        </p:sp>
        <p:pic>
          <p:nvPicPr>
            <p:cNvPr id="5124" name="Picture 4"/>
            <p:cNvPicPr>
              <a:picLocks noChangeAspect="1" noChangeArrowheads="1"/>
            </p:cNvPicPr>
            <p:nvPr/>
          </p:nvPicPr>
          <p:blipFill>
            <a:blip r:embed="rId4"/>
            <a:srcRect/>
            <a:stretch>
              <a:fillRect/>
            </a:stretch>
          </p:blipFill>
          <p:spPr bwMode="auto">
            <a:xfrm>
              <a:off x="999380" y="3407807"/>
              <a:ext cx="2936704" cy="2864882"/>
            </a:xfrm>
            <a:prstGeom prst="rect">
              <a:avLst/>
            </a:prstGeom>
            <a:noFill/>
            <a:ln w="9525">
              <a:noFill/>
              <a:miter lim="800000"/>
              <a:headEnd/>
              <a:tailEnd/>
            </a:ln>
          </p:spPr>
        </p:pic>
        <p:sp>
          <p:nvSpPr>
            <p:cNvPr id="12" name="TextBox 11"/>
            <p:cNvSpPr txBox="1"/>
            <p:nvPr/>
          </p:nvSpPr>
          <p:spPr>
            <a:xfrm>
              <a:off x="2209800" y="6219825"/>
              <a:ext cx="656590" cy="369332"/>
            </a:xfrm>
            <a:prstGeom prst="rect">
              <a:avLst/>
            </a:prstGeom>
            <a:noFill/>
          </p:spPr>
          <p:txBody>
            <a:bodyPr wrap="none" rtlCol="0">
              <a:spAutoFit/>
            </a:bodyPr>
            <a:lstStyle/>
            <a:p>
              <a:r>
                <a:rPr lang="en-US" dirty="0" smtClean="0"/>
                <a:t>PAX5</a:t>
              </a:r>
              <a:endParaRPr lang="en-US" dirty="0"/>
            </a:p>
          </p:txBody>
        </p:sp>
        <p:sp>
          <p:nvSpPr>
            <p:cNvPr id="13" name="TextBox 12"/>
            <p:cNvSpPr txBox="1"/>
            <p:nvPr/>
          </p:nvSpPr>
          <p:spPr>
            <a:xfrm rot="16200000">
              <a:off x="-377075" y="4564618"/>
              <a:ext cx="2606291" cy="369332"/>
            </a:xfrm>
            <a:prstGeom prst="rect">
              <a:avLst/>
            </a:prstGeom>
            <a:noFill/>
          </p:spPr>
          <p:txBody>
            <a:bodyPr wrap="none" rtlCol="0">
              <a:spAutoFit/>
            </a:bodyPr>
            <a:lstStyle/>
            <a:p>
              <a:r>
                <a:rPr lang="en-US" dirty="0" smtClean="0"/>
                <a:t>PAX5 Targeted HPR Genes</a:t>
              </a:r>
              <a:endParaRPr lang="en-US" dirty="0"/>
            </a:p>
          </p:txBody>
        </p:sp>
        <p:cxnSp>
          <p:nvCxnSpPr>
            <p:cNvPr id="15" name="Straight Arrow Connector 14"/>
            <p:cNvCxnSpPr/>
            <p:nvPr/>
          </p:nvCxnSpPr>
          <p:spPr>
            <a:xfrm flipH="1" flipV="1">
              <a:off x="3810000" y="5276850"/>
              <a:ext cx="571500" cy="38140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952875" y="5715000"/>
              <a:ext cx="1112805" cy="369332"/>
            </a:xfrm>
            <a:prstGeom prst="rect">
              <a:avLst/>
            </a:prstGeom>
            <a:noFill/>
          </p:spPr>
          <p:txBody>
            <a:bodyPr wrap="none" rtlCol="0">
              <a:spAutoFit/>
            </a:bodyPr>
            <a:lstStyle/>
            <a:p>
              <a:r>
                <a:rPr lang="en-US" b="1" dirty="0" smtClean="0">
                  <a:solidFill>
                    <a:srgbClr val="FF0000"/>
                  </a:solidFill>
                </a:rPr>
                <a:t>GM12878</a:t>
              </a:r>
              <a:endParaRPr lang="en-US" b="1" dirty="0">
                <a:solidFill>
                  <a:srgbClr val="FF0000"/>
                </a:solidFill>
              </a:endParaRPr>
            </a:p>
          </p:txBody>
        </p:sp>
      </p:grpSp>
      <p:grpSp>
        <p:nvGrpSpPr>
          <p:cNvPr id="5" name="Group 22"/>
          <p:cNvGrpSpPr/>
          <p:nvPr/>
        </p:nvGrpSpPr>
        <p:grpSpPr>
          <a:xfrm>
            <a:off x="4787384" y="1162050"/>
            <a:ext cx="4166115" cy="4552950"/>
            <a:chOff x="4787384" y="1162050"/>
            <a:chExt cx="4166115" cy="4552950"/>
          </a:xfrm>
        </p:grpSpPr>
        <p:grpSp>
          <p:nvGrpSpPr>
            <p:cNvPr id="7" name="Group 20"/>
            <p:cNvGrpSpPr/>
            <p:nvPr/>
          </p:nvGrpSpPr>
          <p:grpSpPr>
            <a:xfrm>
              <a:off x="4924425" y="1162050"/>
              <a:ext cx="3771900" cy="4552950"/>
              <a:chOff x="4924425" y="1162050"/>
              <a:chExt cx="3771900" cy="4552950"/>
            </a:xfrm>
          </p:grpSpPr>
          <p:sp>
            <p:nvSpPr>
              <p:cNvPr id="17" name="TextBox 16"/>
              <p:cNvSpPr txBox="1"/>
              <p:nvPr/>
            </p:nvSpPr>
            <p:spPr>
              <a:xfrm>
                <a:off x="4924425" y="1162050"/>
                <a:ext cx="1709122" cy="369332"/>
              </a:xfrm>
              <a:prstGeom prst="rect">
                <a:avLst/>
              </a:prstGeom>
              <a:noFill/>
            </p:spPr>
            <p:txBody>
              <a:bodyPr wrap="none" rtlCol="0">
                <a:spAutoFit/>
              </a:bodyPr>
              <a:lstStyle/>
              <a:p>
                <a:r>
                  <a:rPr lang="en-US" dirty="0" smtClean="0"/>
                  <a:t>3. Centralization</a:t>
                </a:r>
                <a:endParaRPr lang="en-US" dirty="0"/>
              </a:p>
            </p:txBody>
          </p:sp>
          <p:pic>
            <p:nvPicPr>
              <p:cNvPr id="5125" name="Picture 5"/>
              <p:cNvPicPr>
                <a:picLocks noChangeAspect="1" noChangeArrowheads="1"/>
              </p:cNvPicPr>
              <p:nvPr/>
            </p:nvPicPr>
            <p:blipFill>
              <a:blip r:embed="rId5"/>
              <a:srcRect/>
              <a:stretch>
                <a:fillRect/>
              </a:stretch>
            </p:blipFill>
            <p:spPr bwMode="auto">
              <a:xfrm>
                <a:off x="4924425" y="1885950"/>
                <a:ext cx="3771900" cy="3829050"/>
              </a:xfrm>
              <a:prstGeom prst="rect">
                <a:avLst/>
              </a:prstGeom>
              <a:noFill/>
              <a:ln w="9525">
                <a:noFill/>
                <a:miter lim="800000"/>
                <a:headEnd/>
                <a:tailEnd/>
              </a:ln>
            </p:spPr>
          </p:pic>
        </p:grpSp>
        <p:sp>
          <p:nvSpPr>
            <p:cNvPr id="18" name="TextBox 17"/>
            <p:cNvSpPr txBox="1"/>
            <p:nvPr/>
          </p:nvSpPr>
          <p:spPr>
            <a:xfrm>
              <a:off x="5065680" y="5345668"/>
              <a:ext cx="3887819" cy="369332"/>
            </a:xfrm>
            <a:prstGeom prst="rect">
              <a:avLst/>
            </a:prstGeom>
            <a:solidFill>
              <a:schemeClr val="bg1"/>
            </a:solidFill>
            <a:effectLst/>
          </p:spPr>
          <p:txBody>
            <a:bodyPr wrap="square" rtlCol="0">
              <a:spAutoFit/>
            </a:bodyPr>
            <a:lstStyle/>
            <a:p>
              <a:r>
                <a:rPr lang="en-US" dirty="0" smtClean="0"/>
                <a:t>-2KB                 </a:t>
              </a:r>
              <a:r>
                <a:rPr lang="en-US" dirty="0" err="1" smtClean="0"/>
                <a:t>MPR_Center</a:t>
              </a:r>
              <a:r>
                <a:rPr lang="en-US" dirty="0" smtClean="0"/>
                <a:t>               2KB</a:t>
              </a:r>
              <a:endParaRPr lang="en-US" dirty="0"/>
            </a:p>
          </p:txBody>
        </p:sp>
        <p:sp>
          <p:nvSpPr>
            <p:cNvPr id="22" name="TextBox 21"/>
            <p:cNvSpPr txBox="1"/>
            <p:nvPr/>
          </p:nvSpPr>
          <p:spPr>
            <a:xfrm rot="16200000">
              <a:off x="4027240" y="3624331"/>
              <a:ext cx="1889620" cy="369332"/>
            </a:xfrm>
            <a:prstGeom prst="rect">
              <a:avLst/>
            </a:prstGeom>
            <a:solidFill>
              <a:schemeClr val="bg1"/>
            </a:solidFill>
            <a:effectLst/>
          </p:spPr>
          <p:txBody>
            <a:bodyPr wrap="none" rtlCol="0">
              <a:spAutoFit/>
            </a:bodyPr>
            <a:lstStyle/>
            <a:p>
              <a:r>
                <a:rPr lang="en-US" dirty="0" smtClean="0"/>
                <a:t>Enrichment  Score</a:t>
              </a:r>
              <a:endParaRPr lang="en-US"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088"/>
            <a:ext cx="9144000" cy="1143000"/>
          </a:xfrm>
        </p:spPr>
        <p:txBody>
          <a:bodyPr>
            <a:normAutofit/>
          </a:bodyPr>
          <a:lstStyle/>
          <a:p>
            <a:r>
              <a:rPr lang="en-US" sz="3200" dirty="0" err="1" smtClean="0"/>
              <a:t>ChIPseq</a:t>
            </a:r>
            <a:r>
              <a:rPr lang="en-US" sz="3200" dirty="0" smtClean="0"/>
              <a:t> confirms </a:t>
            </a:r>
            <a:r>
              <a:rPr lang="en-US" sz="3200" dirty="0" err="1" smtClean="0"/>
              <a:t>colocalization</a:t>
            </a:r>
            <a:r>
              <a:rPr lang="en-US" sz="3200" dirty="0" smtClean="0"/>
              <a:t> between Pax5 and H3K27me3 in GM12878</a:t>
            </a:r>
            <a:endParaRPr lang="en-US" sz="3200" dirty="0"/>
          </a:p>
        </p:txBody>
      </p:sp>
      <p:grpSp>
        <p:nvGrpSpPr>
          <p:cNvPr id="10" name="Group 10"/>
          <p:cNvGrpSpPr/>
          <p:nvPr/>
        </p:nvGrpSpPr>
        <p:grpSpPr>
          <a:xfrm>
            <a:off x="1957583" y="1413003"/>
            <a:ext cx="5078592" cy="5276262"/>
            <a:chOff x="1912758" y="1208088"/>
            <a:chExt cx="5078592" cy="5276262"/>
          </a:xfrm>
        </p:grpSpPr>
        <p:pic>
          <p:nvPicPr>
            <p:cNvPr id="3" name="Picture 3"/>
            <p:cNvPicPr>
              <a:picLocks noChangeAspect="1" noChangeArrowheads="1"/>
            </p:cNvPicPr>
            <p:nvPr/>
          </p:nvPicPr>
          <p:blipFill>
            <a:blip r:embed="rId2"/>
            <a:srcRect/>
            <a:stretch>
              <a:fillRect/>
            </a:stretch>
          </p:blipFill>
          <p:spPr bwMode="auto">
            <a:xfrm>
              <a:off x="1912758" y="1208088"/>
              <a:ext cx="5078592" cy="5276262"/>
            </a:xfrm>
            <a:prstGeom prst="rect">
              <a:avLst/>
            </a:prstGeom>
            <a:noFill/>
            <a:ln w="9525">
              <a:noFill/>
              <a:miter lim="800000"/>
              <a:headEnd/>
              <a:tailEnd/>
            </a:ln>
            <a:effectLst/>
          </p:spPr>
        </p:pic>
        <p:sp>
          <p:nvSpPr>
            <p:cNvPr id="4" name="TextBox 3"/>
            <p:cNvSpPr txBox="1"/>
            <p:nvPr/>
          </p:nvSpPr>
          <p:spPr>
            <a:xfrm>
              <a:off x="2427256" y="6000750"/>
              <a:ext cx="639794" cy="307777"/>
            </a:xfrm>
            <a:prstGeom prst="rect">
              <a:avLst/>
            </a:prstGeom>
            <a:solidFill>
              <a:schemeClr val="bg1"/>
            </a:solidFill>
            <a:effectLst/>
          </p:spPr>
          <p:txBody>
            <a:bodyPr wrap="square" rtlCol="0">
              <a:spAutoFit/>
            </a:bodyPr>
            <a:lstStyle/>
            <a:p>
              <a:r>
                <a:rPr lang="en-US" sz="1400" dirty="0" smtClean="0"/>
                <a:t>-2KB  </a:t>
              </a:r>
              <a:endParaRPr lang="en-US" sz="1400" dirty="0"/>
            </a:p>
          </p:txBody>
        </p:sp>
        <p:sp>
          <p:nvSpPr>
            <p:cNvPr id="5" name="TextBox 4"/>
            <p:cNvSpPr txBox="1"/>
            <p:nvPr/>
          </p:nvSpPr>
          <p:spPr>
            <a:xfrm>
              <a:off x="3551206" y="5983188"/>
              <a:ext cx="639794" cy="307777"/>
            </a:xfrm>
            <a:prstGeom prst="rect">
              <a:avLst/>
            </a:prstGeom>
            <a:solidFill>
              <a:schemeClr val="bg1"/>
            </a:solidFill>
            <a:effectLst/>
          </p:spPr>
          <p:txBody>
            <a:bodyPr wrap="square" rtlCol="0">
              <a:spAutoFit/>
            </a:bodyPr>
            <a:lstStyle/>
            <a:p>
              <a:r>
                <a:rPr lang="en-US" sz="1400" dirty="0" smtClean="0"/>
                <a:t>-2KB </a:t>
              </a:r>
              <a:endParaRPr lang="en-US" sz="1400" dirty="0"/>
            </a:p>
          </p:txBody>
        </p:sp>
        <p:sp>
          <p:nvSpPr>
            <p:cNvPr id="6" name="TextBox 5"/>
            <p:cNvSpPr txBox="1"/>
            <p:nvPr/>
          </p:nvSpPr>
          <p:spPr>
            <a:xfrm>
              <a:off x="2892361" y="5934075"/>
              <a:ext cx="755713" cy="523220"/>
            </a:xfrm>
            <a:prstGeom prst="rect">
              <a:avLst/>
            </a:prstGeom>
            <a:solidFill>
              <a:schemeClr val="bg1"/>
            </a:solidFill>
            <a:effectLst/>
          </p:spPr>
          <p:txBody>
            <a:bodyPr wrap="square" rtlCol="0">
              <a:spAutoFit/>
            </a:bodyPr>
            <a:lstStyle/>
            <a:p>
              <a:pPr algn="ctr"/>
              <a:r>
                <a:rPr lang="en-US" sz="1400" dirty="0" smtClean="0"/>
                <a:t>HPR Center </a:t>
              </a:r>
              <a:endParaRPr lang="en-US" sz="1400" dirty="0"/>
            </a:p>
          </p:txBody>
        </p:sp>
        <p:sp>
          <p:nvSpPr>
            <p:cNvPr id="7" name="TextBox 6"/>
            <p:cNvSpPr txBox="1"/>
            <p:nvPr/>
          </p:nvSpPr>
          <p:spPr>
            <a:xfrm>
              <a:off x="4722781" y="5981700"/>
              <a:ext cx="639794" cy="307777"/>
            </a:xfrm>
            <a:prstGeom prst="rect">
              <a:avLst/>
            </a:prstGeom>
            <a:solidFill>
              <a:schemeClr val="bg1"/>
            </a:solidFill>
            <a:effectLst/>
          </p:spPr>
          <p:txBody>
            <a:bodyPr wrap="square" rtlCol="0">
              <a:spAutoFit/>
            </a:bodyPr>
            <a:lstStyle/>
            <a:p>
              <a:r>
                <a:rPr lang="en-US" sz="1400" dirty="0" smtClean="0"/>
                <a:t>-2KB  </a:t>
              </a:r>
              <a:endParaRPr lang="en-US" sz="1400" dirty="0"/>
            </a:p>
          </p:txBody>
        </p:sp>
        <p:sp>
          <p:nvSpPr>
            <p:cNvPr id="8" name="TextBox 7"/>
            <p:cNvSpPr txBox="1"/>
            <p:nvPr/>
          </p:nvSpPr>
          <p:spPr>
            <a:xfrm>
              <a:off x="5846731" y="5964138"/>
              <a:ext cx="639794" cy="307777"/>
            </a:xfrm>
            <a:prstGeom prst="rect">
              <a:avLst/>
            </a:prstGeom>
            <a:solidFill>
              <a:schemeClr val="bg1"/>
            </a:solidFill>
            <a:effectLst/>
          </p:spPr>
          <p:txBody>
            <a:bodyPr wrap="square" rtlCol="0">
              <a:spAutoFit/>
            </a:bodyPr>
            <a:lstStyle/>
            <a:p>
              <a:r>
                <a:rPr lang="en-US" sz="1400" dirty="0" smtClean="0"/>
                <a:t>-2KB </a:t>
              </a:r>
              <a:endParaRPr lang="en-US" sz="1400" dirty="0"/>
            </a:p>
          </p:txBody>
        </p:sp>
        <p:sp>
          <p:nvSpPr>
            <p:cNvPr id="9" name="TextBox 8"/>
            <p:cNvSpPr txBox="1"/>
            <p:nvPr/>
          </p:nvSpPr>
          <p:spPr>
            <a:xfrm>
              <a:off x="5187886" y="5915025"/>
              <a:ext cx="755713" cy="523220"/>
            </a:xfrm>
            <a:prstGeom prst="rect">
              <a:avLst/>
            </a:prstGeom>
            <a:solidFill>
              <a:schemeClr val="bg1"/>
            </a:solidFill>
            <a:effectLst/>
          </p:spPr>
          <p:txBody>
            <a:bodyPr wrap="square" rtlCol="0">
              <a:spAutoFit/>
            </a:bodyPr>
            <a:lstStyle/>
            <a:p>
              <a:pPr algn="ctr"/>
              <a:r>
                <a:rPr lang="en-US" sz="1400" dirty="0" smtClean="0"/>
                <a:t>HPR Center </a:t>
              </a:r>
              <a:endParaRPr lang="en-US" sz="1400" dirty="0"/>
            </a:p>
          </p:txBody>
        </p:sp>
      </p:gr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1533524" y="71720"/>
            <a:ext cx="6197663" cy="674145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Haystack is (almost) available!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INPUT: Aligned reads from </a:t>
            </a:r>
            <a:r>
              <a:rPr lang="en-US" dirty="0" err="1" smtClean="0"/>
              <a:t>ChIP-seq</a:t>
            </a:r>
            <a:r>
              <a:rPr lang="en-US" dirty="0" smtClean="0"/>
              <a:t> (.bam files)</a:t>
            </a:r>
          </a:p>
          <a:p>
            <a:endParaRPr lang="en-US" dirty="0" smtClean="0"/>
          </a:p>
          <a:p>
            <a:r>
              <a:rPr lang="en-US" b="1" dirty="0" smtClean="0"/>
              <a:t>ONE COMMAND ONLY</a:t>
            </a:r>
            <a:r>
              <a:rPr lang="en-US" dirty="0" smtClean="0"/>
              <a:t>:</a:t>
            </a:r>
          </a:p>
          <a:p>
            <a:pPr marL="0" indent="0" algn="ctr">
              <a:buNone/>
            </a:pPr>
            <a:r>
              <a:rPr lang="en-US" i="1" dirty="0" err="1" smtClean="0"/>
              <a:t>haystack_pipeline</a:t>
            </a:r>
            <a:r>
              <a:rPr lang="en-US" i="1" dirty="0" smtClean="0"/>
              <a:t> </a:t>
            </a:r>
            <a:r>
              <a:rPr lang="en-US" i="1" dirty="0" err="1" smtClean="0"/>
              <a:t>my_bam_folder</a:t>
            </a:r>
            <a:r>
              <a:rPr lang="en-US" i="1" dirty="0" smtClean="0"/>
              <a:t> hg19</a:t>
            </a:r>
          </a:p>
          <a:p>
            <a:endParaRPr lang="en-US" dirty="0" smtClean="0"/>
          </a:p>
          <a:p>
            <a:r>
              <a:rPr lang="en-US" dirty="0" smtClean="0"/>
              <a:t>OUTPUTS: </a:t>
            </a:r>
          </a:p>
          <a:p>
            <a:pPr>
              <a:buFont typeface="Wingdings" panose="05000000000000000000" pitchFamily="2" charset="2"/>
              <a:buChar char="ü"/>
            </a:pPr>
            <a:r>
              <a:rPr lang="en-US" dirty="0" smtClean="0"/>
              <a:t>Highly plastic regions</a:t>
            </a:r>
          </a:p>
          <a:p>
            <a:pPr>
              <a:buFont typeface="Wingdings" panose="05000000000000000000" pitchFamily="2" charset="2"/>
              <a:buChar char="ü"/>
            </a:pPr>
            <a:r>
              <a:rPr lang="en-US" dirty="0" smtClean="0"/>
              <a:t>Tracks normalized for IGV or Genome Browser</a:t>
            </a:r>
          </a:p>
          <a:p>
            <a:pPr>
              <a:buFont typeface="Wingdings" panose="05000000000000000000" pitchFamily="2" charset="2"/>
              <a:buChar char="ü"/>
            </a:pPr>
            <a:r>
              <a:rPr lang="en-US" dirty="0" smtClean="0"/>
              <a:t>List of candidate regulatory TFs.</a:t>
            </a:r>
          </a:p>
          <a:p>
            <a:endParaRPr lang="en-US" dirty="0" smtClean="0"/>
          </a:p>
          <a:p>
            <a:endParaRPr lang="en-US" dirty="0" smtClean="0"/>
          </a:p>
        </p:txBody>
      </p:sp>
      <p:pic>
        <p:nvPicPr>
          <p:cNvPr id="1026" name="Picture 2" descr="http://mikebrandlyauctioneer.files.wordpress.com/2014/04/easy.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5817" y="5008564"/>
            <a:ext cx="2667000" cy="198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442836"/>
      </p:ext>
    </p:extLst>
  </p:cSld>
  <p:clrMapOvr>
    <a:masterClrMapping/>
  </p:clrMapOvr>
  <mc:AlternateContent xmlns:mc="http://schemas.openxmlformats.org/markup-compatibility/2006" xmlns:p14="http://schemas.microsoft.com/office/powerpoint/2010/main">
    <mc:Choice Requires="p14">
      <p:transition>
        <p14:ferris dir="l"/>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63"/>
            <a:ext cx="8229600" cy="1143000"/>
          </a:xfrm>
        </p:spPr>
        <p:txBody>
          <a:bodyPr/>
          <a:lstStyle/>
          <a:p>
            <a:r>
              <a:rPr lang="en-US" dirty="0" smtClean="0"/>
              <a:t>Take home message</a:t>
            </a:r>
            <a:endParaRPr lang="en-US" dirty="0"/>
          </a:p>
        </p:txBody>
      </p:sp>
      <p:sp>
        <p:nvSpPr>
          <p:cNvPr id="3" name="Content Placeholder 2"/>
          <p:cNvSpPr>
            <a:spLocks noGrp="1"/>
          </p:cNvSpPr>
          <p:nvPr>
            <p:ph idx="1"/>
          </p:nvPr>
        </p:nvSpPr>
        <p:spPr>
          <a:xfrm>
            <a:off x="457200" y="1411935"/>
            <a:ext cx="8229600" cy="5123329"/>
          </a:xfrm>
        </p:spPr>
        <p:txBody>
          <a:bodyPr>
            <a:normAutofit/>
          </a:bodyPr>
          <a:lstStyle/>
          <a:p>
            <a:r>
              <a:rPr lang="en-US" dirty="0" smtClean="0"/>
              <a:t>We shouldn't just focus on a snapshot of the histone patterns and try to interpret what they all mean. Dynamic change is the key to understand biological function.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Biology has entered a data-rich era.</a:t>
            </a:r>
          </a:p>
          <a:p>
            <a:r>
              <a:rPr lang="en-US" dirty="0" smtClean="0"/>
              <a:t>“All models are wrong; but some are useful.”										---- George E. P. Box</a:t>
            </a:r>
            <a:endParaRPr lang="en-US" dirty="0"/>
          </a:p>
        </p:txBody>
      </p:sp>
    </p:spTree>
    <p:extLst>
      <p:ext uri="{BB962C8B-B14F-4D97-AF65-F5344CB8AC3E}">
        <p14:creationId xmlns:p14="http://schemas.microsoft.com/office/powerpoint/2010/main" val="3005619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sz="4000" b="1" kern="0" dirty="0" smtClean="0">
                <a:latin typeface="Calibri" pitchFamily="34" charset="0"/>
                <a:cs typeface="Calibri" pitchFamily="34" charset="0"/>
              </a:rPr>
              <a:t>Acknowledgement</a:t>
            </a:r>
            <a:endParaRPr lang="en-US" sz="4000" b="1" kern="0" dirty="0">
              <a:latin typeface="Calibri" pitchFamily="34" charset="0"/>
              <a:cs typeface="Calibri" pitchFamily="34" charset="0"/>
            </a:endParaRPr>
          </a:p>
        </p:txBody>
      </p:sp>
      <p:sp>
        <p:nvSpPr>
          <p:cNvPr id="5" name="Content Placeholder 4"/>
          <p:cNvSpPr>
            <a:spLocks noGrp="1"/>
          </p:cNvSpPr>
          <p:nvPr>
            <p:ph sz="half" idx="1"/>
          </p:nvPr>
        </p:nvSpPr>
        <p:spPr>
          <a:xfrm>
            <a:off x="533400" y="1447799"/>
            <a:ext cx="4038600" cy="3293841"/>
          </a:xfrm>
        </p:spPr>
        <p:txBody>
          <a:bodyPr>
            <a:normAutofit fontScale="92500" lnSpcReduction="20000"/>
          </a:bodyPr>
          <a:lstStyle/>
          <a:p>
            <a:pPr>
              <a:lnSpc>
                <a:spcPct val="120000"/>
              </a:lnSpc>
              <a:defRPr/>
            </a:pPr>
            <a:r>
              <a:rPr lang="en-US" sz="3500" kern="0" dirty="0" smtClean="0">
                <a:latin typeface="Calibri" pitchFamily="34" charset="0"/>
                <a:ea typeface="+mj-ea"/>
                <a:cs typeface="Calibri" pitchFamily="34" charset="0"/>
              </a:rPr>
              <a:t>Our group</a:t>
            </a:r>
          </a:p>
          <a:p>
            <a:pPr lvl="1">
              <a:lnSpc>
                <a:spcPct val="120000"/>
              </a:lnSpc>
              <a:defRPr/>
            </a:pPr>
            <a:endParaRPr lang="en-US" sz="1000" kern="0" dirty="0" smtClean="0">
              <a:latin typeface="Calibri" pitchFamily="34" charset="0"/>
              <a:ea typeface="+mj-ea"/>
              <a:cs typeface="Calibri" pitchFamily="34" charset="0"/>
            </a:endParaRPr>
          </a:p>
          <a:p>
            <a:pPr lvl="1">
              <a:lnSpc>
                <a:spcPct val="120000"/>
              </a:lnSpc>
              <a:defRPr/>
            </a:pPr>
            <a:r>
              <a:rPr lang="en-US" sz="3500" b="1" kern="0" dirty="0" smtClean="0">
                <a:latin typeface="Calibri" pitchFamily="34" charset="0"/>
                <a:ea typeface="+mj-ea"/>
                <a:cs typeface="Calibri" pitchFamily="34" charset="0"/>
              </a:rPr>
              <a:t>Luca </a:t>
            </a:r>
            <a:r>
              <a:rPr lang="en-US" sz="3500" b="1" kern="0" dirty="0" err="1" smtClean="0">
                <a:latin typeface="Calibri" pitchFamily="34" charset="0"/>
                <a:ea typeface="+mj-ea"/>
                <a:cs typeface="Calibri" pitchFamily="34" charset="0"/>
              </a:rPr>
              <a:t>Pinello</a:t>
            </a:r>
            <a:endParaRPr lang="en-US" sz="3500" kern="0" dirty="0" smtClean="0">
              <a:latin typeface="Calibri" pitchFamily="34" charset="0"/>
              <a:ea typeface="+mj-ea"/>
              <a:cs typeface="Calibri" pitchFamily="34" charset="0"/>
            </a:endParaRPr>
          </a:p>
          <a:p>
            <a:pPr lvl="1">
              <a:lnSpc>
                <a:spcPct val="120000"/>
              </a:lnSpc>
              <a:defRPr/>
            </a:pPr>
            <a:r>
              <a:rPr lang="en-US" sz="3500" kern="0" dirty="0" smtClean="0">
                <a:latin typeface="Calibri" pitchFamily="34" charset="0"/>
                <a:ea typeface="+mj-ea"/>
                <a:cs typeface="Calibri" pitchFamily="34" charset="0"/>
              </a:rPr>
              <a:t>Kimberly Glass</a:t>
            </a:r>
          </a:p>
          <a:p>
            <a:pPr lvl="1">
              <a:lnSpc>
                <a:spcPct val="120000"/>
              </a:lnSpc>
              <a:defRPr/>
            </a:pPr>
            <a:r>
              <a:rPr lang="en-US" sz="3500" kern="0" dirty="0" smtClean="0">
                <a:latin typeface="Calibri" pitchFamily="34" charset="0"/>
                <a:ea typeface="+mj-ea"/>
                <a:cs typeface="Calibri" pitchFamily="34" charset="0"/>
              </a:rPr>
              <a:t>Eugenio Marco</a:t>
            </a:r>
          </a:p>
          <a:p>
            <a:pPr lvl="1">
              <a:lnSpc>
                <a:spcPct val="120000"/>
              </a:lnSpc>
              <a:defRPr/>
            </a:pPr>
            <a:r>
              <a:rPr lang="en-US" sz="3500" kern="0" dirty="0" err="1" smtClean="0">
                <a:latin typeface="Calibri" pitchFamily="34" charset="0"/>
                <a:ea typeface="+mj-ea"/>
                <a:cs typeface="Calibri" pitchFamily="34" charset="0"/>
              </a:rPr>
              <a:t>Jialiang</a:t>
            </a:r>
            <a:r>
              <a:rPr lang="en-US" sz="3500" kern="0" dirty="0" smtClean="0">
                <a:latin typeface="Calibri" pitchFamily="34" charset="0"/>
                <a:ea typeface="+mj-ea"/>
                <a:cs typeface="Calibri" pitchFamily="34" charset="0"/>
              </a:rPr>
              <a:t> Huang</a:t>
            </a:r>
          </a:p>
        </p:txBody>
      </p:sp>
      <p:sp>
        <p:nvSpPr>
          <p:cNvPr id="6" name="Content Placeholder 5"/>
          <p:cNvSpPr>
            <a:spLocks noGrp="1"/>
          </p:cNvSpPr>
          <p:nvPr>
            <p:ph sz="half" idx="2"/>
          </p:nvPr>
        </p:nvSpPr>
        <p:spPr>
          <a:xfrm>
            <a:off x="4581864" y="4741641"/>
            <a:ext cx="4267200" cy="1685175"/>
          </a:xfrm>
        </p:spPr>
        <p:txBody>
          <a:bodyPr>
            <a:noAutofit/>
          </a:bodyPr>
          <a:lstStyle/>
          <a:p>
            <a:pPr>
              <a:buNone/>
            </a:pPr>
            <a:endParaRPr lang="en-US" kern="0" dirty="0" smtClean="0">
              <a:latin typeface="Calibri" pitchFamily="34" charset="0"/>
              <a:ea typeface="+mj-ea"/>
              <a:cs typeface="Calibri" pitchFamily="34" charset="0"/>
            </a:endParaRPr>
          </a:p>
          <a:p>
            <a:r>
              <a:rPr lang="en-US" kern="0" dirty="0" smtClean="0">
                <a:latin typeface="Calibri" pitchFamily="34" charset="0"/>
                <a:ea typeface="+mj-ea"/>
                <a:cs typeface="Calibri" pitchFamily="34" charset="0"/>
              </a:rPr>
              <a:t>NIH, Barr Award, Milton Foundation, HSPH CIF</a:t>
            </a:r>
            <a:endParaRPr lang="en-US" kern="0" dirty="0">
              <a:latin typeface="Calibri" pitchFamily="34" charset="0"/>
              <a:ea typeface="+mj-ea"/>
              <a:cs typeface="Calibri" pitchFamily="34" charset="0"/>
            </a:endParaRPr>
          </a:p>
        </p:txBody>
      </p:sp>
      <p:sp>
        <p:nvSpPr>
          <p:cNvPr id="7" name="Content Placeholder 5"/>
          <p:cNvSpPr txBox="1">
            <a:spLocks/>
          </p:cNvSpPr>
          <p:nvPr/>
        </p:nvSpPr>
        <p:spPr>
          <a:xfrm>
            <a:off x="4581864" y="1593669"/>
            <a:ext cx="4038600" cy="1905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500" kern="0" dirty="0" smtClean="0">
                <a:latin typeface="Calibri" pitchFamily="34" charset="0"/>
                <a:ea typeface="+mj-ea"/>
                <a:cs typeface="Calibri" pitchFamily="34" charset="0"/>
              </a:rPr>
              <a:t>Stuart </a:t>
            </a:r>
            <a:r>
              <a:rPr lang="en-US" sz="3500" kern="0" dirty="0" err="1" smtClean="0">
                <a:latin typeface="Calibri" pitchFamily="34" charset="0"/>
                <a:ea typeface="+mj-ea"/>
                <a:cs typeface="Calibri" pitchFamily="34" charset="0"/>
              </a:rPr>
              <a:t>Orkin</a:t>
            </a:r>
            <a:endParaRPr lang="en-US" sz="3500" kern="0" dirty="0" smtClean="0">
              <a:latin typeface="Calibri" pitchFamily="34" charset="0"/>
              <a:ea typeface="+mj-ea"/>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1000" kern="0" dirty="0" smtClean="0">
              <a:latin typeface="Calibri" pitchFamily="34" charset="0"/>
              <a:ea typeface="+mj-ea"/>
              <a:cs typeface="Calibri"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0" cap="none" spc="0" normalizeH="0" baseline="0" noProof="0" dirty="0" err="1" smtClean="0">
                <a:ln>
                  <a:noFill/>
                </a:ln>
                <a:uLnTx/>
                <a:uFillTx/>
                <a:latin typeface="Calibri" pitchFamily="34" charset="0"/>
                <a:ea typeface="+mj-ea"/>
                <a:cs typeface="Calibri" pitchFamily="34" charset="0"/>
              </a:rPr>
              <a:t>Jian</a:t>
            </a:r>
            <a:r>
              <a:rPr kumimoji="0" lang="en-US" sz="3200" b="1" i="0" u="none" strike="noStrike" kern="0" cap="none" spc="0" normalizeH="0" baseline="0" noProof="0" dirty="0" smtClean="0">
                <a:ln>
                  <a:noFill/>
                </a:ln>
                <a:uLnTx/>
                <a:uFillTx/>
                <a:latin typeface="Calibri" pitchFamily="34" charset="0"/>
                <a:ea typeface="+mj-ea"/>
                <a:cs typeface="Calibri" pitchFamily="34" charset="0"/>
              </a:rPr>
              <a:t> </a:t>
            </a:r>
            <a:r>
              <a:rPr kumimoji="0" lang="en-US" sz="3200" b="1" i="0" u="none" strike="noStrike" kern="0" cap="none" spc="0" normalizeH="0" baseline="0" noProof="0" dirty="0" err="1" smtClean="0">
                <a:ln>
                  <a:noFill/>
                </a:ln>
                <a:uLnTx/>
                <a:uFillTx/>
                <a:latin typeface="Calibri" pitchFamily="34" charset="0"/>
                <a:ea typeface="+mj-ea"/>
                <a:cs typeface="Calibri" pitchFamily="34" charset="0"/>
              </a:rPr>
              <a:t>Xu</a:t>
            </a:r>
            <a:endParaRPr kumimoji="0" lang="en-US" sz="3200" b="1" i="0" u="none" strike="noStrike" kern="0" cap="none" spc="0" normalizeH="0" baseline="0" noProof="0" dirty="0" smtClean="0">
              <a:ln>
                <a:noFill/>
              </a:ln>
              <a:uLnTx/>
              <a:uFillTx/>
              <a:latin typeface="Calibri" pitchFamily="34" charset="0"/>
              <a:ea typeface="+mj-ea"/>
              <a:cs typeface="Calibri"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kern="0" dirty="0" smtClean="0">
                <a:latin typeface="Calibri" pitchFamily="34" charset="0"/>
                <a:ea typeface="+mj-ea"/>
                <a:cs typeface="Calibri" pitchFamily="34" charset="0"/>
              </a:rPr>
              <a:t>Zhen </a:t>
            </a:r>
            <a:r>
              <a:rPr lang="en-US" sz="3200" kern="0" dirty="0" err="1" smtClean="0">
                <a:latin typeface="Calibri" pitchFamily="34" charset="0"/>
                <a:ea typeface="+mj-ea"/>
                <a:cs typeface="Calibri" pitchFamily="34" charset="0"/>
              </a:rPr>
              <a:t>Shao</a:t>
            </a:r>
            <a:endParaRPr lang="en-US" sz="3200" kern="0" dirty="0" smtClean="0">
              <a:latin typeface="Calibri" pitchFamily="34" charset="0"/>
              <a:ea typeface="+mj-ea"/>
              <a:cs typeface="Calibri"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kern="0" dirty="0" smtClean="0">
                <a:latin typeface="Calibri" pitchFamily="34" charset="0"/>
                <a:ea typeface="+mj-ea"/>
                <a:cs typeface="Calibri" pitchFamily="34" charset="0"/>
              </a:rPr>
              <a:t>Dan Bauer</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Biology used to be about memorizing terms and facts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33781739"/>
              </p:ext>
            </p:extLst>
          </p:nvPr>
        </p:nvGraphicFramePr>
        <p:xfrm>
          <a:off x="1567356" y="2037442"/>
          <a:ext cx="6096000" cy="33375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Category</a:t>
                      </a:r>
                      <a:endParaRPr lang="en-US" dirty="0"/>
                    </a:p>
                  </a:txBody>
                  <a:tcPr/>
                </a:tc>
                <a:tc>
                  <a:txBody>
                    <a:bodyPr/>
                    <a:lstStyle/>
                    <a:p>
                      <a:r>
                        <a:rPr lang="en-US" dirty="0" smtClean="0"/>
                        <a:t>Human</a:t>
                      </a:r>
                      <a:endParaRPr lang="en-US" dirty="0"/>
                    </a:p>
                  </a:txBody>
                  <a:tcPr/>
                </a:tc>
                <a:tc>
                  <a:txBody>
                    <a:bodyPr/>
                    <a:lstStyle/>
                    <a:p>
                      <a:r>
                        <a:rPr lang="en-US" dirty="0" err="1" smtClean="0"/>
                        <a:t>Zebrafish</a:t>
                      </a:r>
                      <a:endParaRPr lang="en-US" dirty="0"/>
                    </a:p>
                  </a:txBody>
                  <a:tcPr/>
                </a:tc>
              </a:tr>
              <a:tr h="370840">
                <a:tc>
                  <a:txBody>
                    <a:bodyPr/>
                    <a:lstStyle/>
                    <a:p>
                      <a:r>
                        <a:rPr lang="en-US" dirty="0" smtClean="0"/>
                        <a:t>Domain</a:t>
                      </a:r>
                      <a:endParaRPr lang="en-US" dirty="0"/>
                    </a:p>
                  </a:txBody>
                  <a:tcPr/>
                </a:tc>
                <a:tc>
                  <a:txBody>
                    <a:bodyPr/>
                    <a:lstStyle/>
                    <a:p>
                      <a:r>
                        <a:rPr lang="en-US" dirty="0" err="1" smtClean="0"/>
                        <a:t>Eukarya</a:t>
                      </a:r>
                      <a:endParaRPr lang="en-US" dirty="0"/>
                    </a:p>
                  </a:txBody>
                  <a:tcPr/>
                </a:tc>
                <a:tc>
                  <a:txBody>
                    <a:bodyPr/>
                    <a:lstStyle/>
                    <a:p>
                      <a:r>
                        <a:rPr lang="en-US" dirty="0" err="1" smtClean="0"/>
                        <a:t>Eukarya</a:t>
                      </a:r>
                      <a:endParaRPr lang="en-US" dirty="0"/>
                    </a:p>
                  </a:txBody>
                  <a:tcPr/>
                </a:tc>
              </a:tr>
              <a:tr h="370840">
                <a:tc>
                  <a:txBody>
                    <a:bodyPr/>
                    <a:lstStyle/>
                    <a:p>
                      <a:r>
                        <a:rPr lang="en-US" dirty="0" smtClean="0"/>
                        <a:t>Kingdom</a:t>
                      </a:r>
                      <a:endParaRPr lang="en-US" dirty="0"/>
                    </a:p>
                  </a:txBody>
                  <a:tcPr/>
                </a:tc>
                <a:tc>
                  <a:txBody>
                    <a:bodyPr/>
                    <a:lstStyle/>
                    <a:p>
                      <a:r>
                        <a:rPr lang="en-US" dirty="0" err="1" smtClean="0"/>
                        <a:t>Animalia</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Animalia</a:t>
                      </a:r>
                      <a:endParaRPr lang="en-US" dirty="0" smtClean="0"/>
                    </a:p>
                  </a:txBody>
                  <a:tcPr/>
                </a:tc>
              </a:tr>
              <a:tr h="370840">
                <a:tc>
                  <a:txBody>
                    <a:bodyPr/>
                    <a:lstStyle/>
                    <a:p>
                      <a:r>
                        <a:rPr lang="en-US" dirty="0" smtClean="0"/>
                        <a:t>Phylum</a:t>
                      </a:r>
                      <a:endParaRPr lang="en-US" dirty="0"/>
                    </a:p>
                  </a:txBody>
                  <a:tcPr/>
                </a:tc>
                <a:tc>
                  <a:txBody>
                    <a:bodyPr/>
                    <a:lstStyle/>
                    <a:p>
                      <a:r>
                        <a:rPr lang="en-US" dirty="0" err="1" smtClean="0"/>
                        <a:t>Chordata</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Chordata</a:t>
                      </a:r>
                      <a:endParaRPr lang="en-US" dirty="0" smtClean="0"/>
                    </a:p>
                  </a:txBody>
                  <a:tcPr/>
                </a:tc>
              </a:tr>
              <a:tr h="370840">
                <a:tc>
                  <a:txBody>
                    <a:bodyPr/>
                    <a:lstStyle/>
                    <a:p>
                      <a:r>
                        <a:rPr lang="en-US" dirty="0" smtClean="0"/>
                        <a:t>Class</a:t>
                      </a:r>
                      <a:endParaRPr lang="en-US" dirty="0"/>
                    </a:p>
                  </a:txBody>
                  <a:tcPr/>
                </a:tc>
                <a:tc>
                  <a:txBody>
                    <a:bodyPr/>
                    <a:lstStyle/>
                    <a:p>
                      <a:r>
                        <a:rPr lang="en-US" dirty="0" smtClean="0"/>
                        <a:t>Mammalia</a:t>
                      </a:r>
                      <a:endParaRPr lang="en-US" dirty="0"/>
                    </a:p>
                  </a:txBody>
                  <a:tcPr/>
                </a:tc>
                <a:tc>
                  <a:txBody>
                    <a:bodyPr/>
                    <a:lstStyle/>
                    <a:p>
                      <a:r>
                        <a:rPr lang="en-US" dirty="0" err="1" smtClean="0"/>
                        <a:t>Actinopterygii</a:t>
                      </a:r>
                      <a:endParaRPr lang="en-US" dirty="0"/>
                    </a:p>
                  </a:txBody>
                  <a:tcPr/>
                </a:tc>
              </a:tr>
              <a:tr h="370840">
                <a:tc>
                  <a:txBody>
                    <a:bodyPr/>
                    <a:lstStyle/>
                    <a:p>
                      <a:r>
                        <a:rPr lang="en-US" dirty="0" smtClean="0"/>
                        <a:t>Order</a:t>
                      </a:r>
                      <a:endParaRPr lang="en-US" dirty="0"/>
                    </a:p>
                  </a:txBody>
                  <a:tcPr/>
                </a:tc>
                <a:tc>
                  <a:txBody>
                    <a:bodyPr/>
                    <a:lstStyle/>
                    <a:p>
                      <a:r>
                        <a:rPr lang="en-US" dirty="0" smtClean="0"/>
                        <a:t>Primates</a:t>
                      </a:r>
                      <a:endParaRPr lang="en-US" dirty="0"/>
                    </a:p>
                  </a:txBody>
                  <a:tcPr/>
                </a:tc>
                <a:tc>
                  <a:txBody>
                    <a:bodyPr/>
                    <a:lstStyle/>
                    <a:p>
                      <a:r>
                        <a:rPr lang="en-US" dirty="0" err="1" smtClean="0"/>
                        <a:t>Cypriniformes</a:t>
                      </a:r>
                      <a:endParaRPr lang="en-US" dirty="0"/>
                    </a:p>
                  </a:txBody>
                  <a:tcPr/>
                </a:tc>
              </a:tr>
              <a:tr h="370840">
                <a:tc>
                  <a:txBody>
                    <a:bodyPr/>
                    <a:lstStyle/>
                    <a:p>
                      <a:r>
                        <a:rPr lang="en-US" dirty="0" smtClean="0"/>
                        <a:t>Family</a:t>
                      </a:r>
                      <a:endParaRPr lang="en-US" dirty="0"/>
                    </a:p>
                  </a:txBody>
                  <a:tcPr/>
                </a:tc>
                <a:tc>
                  <a:txBody>
                    <a:bodyPr/>
                    <a:lstStyle/>
                    <a:p>
                      <a:r>
                        <a:rPr lang="en-US" dirty="0" err="1" smtClean="0"/>
                        <a:t>Hominidae</a:t>
                      </a:r>
                      <a:endParaRPr lang="en-US" dirty="0"/>
                    </a:p>
                  </a:txBody>
                  <a:tcPr/>
                </a:tc>
                <a:tc>
                  <a:txBody>
                    <a:bodyPr/>
                    <a:lstStyle/>
                    <a:p>
                      <a:r>
                        <a:rPr lang="en-US" dirty="0" err="1" smtClean="0"/>
                        <a:t>Cyprinidae</a:t>
                      </a:r>
                      <a:endParaRPr lang="en-US" dirty="0"/>
                    </a:p>
                  </a:txBody>
                  <a:tcPr/>
                </a:tc>
              </a:tr>
              <a:tr h="370840">
                <a:tc>
                  <a:txBody>
                    <a:bodyPr/>
                    <a:lstStyle/>
                    <a:p>
                      <a:r>
                        <a:rPr lang="en-US" dirty="0" smtClean="0"/>
                        <a:t>Genus</a:t>
                      </a:r>
                      <a:endParaRPr lang="en-US" dirty="0"/>
                    </a:p>
                  </a:txBody>
                  <a:tcPr/>
                </a:tc>
                <a:tc>
                  <a:txBody>
                    <a:bodyPr/>
                    <a:lstStyle/>
                    <a:p>
                      <a:r>
                        <a:rPr lang="en-US" dirty="0" smtClean="0"/>
                        <a:t>Homo</a:t>
                      </a:r>
                      <a:endParaRPr lang="en-US" dirty="0"/>
                    </a:p>
                  </a:txBody>
                  <a:tcPr/>
                </a:tc>
                <a:tc>
                  <a:txBody>
                    <a:bodyPr/>
                    <a:lstStyle/>
                    <a:p>
                      <a:r>
                        <a:rPr lang="en-US" dirty="0" err="1" smtClean="0"/>
                        <a:t>Danio</a:t>
                      </a:r>
                      <a:endParaRPr lang="en-US" dirty="0"/>
                    </a:p>
                  </a:txBody>
                  <a:tcPr/>
                </a:tc>
              </a:tr>
              <a:tr h="370840">
                <a:tc>
                  <a:txBody>
                    <a:bodyPr/>
                    <a:lstStyle/>
                    <a:p>
                      <a:r>
                        <a:rPr lang="en-US" dirty="0" smtClean="0"/>
                        <a:t>Species</a:t>
                      </a:r>
                      <a:endParaRPr lang="en-US" dirty="0"/>
                    </a:p>
                  </a:txBody>
                  <a:tcPr/>
                </a:tc>
                <a:tc>
                  <a:txBody>
                    <a:bodyPr/>
                    <a:lstStyle/>
                    <a:p>
                      <a:r>
                        <a:rPr lang="en-US" dirty="0" smtClean="0"/>
                        <a:t>H. Sapiens</a:t>
                      </a:r>
                      <a:endParaRPr lang="en-US" dirty="0"/>
                    </a:p>
                  </a:txBody>
                  <a:tcPr/>
                </a:tc>
                <a:tc>
                  <a:txBody>
                    <a:bodyPr/>
                    <a:lstStyle/>
                    <a:p>
                      <a:r>
                        <a:rPr lang="en-US" dirty="0" smtClean="0"/>
                        <a:t>D. </a:t>
                      </a:r>
                      <a:r>
                        <a:rPr lang="en-US" dirty="0" err="1" smtClean="0"/>
                        <a:t>Rerio</a:t>
                      </a:r>
                      <a:endParaRPr lang="en-US" dirty="0"/>
                    </a:p>
                  </a:txBody>
                  <a:tcPr/>
                </a:tc>
              </a:tr>
            </a:tbl>
          </a:graphicData>
        </a:graphic>
      </p:graphicFrame>
    </p:spTree>
    <p:extLst>
      <p:ext uri="{BB962C8B-B14F-4D97-AF65-F5344CB8AC3E}">
        <p14:creationId xmlns:p14="http://schemas.microsoft.com/office/powerpoint/2010/main" val="32024989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t>Genome sequencing has digitized biology</a:t>
            </a:r>
            <a:endParaRPr lang="en-US" dirty="0"/>
          </a:p>
        </p:txBody>
      </p:sp>
      <p:sp>
        <p:nvSpPr>
          <p:cNvPr id="3" name="Rectangle 2"/>
          <p:cNvSpPr/>
          <p:nvPr/>
        </p:nvSpPr>
        <p:spPr>
          <a:xfrm>
            <a:off x="-148167" y="1289050"/>
            <a:ext cx="9673167" cy="11910950"/>
          </a:xfrm>
          <a:prstGeom prst="rect">
            <a:avLst/>
          </a:prstGeom>
        </p:spPr>
        <p:txBody>
          <a:bodyPr wrap="square">
            <a:spAutoFit/>
          </a:bodyPr>
          <a:lstStyle/>
          <a:p>
            <a:r>
              <a:rPr lang="en-US" sz="2400" dirty="0" err="1">
                <a:latin typeface="Courier"/>
              </a:rPr>
              <a:t>aggcctttgttgttggcagattgctagggtctgaatgtttatgcccctg</a:t>
            </a:r>
            <a:endParaRPr lang="en-US" sz="2400" dirty="0">
              <a:latin typeface="Courier"/>
            </a:endParaRPr>
          </a:p>
          <a:p>
            <a:r>
              <a:rPr lang="en-US" sz="2400" dirty="0" err="1">
                <a:latin typeface="Courier"/>
              </a:rPr>
              <a:t>tgaaatttctttgttgaaatcttcacccctaaggtaatgctattagaagg</a:t>
            </a:r>
            <a:endParaRPr lang="en-US" sz="2400" dirty="0">
              <a:latin typeface="Courier"/>
            </a:endParaRPr>
          </a:p>
          <a:p>
            <a:r>
              <a:rPr lang="en-US" sz="2400" dirty="0" err="1">
                <a:latin typeface="Courier"/>
              </a:rPr>
              <a:t>tgggaaccttagaataattaggtgatggggacagagccctcatgaagggg</a:t>
            </a:r>
            <a:endParaRPr lang="en-US" sz="2400" dirty="0">
              <a:latin typeface="Courier"/>
            </a:endParaRPr>
          </a:p>
          <a:p>
            <a:r>
              <a:rPr lang="en-US" sz="2400" dirty="0" err="1">
                <a:latin typeface="Courier"/>
              </a:rPr>
              <a:t>atcagtgcccttataaaagaaatctgagagagaccctttgccacttctgc</a:t>
            </a:r>
            <a:endParaRPr lang="en-US" sz="2400" dirty="0">
              <a:latin typeface="Courier"/>
            </a:endParaRPr>
          </a:p>
          <a:p>
            <a:r>
              <a:rPr lang="en-US" sz="2400" dirty="0" err="1">
                <a:latin typeface="Courier"/>
              </a:rPr>
              <a:t>catgtgggttagagtgagaagaaggttatttacgagaaagtagcccttac</a:t>
            </a:r>
            <a:endParaRPr lang="en-US" sz="2400" dirty="0">
              <a:latin typeface="Courier"/>
            </a:endParaRPr>
          </a:p>
          <a:p>
            <a:r>
              <a:rPr lang="en-US" sz="2400" dirty="0" err="1">
                <a:latin typeface="Courier"/>
              </a:rPr>
              <a:t>tagacgctgaatcttctggtgccttgatcttagactcaccagctttcaga</a:t>
            </a:r>
            <a:endParaRPr lang="en-US" sz="2400" dirty="0">
              <a:latin typeface="Courier"/>
            </a:endParaRPr>
          </a:p>
          <a:p>
            <a:r>
              <a:rPr lang="en-US" sz="2400" dirty="0" err="1">
                <a:latin typeface="Courier"/>
              </a:rPr>
              <a:t>actgtaagaaataaatttctagtgtttacaagccacccagcctatggtat</a:t>
            </a:r>
            <a:endParaRPr lang="en-US" sz="2400" dirty="0">
              <a:latin typeface="Courier"/>
            </a:endParaRPr>
          </a:p>
          <a:p>
            <a:r>
              <a:rPr lang="en-US" sz="2400" dirty="0" err="1">
                <a:latin typeface="Courier"/>
              </a:rPr>
              <a:t>tttgttatagcatctggaatggactaagacacagaacaagataatgggtg</a:t>
            </a:r>
            <a:endParaRPr lang="en-US" sz="2400" dirty="0">
              <a:latin typeface="Courier"/>
            </a:endParaRPr>
          </a:p>
          <a:p>
            <a:r>
              <a:rPr lang="en-US" sz="2400" dirty="0" err="1">
                <a:latin typeface="Courier"/>
              </a:rPr>
              <a:t>gatatgctaaactttgtatatacacatgtccatttatatttccatatgtc</a:t>
            </a:r>
            <a:endParaRPr lang="en-US" sz="2400" dirty="0">
              <a:latin typeface="Courier"/>
            </a:endParaRPr>
          </a:p>
          <a:p>
            <a:r>
              <a:rPr lang="en-US" sz="2400" dirty="0" err="1">
                <a:latin typeface="Courier"/>
              </a:rPr>
              <a:t>tccatctgttatctatatcaagctaaacatgagttcatattgatgtttcc</a:t>
            </a:r>
            <a:endParaRPr lang="en-US" sz="2400" dirty="0">
              <a:latin typeface="Courier"/>
            </a:endParaRPr>
          </a:p>
          <a:p>
            <a:r>
              <a:rPr lang="en-US" sz="2400" dirty="0" err="1">
                <a:latin typeface="Courier"/>
              </a:rPr>
              <a:t>aattccaattgttacaaaatggatcatcaccttgtttttctgtaatcctc</a:t>
            </a:r>
            <a:endParaRPr lang="en-US" sz="2400" dirty="0">
              <a:latin typeface="Courier"/>
            </a:endParaRPr>
          </a:p>
          <a:p>
            <a:r>
              <a:rPr lang="en-US" sz="2400" dirty="0" err="1">
                <a:latin typeface="Courier"/>
              </a:rPr>
              <a:t>tattcagtgaaaaaccttgctcccatactatgacatccatttatttaatt</a:t>
            </a:r>
            <a:endParaRPr lang="en-US" sz="2400" dirty="0">
              <a:latin typeface="Courier"/>
            </a:endParaRPr>
          </a:p>
          <a:p>
            <a:r>
              <a:rPr lang="en-US" sz="2400" dirty="0" err="1">
                <a:latin typeface="Courier"/>
              </a:rPr>
              <a:t>gttcaatttcattatatatgtacagcaatatccaaattaataacatgtac</a:t>
            </a:r>
            <a:endParaRPr lang="en-US" sz="2400" dirty="0">
              <a:latin typeface="Courier"/>
            </a:endParaRPr>
          </a:p>
          <a:p>
            <a:r>
              <a:rPr lang="en-US" sz="2400" dirty="0" err="1">
                <a:latin typeface="Courier"/>
              </a:rPr>
              <a:t>ccctgtggacatgattatgtgaactagagtatagggcttatAAATTAAAA</a:t>
            </a:r>
            <a:endParaRPr lang="en-US" sz="2400" dirty="0">
              <a:latin typeface="Courier"/>
            </a:endParaRPr>
          </a:p>
          <a:p>
            <a:r>
              <a:rPr lang="en-US" sz="2400" dirty="0" err="1">
                <a:latin typeface="Courier"/>
              </a:rPr>
              <a:t>AAATTTAtttttattttggaaaatgcatataacaaaatgtggcattttaa</a:t>
            </a:r>
            <a:endParaRPr lang="en-US" sz="2400" dirty="0">
              <a:latin typeface="Courier"/>
            </a:endParaRPr>
          </a:p>
          <a:p>
            <a:r>
              <a:rPr lang="en-US" sz="2400" dirty="0" err="1">
                <a:latin typeface="Courier"/>
              </a:rPr>
              <a:t>tgatttttaagggtaaaatttagtgacattaattatattactaacgttgt</a:t>
            </a:r>
            <a:endParaRPr lang="en-US" sz="2400" dirty="0">
              <a:latin typeface="Courier"/>
            </a:endParaRPr>
          </a:p>
          <a:p>
            <a:r>
              <a:rPr lang="en-US" sz="2400" dirty="0" err="1">
                <a:latin typeface="Courier"/>
              </a:rPr>
              <a:t>acagctatcattactatctactttgaaaatacttttaagaacccaaacag</a:t>
            </a:r>
            <a:endParaRPr lang="en-US" sz="2400" dirty="0">
              <a:latin typeface="Courier"/>
            </a:endParaRPr>
          </a:p>
          <a:p>
            <a:r>
              <a:rPr lang="en-US" sz="2400" dirty="0" err="1">
                <a:latin typeface="Courier"/>
              </a:rPr>
              <a:t>aaaatccatacccactaagcaataaccctattgccccctcctttcagccc</a:t>
            </a:r>
            <a:endParaRPr lang="en-US" sz="2400" dirty="0">
              <a:latin typeface="Courier"/>
            </a:endParaRPr>
          </a:p>
          <a:p>
            <a:r>
              <a:rPr lang="en-US" sz="2400" dirty="0" err="1">
                <a:latin typeface="Courier"/>
              </a:rPr>
              <a:t>ttggcaatgaccattgtacttttagtctgtatgagtttgccttttctgga</a:t>
            </a:r>
            <a:endParaRPr lang="en-US" sz="2400" dirty="0">
              <a:latin typeface="Courier"/>
            </a:endParaRPr>
          </a:p>
          <a:p>
            <a:r>
              <a:rPr lang="en-US" sz="2400" dirty="0" err="1">
                <a:latin typeface="Courier"/>
              </a:rPr>
              <a:t>tatttcattttagtgaaatcatagaatatttgctcttttgtgtgtggatt</a:t>
            </a:r>
            <a:endParaRPr lang="en-US" sz="2400" dirty="0">
              <a:latin typeface="Courier"/>
            </a:endParaRPr>
          </a:p>
          <a:p>
            <a:r>
              <a:rPr lang="en-US" sz="2400" dirty="0" err="1">
                <a:latin typeface="Courier"/>
              </a:rPr>
              <a:t>atttcacttatttttaaagtttattcatttgtaacatgtattaaaacttt</a:t>
            </a:r>
            <a:endParaRPr lang="en-US" sz="2400" dirty="0">
              <a:latin typeface="Courier"/>
            </a:endParaRPr>
          </a:p>
          <a:p>
            <a:r>
              <a:rPr lang="en-US" sz="2400" dirty="0" err="1">
                <a:latin typeface="Courier"/>
              </a:rPr>
              <a:t>attcctttttttggttgaataatattctattatgtgtatataacacattt</a:t>
            </a:r>
            <a:endParaRPr lang="en-US" sz="2400" dirty="0">
              <a:latin typeface="Courier"/>
            </a:endParaRPr>
          </a:p>
          <a:p>
            <a:r>
              <a:rPr lang="en-US" sz="2400" dirty="0" err="1">
                <a:latin typeface="Courier"/>
              </a:rPr>
              <a:t>tgtttattcattcatttgttggtgaatacttgggttatttccaccttcta</a:t>
            </a:r>
            <a:endParaRPr lang="en-US" sz="2400" dirty="0">
              <a:latin typeface="Courier"/>
            </a:endParaRPr>
          </a:p>
          <a:p>
            <a:r>
              <a:rPr lang="en-US" sz="2400" dirty="0" err="1">
                <a:latin typeface="Courier"/>
              </a:rPr>
              <a:t>gaaattgtgagtcatgctgcagtggacataggcatacaattatctgagtt</a:t>
            </a:r>
            <a:endParaRPr lang="en-US" sz="2400" dirty="0">
              <a:latin typeface="Courier"/>
            </a:endParaRPr>
          </a:p>
          <a:p>
            <a:r>
              <a:rPr lang="en-US" sz="2400" dirty="0" err="1">
                <a:latin typeface="Courier"/>
              </a:rPr>
              <a:t>tctactttctattgttttggatatataatcagaattttaattgctggtgc</a:t>
            </a:r>
            <a:endParaRPr lang="en-US" sz="2400" dirty="0">
              <a:latin typeface="Courier"/>
            </a:endParaRPr>
          </a:p>
          <a:p>
            <a:r>
              <a:rPr lang="en-US" sz="2400" dirty="0" err="1">
                <a:latin typeface="Courier"/>
              </a:rPr>
              <a:t>atatggtaattttatgtatactaatttgaggagaatccatactgtttttc</a:t>
            </a:r>
            <a:endParaRPr lang="en-US" sz="2400" dirty="0">
              <a:latin typeface="Courier"/>
            </a:endParaRPr>
          </a:p>
          <a:p>
            <a:r>
              <a:rPr lang="en-US" sz="2400" dirty="0" err="1">
                <a:latin typeface="Courier"/>
              </a:rPr>
              <a:t>tcaatggctacaccattttacattcccaccagcaatgcattatggggcaa</a:t>
            </a:r>
            <a:endParaRPr lang="en-US" sz="2400" dirty="0">
              <a:latin typeface="Courier"/>
            </a:endParaRPr>
          </a:p>
          <a:p>
            <a:r>
              <a:rPr lang="en-US" sz="2400" dirty="0" err="1">
                <a:latin typeface="Courier"/>
              </a:rPr>
              <a:t>tttatccacaccaacagcaacacttattattttctaggtttttttatctt</a:t>
            </a:r>
            <a:endParaRPr lang="en-US" sz="2400" dirty="0">
              <a:latin typeface="Courier"/>
            </a:endParaRPr>
          </a:p>
          <a:p>
            <a:r>
              <a:rPr lang="en-US" sz="2400" dirty="0" err="1">
                <a:latin typeface="Courier"/>
              </a:rPr>
              <a:t>tttattttattaatgtttatcctaacagatatgaaataatatttcattgt</a:t>
            </a:r>
            <a:endParaRPr lang="en-US" sz="2400" dirty="0">
              <a:latin typeface="Courier"/>
            </a:endParaRPr>
          </a:p>
          <a:p>
            <a:r>
              <a:rPr lang="en-US" sz="2400" dirty="0" err="1">
                <a:latin typeface="Courier"/>
              </a:rPr>
              <a:t>gattttgatttacatgctaatgattagtgatgttgaacagtatttcatgt</a:t>
            </a:r>
            <a:endParaRPr lang="en-US" sz="2400" dirty="0">
              <a:latin typeface="Courier"/>
            </a:endParaRPr>
          </a:p>
          <a:p>
            <a:r>
              <a:rPr lang="en-US" sz="2400" dirty="0" err="1">
                <a:latin typeface="Courier"/>
              </a:rPr>
              <a:t>gcttatgggctatcttgtatcttttttagataaatgtctatttaaatcct</a:t>
            </a:r>
            <a:endParaRPr lang="en-US" sz="2400" dirty="0">
              <a:latin typeface="Courier"/>
            </a:endParaRPr>
          </a:p>
          <a:p>
            <a:r>
              <a:rPr lang="en-US" sz="2400" dirty="0" err="1">
                <a:latin typeface="Courier"/>
              </a:rPr>
              <a:t>ttgtttatttttgagctgaaatgtttagtttttgtggagttgtgggaatt</a:t>
            </a:r>
            <a:endParaRPr lang="en-US" sz="2400" dirty="0">
              <a:latin typeface="Courier"/>
            </a:endParaRPr>
          </a:p>
        </p:txBody>
      </p:sp>
    </p:spTree>
    <p:extLst>
      <p:ext uri="{BB962C8B-B14F-4D97-AF65-F5344CB8AC3E}">
        <p14:creationId xmlns:p14="http://schemas.microsoft.com/office/powerpoint/2010/main" val="5134515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Variation of genetic information may predict disease risk</a:t>
            </a:r>
            <a:endParaRPr lang="en-US" dirty="0"/>
          </a:p>
        </p:txBody>
      </p:sp>
      <p:sp>
        <p:nvSpPr>
          <p:cNvPr id="4" name="Rectangle 3"/>
          <p:cNvSpPr/>
          <p:nvPr/>
        </p:nvSpPr>
        <p:spPr>
          <a:xfrm>
            <a:off x="1094691" y="5494338"/>
            <a:ext cx="7393371" cy="923330"/>
          </a:xfrm>
          <a:prstGeom prst="rect">
            <a:avLst/>
          </a:prstGeom>
          <a:solidFill>
            <a:schemeClr val="bg1"/>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is the mechanism?</a:t>
            </a:r>
            <a:endParaRPr lang="en-US"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descr="Manhattan_Pl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231" y="1913020"/>
            <a:ext cx="8618160" cy="3354137"/>
          </a:xfrm>
          <a:prstGeom prst="rect">
            <a:avLst/>
          </a:prstGeom>
        </p:spPr>
      </p:pic>
      <p:sp>
        <p:nvSpPr>
          <p:cNvPr id="5" name="TextBox 4"/>
          <p:cNvSpPr txBox="1"/>
          <p:nvPr/>
        </p:nvSpPr>
        <p:spPr>
          <a:xfrm>
            <a:off x="7660105" y="5189439"/>
            <a:ext cx="1081509" cy="369332"/>
          </a:xfrm>
          <a:prstGeom prst="rect">
            <a:avLst/>
          </a:prstGeom>
          <a:noFill/>
        </p:spPr>
        <p:txBody>
          <a:bodyPr wrap="none" rtlCol="0">
            <a:spAutoFit/>
          </a:bodyPr>
          <a:lstStyle/>
          <a:p>
            <a:r>
              <a:rPr lang="en-US" dirty="0" err="1" smtClean="0"/>
              <a:t>wikipedia</a:t>
            </a:r>
            <a:endParaRPr lang="en-US" dirty="0"/>
          </a:p>
        </p:txBody>
      </p:sp>
    </p:spTree>
    <p:extLst>
      <p:ext uri="{BB962C8B-B14F-4D97-AF65-F5344CB8AC3E}">
        <p14:creationId xmlns:p14="http://schemas.microsoft.com/office/powerpoint/2010/main" val="461514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7" name="Picture 11" descr="http://www.accessexcellence.org/RC/VL/GG/images/central.gif"/>
          <p:cNvPicPr>
            <a:picLocks noChangeAspect="1" noChangeArrowheads="1"/>
          </p:cNvPicPr>
          <p:nvPr/>
        </p:nvPicPr>
        <p:blipFill>
          <a:blip r:embed="rId3"/>
          <a:srcRect/>
          <a:stretch>
            <a:fillRect/>
          </a:stretch>
        </p:blipFill>
        <p:spPr bwMode="auto">
          <a:xfrm>
            <a:off x="123825" y="152400"/>
            <a:ext cx="5257800" cy="6285993"/>
          </a:xfrm>
          <a:prstGeom prst="rect">
            <a:avLst/>
          </a:prstGeom>
          <a:noFill/>
        </p:spPr>
      </p:pic>
      <p:sp>
        <p:nvSpPr>
          <p:cNvPr id="3" name="Rectangle 2"/>
          <p:cNvSpPr/>
          <p:nvPr/>
        </p:nvSpPr>
        <p:spPr>
          <a:xfrm>
            <a:off x="5043180" y="1895475"/>
            <a:ext cx="4129395" cy="461665"/>
          </a:xfrm>
          <a:prstGeom prst="rect">
            <a:avLst/>
          </a:prstGeom>
          <a:solidFill>
            <a:schemeClr val="bg1"/>
          </a:solidFill>
        </p:spPr>
        <p:txBody>
          <a:bodyPr wrap="square">
            <a:spAutoFit/>
          </a:bodyPr>
          <a:lstStyle/>
          <a:p>
            <a:r>
              <a:rPr lang="en-US" sz="2400" b="1" dirty="0" smtClean="0">
                <a:solidFill>
                  <a:srgbClr val="FF0000"/>
                </a:solidFill>
              </a:rPr>
              <a:t>Most DNA is not transcribed</a:t>
            </a:r>
          </a:p>
        </p:txBody>
      </p:sp>
      <p:sp>
        <p:nvSpPr>
          <p:cNvPr id="4" name="Rectangle 3"/>
          <p:cNvSpPr/>
          <p:nvPr/>
        </p:nvSpPr>
        <p:spPr>
          <a:xfrm>
            <a:off x="5014605" y="3457575"/>
            <a:ext cx="4129395" cy="461665"/>
          </a:xfrm>
          <a:prstGeom prst="rect">
            <a:avLst/>
          </a:prstGeom>
          <a:solidFill>
            <a:schemeClr val="bg1"/>
          </a:solidFill>
        </p:spPr>
        <p:txBody>
          <a:bodyPr wrap="square">
            <a:spAutoFit/>
          </a:bodyPr>
          <a:lstStyle/>
          <a:p>
            <a:r>
              <a:rPr lang="en-US" sz="2400" b="1" dirty="0" smtClean="0">
                <a:solidFill>
                  <a:srgbClr val="FF0000"/>
                </a:solidFill>
              </a:rPr>
              <a:t>Most transcripts are noncoding</a:t>
            </a:r>
          </a:p>
        </p:txBody>
      </p:sp>
      <p:sp>
        <p:nvSpPr>
          <p:cNvPr id="5" name="Rectangle 4"/>
          <p:cNvSpPr/>
          <p:nvPr/>
        </p:nvSpPr>
        <p:spPr>
          <a:xfrm>
            <a:off x="4143375" y="5086350"/>
            <a:ext cx="5000625" cy="461665"/>
          </a:xfrm>
          <a:prstGeom prst="rect">
            <a:avLst/>
          </a:prstGeom>
          <a:solidFill>
            <a:schemeClr val="bg1"/>
          </a:solidFill>
        </p:spPr>
        <p:txBody>
          <a:bodyPr wrap="square">
            <a:spAutoFit/>
          </a:bodyPr>
          <a:lstStyle/>
          <a:p>
            <a:r>
              <a:rPr lang="en-US" sz="2400" b="1" dirty="0" smtClean="0">
                <a:solidFill>
                  <a:srgbClr val="FF0000"/>
                </a:solidFill>
              </a:rPr>
              <a:t>Most proteins has unknown functions</a:t>
            </a:r>
          </a:p>
        </p:txBody>
      </p:sp>
      <p:sp>
        <p:nvSpPr>
          <p:cNvPr id="2" name="TextBox 1"/>
          <p:cNvSpPr txBox="1"/>
          <p:nvPr/>
        </p:nvSpPr>
        <p:spPr>
          <a:xfrm>
            <a:off x="628316" y="6352492"/>
            <a:ext cx="3664059" cy="369332"/>
          </a:xfrm>
          <a:prstGeom prst="rect">
            <a:avLst/>
          </a:prstGeom>
          <a:noFill/>
        </p:spPr>
        <p:txBody>
          <a:bodyPr wrap="none" rtlCol="0">
            <a:spAutoFit/>
          </a:bodyPr>
          <a:lstStyle/>
          <a:p>
            <a:r>
              <a:rPr lang="en-US" dirty="0"/>
              <a:t>Courtesy of </a:t>
            </a:r>
            <a:r>
              <a:rPr lang="en-US" dirty="0" smtClean="0"/>
              <a:t>National Health Museum</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a:srcRect/>
          <a:stretch>
            <a:fillRect/>
          </a:stretch>
        </p:blipFill>
        <p:spPr bwMode="auto">
          <a:xfrm>
            <a:off x="-247649" y="-66675"/>
            <a:ext cx="5380880" cy="2114550"/>
          </a:xfrm>
          <a:prstGeom prst="rect">
            <a:avLst/>
          </a:prstGeom>
          <a:noFill/>
          <a:ln w="9525">
            <a:noFill/>
            <a:miter lim="800000"/>
            <a:headEnd/>
            <a:tailEnd/>
          </a:ln>
          <a:effectLst/>
        </p:spPr>
      </p:pic>
      <p:sp>
        <p:nvSpPr>
          <p:cNvPr id="9" name="TextBox 8"/>
          <p:cNvSpPr txBox="1"/>
          <p:nvPr/>
        </p:nvSpPr>
        <p:spPr>
          <a:xfrm>
            <a:off x="2095500" y="434459"/>
            <a:ext cx="652743" cy="369332"/>
          </a:xfrm>
          <a:prstGeom prst="rect">
            <a:avLst/>
          </a:prstGeom>
          <a:noFill/>
        </p:spPr>
        <p:txBody>
          <a:bodyPr wrap="none" rtlCol="0">
            <a:spAutoFit/>
          </a:bodyPr>
          <a:lstStyle/>
          <a:p>
            <a:r>
              <a:rPr lang="en-US" dirty="0" smtClean="0">
                <a:solidFill>
                  <a:srgbClr val="FF0000"/>
                </a:solidFill>
              </a:rPr>
              <a:t>2007</a:t>
            </a:r>
            <a:endParaRPr lang="en-US" dirty="0">
              <a:solidFill>
                <a:srgbClr val="FF0000"/>
              </a:solidFill>
            </a:endParaRPr>
          </a:p>
        </p:txBody>
      </p:sp>
      <p:grpSp>
        <p:nvGrpSpPr>
          <p:cNvPr id="13" name="Group 12"/>
          <p:cNvGrpSpPr/>
          <p:nvPr/>
        </p:nvGrpSpPr>
        <p:grpSpPr>
          <a:xfrm>
            <a:off x="-190500" y="2066925"/>
            <a:ext cx="5380880" cy="1727196"/>
            <a:chOff x="-133350" y="2228850"/>
            <a:chExt cx="5380880" cy="1727196"/>
          </a:xfrm>
        </p:grpSpPr>
        <p:pic>
          <p:nvPicPr>
            <p:cNvPr id="98310" name="Picture 6"/>
            <p:cNvPicPr>
              <a:picLocks noChangeAspect="1" noChangeArrowheads="1"/>
            </p:cNvPicPr>
            <p:nvPr/>
          </p:nvPicPr>
          <p:blipFill>
            <a:blip r:embed="rId3"/>
            <a:srcRect/>
            <a:stretch>
              <a:fillRect/>
            </a:stretch>
          </p:blipFill>
          <p:spPr bwMode="auto">
            <a:xfrm>
              <a:off x="-133350" y="2228850"/>
              <a:ext cx="5380880" cy="1727196"/>
            </a:xfrm>
            <a:prstGeom prst="rect">
              <a:avLst/>
            </a:prstGeom>
            <a:noFill/>
            <a:ln w="9525">
              <a:noFill/>
              <a:miter lim="800000"/>
              <a:headEnd/>
              <a:tailEnd/>
            </a:ln>
            <a:effectLst/>
          </p:spPr>
        </p:pic>
        <p:sp>
          <p:nvSpPr>
            <p:cNvPr id="10" name="TextBox 9"/>
            <p:cNvSpPr txBox="1"/>
            <p:nvPr/>
          </p:nvSpPr>
          <p:spPr>
            <a:xfrm>
              <a:off x="2105025" y="2463284"/>
              <a:ext cx="652743" cy="369332"/>
            </a:xfrm>
            <a:prstGeom prst="rect">
              <a:avLst/>
            </a:prstGeom>
            <a:noFill/>
          </p:spPr>
          <p:txBody>
            <a:bodyPr wrap="none" rtlCol="0">
              <a:spAutoFit/>
            </a:bodyPr>
            <a:lstStyle/>
            <a:p>
              <a:r>
                <a:rPr lang="en-US" dirty="0" smtClean="0">
                  <a:solidFill>
                    <a:srgbClr val="FF0000"/>
                  </a:solidFill>
                </a:rPr>
                <a:t>2012</a:t>
              </a:r>
              <a:endParaRPr lang="en-US" dirty="0">
                <a:solidFill>
                  <a:srgbClr val="FF0000"/>
                </a:solidFill>
              </a:endParaRPr>
            </a:p>
          </p:txBody>
        </p:sp>
      </p:grpSp>
      <p:grpSp>
        <p:nvGrpSpPr>
          <p:cNvPr id="14" name="Group 13"/>
          <p:cNvGrpSpPr/>
          <p:nvPr/>
        </p:nvGrpSpPr>
        <p:grpSpPr>
          <a:xfrm>
            <a:off x="-42861" y="3790950"/>
            <a:ext cx="4831126" cy="2163483"/>
            <a:chOff x="119064" y="3790950"/>
            <a:chExt cx="4831126" cy="2163483"/>
          </a:xfrm>
        </p:grpSpPr>
        <p:pic>
          <p:nvPicPr>
            <p:cNvPr id="98308" name="Picture 4"/>
            <p:cNvPicPr>
              <a:picLocks noChangeAspect="1" noChangeArrowheads="1"/>
            </p:cNvPicPr>
            <p:nvPr/>
          </p:nvPicPr>
          <p:blipFill>
            <a:blip r:embed="rId4"/>
            <a:srcRect/>
            <a:stretch>
              <a:fillRect/>
            </a:stretch>
          </p:blipFill>
          <p:spPr bwMode="auto">
            <a:xfrm>
              <a:off x="119064" y="3790950"/>
              <a:ext cx="4831126" cy="2163483"/>
            </a:xfrm>
            <a:prstGeom prst="rect">
              <a:avLst/>
            </a:prstGeom>
            <a:noFill/>
            <a:ln w="9525">
              <a:noFill/>
              <a:miter lim="800000"/>
              <a:headEnd/>
              <a:tailEnd/>
            </a:ln>
            <a:effectLst/>
          </p:spPr>
        </p:pic>
        <p:sp>
          <p:nvSpPr>
            <p:cNvPr id="11" name="TextBox 10"/>
            <p:cNvSpPr txBox="1"/>
            <p:nvPr/>
          </p:nvSpPr>
          <p:spPr>
            <a:xfrm>
              <a:off x="2028825" y="4015859"/>
              <a:ext cx="652743" cy="369332"/>
            </a:xfrm>
            <a:prstGeom prst="rect">
              <a:avLst/>
            </a:prstGeom>
            <a:noFill/>
          </p:spPr>
          <p:txBody>
            <a:bodyPr wrap="none" rtlCol="0">
              <a:spAutoFit/>
            </a:bodyPr>
            <a:lstStyle/>
            <a:p>
              <a:r>
                <a:rPr lang="en-US" dirty="0" smtClean="0">
                  <a:solidFill>
                    <a:srgbClr val="FF0000"/>
                  </a:solidFill>
                </a:rPr>
                <a:t>2012</a:t>
              </a:r>
              <a:endParaRPr lang="en-US" dirty="0">
                <a:solidFill>
                  <a:srgbClr val="FF0000"/>
                </a:solidFill>
              </a:endParaRPr>
            </a:p>
          </p:txBody>
        </p:sp>
      </p:grpSp>
      <p:grpSp>
        <p:nvGrpSpPr>
          <p:cNvPr id="15" name="Group 14"/>
          <p:cNvGrpSpPr/>
          <p:nvPr/>
        </p:nvGrpSpPr>
        <p:grpSpPr>
          <a:xfrm>
            <a:off x="0" y="5419262"/>
            <a:ext cx="5003112" cy="2229313"/>
            <a:chOff x="0" y="5438312"/>
            <a:chExt cx="5003112" cy="2229313"/>
          </a:xfrm>
        </p:grpSpPr>
        <p:pic>
          <p:nvPicPr>
            <p:cNvPr id="98309" name="Picture 5"/>
            <p:cNvPicPr>
              <a:picLocks noChangeAspect="1" noChangeArrowheads="1"/>
            </p:cNvPicPr>
            <p:nvPr/>
          </p:nvPicPr>
          <p:blipFill>
            <a:blip r:embed="rId5"/>
            <a:srcRect/>
            <a:stretch>
              <a:fillRect/>
            </a:stretch>
          </p:blipFill>
          <p:spPr bwMode="auto">
            <a:xfrm>
              <a:off x="0" y="5438312"/>
              <a:ext cx="5003112" cy="2229313"/>
            </a:xfrm>
            <a:prstGeom prst="rect">
              <a:avLst/>
            </a:prstGeom>
            <a:noFill/>
            <a:ln w="9525">
              <a:noFill/>
              <a:miter lim="800000"/>
              <a:headEnd/>
              <a:tailEnd/>
            </a:ln>
            <a:effectLst/>
          </p:spPr>
        </p:pic>
        <p:sp>
          <p:nvSpPr>
            <p:cNvPr id="12" name="TextBox 11"/>
            <p:cNvSpPr txBox="1"/>
            <p:nvPr/>
          </p:nvSpPr>
          <p:spPr>
            <a:xfrm>
              <a:off x="1943100" y="5635109"/>
              <a:ext cx="652743" cy="369332"/>
            </a:xfrm>
            <a:prstGeom prst="rect">
              <a:avLst/>
            </a:prstGeom>
            <a:noFill/>
          </p:spPr>
          <p:txBody>
            <a:bodyPr wrap="none" rtlCol="0">
              <a:spAutoFit/>
            </a:bodyPr>
            <a:lstStyle/>
            <a:p>
              <a:r>
                <a:rPr lang="en-US" dirty="0" smtClean="0">
                  <a:solidFill>
                    <a:srgbClr val="FF0000"/>
                  </a:solidFill>
                </a:rPr>
                <a:t>2012</a:t>
              </a:r>
              <a:endParaRPr lang="en-US" dirty="0">
                <a:solidFill>
                  <a:srgbClr val="FF0000"/>
                </a:solidFill>
              </a:endParaRPr>
            </a:p>
          </p:txBody>
        </p:sp>
      </p:grpSp>
      <p:sp>
        <p:nvSpPr>
          <p:cNvPr id="16" name="Rectangle 15"/>
          <p:cNvSpPr/>
          <p:nvPr/>
        </p:nvSpPr>
        <p:spPr>
          <a:xfrm>
            <a:off x="4950190" y="361950"/>
            <a:ext cx="4267200" cy="6247864"/>
          </a:xfrm>
          <a:prstGeom prst="rect">
            <a:avLst/>
          </a:prstGeom>
        </p:spPr>
        <p:txBody>
          <a:bodyPr wrap="square">
            <a:spAutoFit/>
          </a:bodyPr>
          <a:lstStyle/>
          <a:p>
            <a:r>
              <a:rPr lang="en-US" sz="2000" dirty="0" smtClean="0">
                <a:latin typeface="Tahoma" pitchFamily="34" charset="0"/>
                <a:ea typeface="Tahoma" pitchFamily="34" charset="0"/>
                <a:cs typeface="Tahoma" pitchFamily="34" charset="0"/>
              </a:rPr>
              <a:t>The human genome encodes the blueprint of life, but the function of the vast majority of its nearly three billion bases is unknown. The Encyclopedia of DNA Elements (ENCODE) project has … These data enabled us to assign </a:t>
            </a:r>
            <a:r>
              <a:rPr lang="en-US" sz="2000" b="1" dirty="0" smtClean="0">
                <a:solidFill>
                  <a:srgbClr val="FF0000"/>
                </a:solidFill>
                <a:latin typeface="Tahoma" pitchFamily="34" charset="0"/>
                <a:ea typeface="Tahoma" pitchFamily="34" charset="0"/>
                <a:cs typeface="Tahoma" pitchFamily="34" charset="0"/>
              </a:rPr>
              <a:t>biochemical functions for 80% of the genome</a:t>
            </a:r>
            <a:r>
              <a:rPr lang="en-US" sz="2000" dirty="0" smtClean="0">
                <a:latin typeface="Tahoma" pitchFamily="34" charset="0"/>
                <a:ea typeface="Tahoma" pitchFamily="34" charset="0"/>
                <a:cs typeface="Tahoma" pitchFamily="34" charset="0"/>
              </a:rPr>
              <a:t>, in particular outside of the well-studied protein-coding regions. Many discovered candidate </a:t>
            </a:r>
            <a:r>
              <a:rPr lang="en-US" sz="2000" b="1" dirty="0" smtClean="0">
                <a:solidFill>
                  <a:srgbClr val="FF0000"/>
                </a:solidFill>
                <a:latin typeface="Tahoma" pitchFamily="34" charset="0"/>
                <a:ea typeface="Tahoma" pitchFamily="34" charset="0"/>
                <a:cs typeface="Tahoma" pitchFamily="34" charset="0"/>
              </a:rPr>
              <a:t>regulatory elements </a:t>
            </a:r>
            <a:r>
              <a:rPr lang="en-US" sz="2000" dirty="0" smtClean="0">
                <a:latin typeface="Tahoma" pitchFamily="34" charset="0"/>
                <a:ea typeface="Tahoma" pitchFamily="34" charset="0"/>
                <a:cs typeface="Tahoma" pitchFamily="34" charset="0"/>
              </a:rPr>
              <a:t>are physically associated with one another and with expressed genes … The newly identified elements also show a statistical correspondence to sequence variants linked to human disease, and can thereby guide interpretation of this variation…</a:t>
            </a:r>
            <a:endParaRPr lang="en-US" sz="2000" dirty="0">
              <a:latin typeface="Tahoma" pitchFamily="34" charset="0"/>
              <a:ea typeface="Tahoma" pitchFamily="34" charset="0"/>
              <a:cs typeface="Tahoma"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03409" y="0"/>
            <a:ext cx="6396791" cy="6396791"/>
          </a:xfrm>
          <a:prstGeom prst="rect">
            <a:avLst/>
          </a:prstGeom>
        </p:spPr>
      </p:pic>
      <p:sp>
        <p:nvSpPr>
          <p:cNvPr id="5" name="TextBox 4"/>
          <p:cNvSpPr txBox="1"/>
          <p:nvPr/>
        </p:nvSpPr>
        <p:spPr>
          <a:xfrm>
            <a:off x="3208384" y="6399283"/>
            <a:ext cx="2715595" cy="369332"/>
          </a:xfrm>
          <a:prstGeom prst="rect">
            <a:avLst/>
          </a:prstGeom>
          <a:noFill/>
        </p:spPr>
        <p:txBody>
          <a:bodyPr wrap="none" rtlCol="0">
            <a:spAutoFit/>
          </a:bodyPr>
          <a:lstStyle/>
          <a:p>
            <a:r>
              <a:rPr lang="en-US" dirty="0" smtClean="0"/>
              <a:t>Courtesy of Broad Institute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2371"/>
          </a:xfrm>
        </p:spPr>
        <p:txBody>
          <a:bodyPr>
            <a:normAutofit/>
          </a:bodyPr>
          <a:lstStyle/>
          <a:p>
            <a:r>
              <a:rPr lang="en-US" sz="3600" dirty="0" smtClean="0"/>
              <a:t>Quantifying cross cell-type plasticity</a:t>
            </a:r>
            <a:endParaRPr lang="en-US" sz="3600" dirty="0"/>
          </a:p>
        </p:txBody>
      </p:sp>
      <p:sp>
        <p:nvSpPr>
          <p:cNvPr id="8" name="Rectangle 7"/>
          <p:cNvSpPr/>
          <p:nvPr/>
        </p:nvSpPr>
        <p:spPr>
          <a:xfrm>
            <a:off x="645042" y="3940266"/>
            <a:ext cx="8289942" cy="826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p:cNvSpPr txBox="1"/>
          <p:nvPr/>
        </p:nvSpPr>
        <p:spPr>
          <a:xfrm>
            <a:off x="275968" y="939324"/>
            <a:ext cx="1415772" cy="400110"/>
          </a:xfrm>
          <a:prstGeom prst="rect">
            <a:avLst/>
          </a:prstGeom>
          <a:noFill/>
        </p:spPr>
        <p:txBody>
          <a:bodyPr wrap="none" rtlCol="0">
            <a:spAutoFit/>
          </a:bodyPr>
          <a:lstStyle/>
          <a:p>
            <a:r>
              <a:rPr lang="en-US" sz="2000" dirty="0" smtClean="0">
                <a:latin typeface="Tahoma" pitchFamily="34" charset="0"/>
                <a:ea typeface="Tahoma" pitchFamily="34" charset="0"/>
                <a:cs typeface="Tahoma" pitchFamily="34" charset="0"/>
              </a:rPr>
              <a:t>H3K27me3</a:t>
            </a:r>
            <a:endParaRPr lang="en-US" sz="2000" dirty="0">
              <a:latin typeface="Tahoma" pitchFamily="34" charset="0"/>
              <a:ea typeface="Tahoma" pitchFamily="34" charset="0"/>
              <a:cs typeface="Tahoma" pitchFamily="34" charset="0"/>
            </a:endParaRPr>
          </a:p>
        </p:txBody>
      </p:sp>
      <p:pic>
        <p:nvPicPr>
          <p:cNvPr id="1030" name="Picture 6"/>
          <p:cNvPicPr>
            <a:picLocks noChangeAspect="1" noChangeArrowheads="1"/>
          </p:cNvPicPr>
          <p:nvPr/>
        </p:nvPicPr>
        <p:blipFill>
          <a:blip r:embed="rId3"/>
          <a:srcRect/>
          <a:stretch>
            <a:fillRect/>
          </a:stretch>
        </p:blipFill>
        <p:spPr bwMode="auto">
          <a:xfrm>
            <a:off x="275969" y="1339434"/>
            <a:ext cx="6017740" cy="4245262"/>
          </a:xfrm>
          <a:prstGeom prst="rect">
            <a:avLst/>
          </a:prstGeom>
          <a:noFill/>
          <a:ln w="9525">
            <a:noFill/>
            <a:miter lim="800000"/>
            <a:headEnd/>
            <a:tailEnd/>
          </a:ln>
          <a:effectLst/>
        </p:spPr>
      </p:pic>
      <p:sp>
        <p:nvSpPr>
          <p:cNvPr id="32" name="Rectangle 31"/>
          <p:cNvSpPr/>
          <p:nvPr/>
        </p:nvSpPr>
        <p:spPr>
          <a:xfrm>
            <a:off x="0" y="4563533"/>
            <a:ext cx="6891867" cy="1307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23247" y="1339434"/>
            <a:ext cx="466165" cy="34274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22260" y="1339434"/>
            <a:ext cx="771449" cy="34274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
          <p:cNvGrpSpPr/>
          <p:nvPr/>
        </p:nvGrpSpPr>
        <p:grpSpPr>
          <a:xfrm>
            <a:off x="6311639" y="2244007"/>
            <a:ext cx="2975801" cy="2491113"/>
            <a:chOff x="6311639" y="2244007"/>
            <a:chExt cx="2975801" cy="2491113"/>
          </a:xfrm>
        </p:grpSpPr>
        <p:pic>
          <p:nvPicPr>
            <p:cNvPr id="31" name="Picture 8" descr="C:\Workspace\Jessica_variable_bins\src\H3K27me3\bin_selection_H3K27me3B1000a23.repmasked.bed.png"/>
            <p:cNvPicPr>
              <a:picLocks noChangeAspect="1" noChangeArrowheads="1"/>
            </p:cNvPicPr>
            <p:nvPr/>
          </p:nvPicPr>
          <p:blipFill>
            <a:blip r:embed="rId4" cstate="print"/>
            <a:srcRect/>
            <a:stretch>
              <a:fillRect/>
            </a:stretch>
          </p:blipFill>
          <p:spPr bwMode="auto">
            <a:xfrm>
              <a:off x="6392146" y="2244007"/>
              <a:ext cx="2895294" cy="2319526"/>
            </a:xfrm>
            <a:prstGeom prst="rect">
              <a:avLst/>
            </a:prstGeom>
            <a:noFill/>
          </p:spPr>
        </p:pic>
        <p:sp>
          <p:nvSpPr>
            <p:cNvPr id="11" name="TextBox 10"/>
            <p:cNvSpPr txBox="1"/>
            <p:nvPr/>
          </p:nvSpPr>
          <p:spPr>
            <a:xfrm>
              <a:off x="7485540" y="4365788"/>
              <a:ext cx="716863" cy="369332"/>
            </a:xfrm>
            <a:prstGeom prst="rect">
              <a:avLst/>
            </a:prstGeom>
            <a:solidFill>
              <a:schemeClr val="bg1"/>
            </a:solidFill>
          </p:spPr>
          <p:txBody>
            <a:bodyPr wrap="none" rtlCol="0">
              <a:spAutoFit/>
            </a:bodyPr>
            <a:lstStyle/>
            <a:p>
              <a:r>
                <a:rPr lang="en-US" dirty="0" smtClean="0"/>
                <a:t>mean</a:t>
              </a:r>
              <a:endParaRPr lang="en-US" dirty="0"/>
            </a:p>
          </p:txBody>
        </p:sp>
        <p:sp>
          <p:nvSpPr>
            <p:cNvPr id="13" name="TextBox 12"/>
            <p:cNvSpPr txBox="1"/>
            <p:nvPr/>
          </p:nvSpPr>
          <p:spPr>
            <a:xfrm rot="16200000">
              <a:off x="6008928" y="3137211"/>
              <a:ext cx="974754" cy="369332"/>
            </a:xfrm>
            <a:prstGeom prst="rect">
              <a:avLst/>
            </a:prstGeom>
            <a:solidFill>
              <a:schemeClr val="bg1"/>
            </a:solidFill>
          </p:spPr>
          <p:txBody>
            <a:bodyPr wrap="none" rtlCol="0">
              <a:spAutoFit/>
            </a:bodyPr>
            <a:lstStyle/>
            <a:p>
              <a:r>
                <a:rPr lang="en-US" dirty="0" smtClean="0"/>
                <a:t>variance</a:t>
              </a:r>
              <a:endParaRPr lang="en-US" dirty="0"/>
            </a:p>
          </p:txBody>
        </p:sp>
      </p:grpSp>
      <p:graphicFrame>
        <p:nvGraphicFramePr>
          <p:cNvPr id="1027" name="Object 3"/>
          <p:cNvGraphicFramePr>
            <a:graphicFrameLocks noChangeAspect="1"/>
          </p:cNvGraphicFramePr>
          <p:nvPr/>
        </p:nvGraphicFramePr>
        <p:xfrm>
          <a:off x="2107171" y="5206871"/>
          <a:ext cx="3989388" cy="377825"/>
        </p:xfrm>
        <a:graphic>
          <a:graphicData uri="http://schemas.openxmlformats.org/presentationml/2006/ole">
            <mc:AlternateContent xmlns:mc="http://schemas.openxmlformats.org/markup-compatibility/2006">
              <mc:Choice xmlns:v="urn:schemas-microsoft-com:vml" Requires="v">
                <p:oleObj spid="_x0000_s63494" name="Equation" r:id="rId5" imgW="2145960" imgH="203040" progId="Equation.3">
                  <p:embed/>
                </p:oleObj>
              </mc:Choice>
              <mc:Fallback>
                <p:oleObj name="Equation" r:id="rId5" imgW="2145960" imgH="2030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7171" y="5206871"/>
                        <a:ext cx="3989388"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1353671" y="5870575"/>
            <a:ext cx="6666825" cy="769441"/>
          </a:xfrm>
          <a:prstGeom prst="rect">
            <a:avLst/>
          </a:prstGeom>
          <a:noFill/>
        </p:spPr>
        <p:txBody>
          <a:bodyPr wrap="square" rtlCol="0">
            <a:spAutoFit/>
          </a:bodyPr>
          <a:lstStyle/>
          <a:p>
            <a:r>
              <a:rPr lang="en-US" dirty="0" smtClean="0"/>
              <a:t>Highly Plastic Regions (HPR): the  top 1% with highest plastic score.</a:t>
            </a:r>
          </a:p>
          <a:p>
            <a:endParaRPr lang="en-US" sz="800" dirty="0" smtClean="0"/>
          </a:p>
          <a:p>
            <a:r>
              <a:rPr lang="en-US" dirty="0" smtClean="0"/>
              <a:t>Lowly Plastic Regions (LPR): the  bottom 1% with lowest plastic score.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HPRs are associated with regulatory regions</a:t>
            </a:r>
            <a:endParaRPr lang="en-US" dirty="0"/>
          </a:p>
        </p:txBody>
      </p:sp>
      <p:pic>
        <p:nvPicPr>
          <p:cNvPr id="52226" name="Picture 2"/>
          <p:cNvPicPr>
            <a:picLocks noChangeAspect="1" noChangeArrowheads="1"/>
          </p:cNvPicPr>
          <p:nvPr/>
        </p:nvPicPr>
        <p:blipFill>
          <a:blip r:embed="rId2"/>
          <a:srcRect/>
          <a:stretch>
            <a:fillRect/>
          </a:stretch>
        </p:blipFill>
        <p:spPr bwMode="auto">
          <a:xfrm>
            <a:off x="485181" y="4074255"/>
            <a:ext cx="7627877" cy="2474333"/>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a:srcRect/>
          <a:stretch>
            <a:fillRect/>
          </a:stretch>
        </p:blipFill>
        <p:spPr bwMode="auto">
          <a:xfrm>
            <a:off x="660443" y="1408728"/>
            <a:ext cx="2395795" cy="2247090"/>
          </a:xfrm>
          <a:prstGeom prst="rect">
            <a:avLst/>
          </a:prstGeom>
          <a:noFill/>
          <a:ln w="9525">
            <a:noFill/>
            <a:miter lim="800000"/>
            <a:headEnd/>
            <a:tailEnd/>
          </a:ln>
          <a:effectLst/>
        </p:spPr>
      </p:pic>
      <p:pic>
        <p:nvPicPr>
          <p:cNvPr id="52228" name="Picture 4"/>
          <p:cNvPicPr>
            <a:picLocks noChangeAspect="1" noChangeArrowheads="1"/>
          </p:cNvPicPr>
          <p:nvPr/>
        </p:nvPicPr>
        <p:blipFill>
          <a:blip r:embed="rId4"/>
          <a:srcRect/>
          <a:stretch>
            <a:fillRect/>
          </a:stretch>
        </p:blipFill>
        <p:spPr bwMode="auto">
          <a:xfrm>
            <a:off x="3179805" y="1293398"/>
            <a:ext cx="2311797" cy="2362420"/>
          </a:xfrm>
          <a:prstGeom prst="rect">
            <a:avLst/>
          </a:prstGeom>
          <a:noFill/>
          <a:ln w="9525">
            <a:noFill/>
            <a:miter lim="800000"/>
            <a:headEnd/>
            <a:tailEnd/>
          </a:ln>
          <a:effectLst/>
        </p:spPr>
      </p:pic>
      <p:pic>
        <p:nvPicPr>
          <p:cNvPr id="52229" name="Picture 5"/>
          <p:cNvPicPr>
            <a:picLocks noChangeAspect="1" noChangeArrowheads="1"/>
          </p:cNvPicPr>
          <p:nvPr/>
        </p:nvPicPr>
        <p:blipFill>
          <a:blip r:embed="rId5"/>
          <a:srcRect/>
          <a:stretch>
            <a:fillRect/>
          </a:stretch>
        </p:blipFill>
        <p:spPr bwMode="auto">
          <a:xfrm>
            <a:off x="5760188" y="1398163"/>
            <a:ext cx="2675599" cy="234730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569</Words>
  <Application>Microsoft Macintosh PowerPoint</Application>
  <PresentationFormat>On-screen Show (4:3)</PresentationFormat>
  <Paragraphs>143</Paragraphs>
  <Slides>18</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Equation</vt:lpstr>
      <vt:lpstr>PowerPoint Presentation</vt:lpstr>
      <vt:lpstr>Biology used to be about memorizing terms and facts</vt:lpstr>
      <vt:lpstr>Genome sequencing has digitized biology</vt:lpstr>
      <vt:lpstr>Variation of genetic information may predict disease risk</vt:lpstr>
      <vt:lpstr>PowerPoint Presentation</vt:lpstr>
      <vt:lpstr>PowerPoint Presentation</vt:lpstr>
      <vt:lpstr>PowerPoint Presentation</vt:lpstr>
      <vt:lpstr>Quantifying cross cell-type plasticity</vt:lpstr>
      <vt:lpstr>HPRs are associated with regulatory regions</vt:lpstr>
      <vt:lpstr>Chromatin plasticity is related to DNA sequence</vt:lpstr>
      <vt:lpstr>A pipeline to identify regulatory TFs</vt:lpstr>
      <vt:lpstr>Example: PAX5 in GM12878</vt:lpstr>
      <vt:lpstr>ChIPseq confirms colocalization between Pax5 and H3K27me3 in GM12878</vt:lpstr>
      <vt:lpstr>PowerPoint Presentation</vt:lpstr>
      <vt:lpstr>Haystack is (almost) available!</vt:lpstr>
      <vt:lpstr>Take home message</vt:lpstr>
      <vt:lpstr>Conclusions</vt:lpstr>
      <vt:lpstr>Acknowledgement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mathematician’s journey in computational biology</dc:title>
  <dc:creator>Partners HealthCare System</dc:creator>
  <cp:lastModifiedBy>Partners HealthCare System</cp:lastModifiedBy>
  <cp:revision>36</cp:revision>
  <dcterms:created xsi:type="dcterms:W3CDTF">2014-07-22T13:26:51Z</dcterms:created>
  <dcterms:modified xsi:type="dcterms:W3CDTF">2014-07-27T14:51:18Z</dcterms:modified>
</cp:coreProperties>
</file>