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0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230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6EF8CA1-D8CB-974B-87C3-27509CB97D48}" type="datetimeFigureOut">
              <a:rPr lang="en-US" smtClean="0"/>
              <a:pPr/>
              <a:t>7/30/14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FC56213-B4C4-4C5C-8EAE-01416D175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F8CA1-D8CB-974B-87C3-27509CB97D48}" type="datetimeFigureOut">
              <a:rPr lang="en-US" smtClean="0"/>
              <a:pPr/>
              <a:t>7/30/14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36F1-1F24-6A4D-B1C8-7C4094118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F8CA1-D8CB-974B-87C3-27509CB97D48}" type="datetimeFigureOut">
              <a:rPr lang="en-US" smtClean="0"/>
              <a:pPr/>
              <a:t>7/30/14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36F1-1F24-6A4D-B1C8-7C4094118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6EF8CA1-D8CB-974B-87C3-27509CB97D48}" type="datetimeFigureOut">
              <a:rPr lang="en-US" smtClean="0"/>
              <a:pPr/>
              <a:t>7/30/14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F8836F1-1F24-6A4D-B1C8-7C4094118D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6EF8CA1-D8CB-974B-87C3-27509CB97D48}" type="datetimeFigureOut">
              <a:rPr lang="en-US" smtClean="0"/>
              <a:pPr/>
              <a:t>7/30/14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F8CA1-D8CB-974B-87C3-27509CB97D48}" type="datetimeFigureOut">
              <a:rPr lang="en-US" smtClean="0"/>
              <a:pPr/>
              <a:t>7/30/14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36F1-1F24-6A4D-B1C8-7C4094118D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F8CA1-D8CB-974B-87C3-27509CB97D48}" type="datetimeFigureOut">
              <a:rPr lang="en-US" smtClean="0"/>
              <a:pPr/>
              <a:t>7/30/14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36F1-1F24-6A4D-B1C8-7C4094118D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6EF8CA1-D8CB-974B-87C3-27509CB97D48}" type="datetimeFigureOut">
              <a:rPr lang="en-US" smtClean="0"/>
              <a:pPr/>
              <a:t>7/30/14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F8836F1-1F24-6A4D-B1C8-7C4094118D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F8CA1-D8CB-974B-87C3-27509CB97D48}" type="datetimeFigureOut">
              <a:rPr lang="en-US" smtClean="0"/>
              <a:pPr/>
              <a:t>7/30/14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36F1-1F24-6A4D-B1C8-7C4094118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6EF8CA1-D8CB-974B-87C3-27509CB97D48}" type="datetimeFigureOut">
              <a:rPr lang="en-US" smtClean="0"/>
              <a:pPr/>
              <a:t>7/30/14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AA4845-A08A-4DF4-8D99-E2E7B6D41C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6EF8CA1-D8CB-974B-87C3-27509CB97D48}" type="datetimeFigureOut">
              <a:rPr lang="en-US" smtClean="0"/>
              <a:pPr/>
              <a:t>7/30/14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F8836F1-1F24-6A4D-B1C8-7C4094118D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6EF8CA1-D8CB-974B-87C3-27509CB97D48}" type="datetimeFigureOut">
              <a:rPr lang="en-US" smtClean="0"/>
              <a:pPr/>
              <a:t>7/30/14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F8836F1-1F24-6A4D-B1C8-7C4094118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 Pathway to Biostatistics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Heather Mattie</a:t>
            </a:r>
          </a:p>
          <a:p>
            <a:r>
              <a:rPr lang="en-US" dirty="0" smtClean="0"/>
              <a:t>July 25, 2014</a:t>
            </a:r>
          </a:p>
          <a:p>
            <a:r>
              <a:rPr lang="en-US" dirty="0" smtClean="0"/>
              <a:t>Harvard School of Public Health</a:t>
            </a:r>
            <a:endParaRPr lang="en-US" dirty="0"/>
          </a:p>
        </p:txBody>
      </p:sp>
      <p:pic>
        <p:nvPicPr>
          <p:cNvPr id="4" name="Picture 3" descr="DSCN09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662" y="860032"/>
            <a:ext cx="3583511" cy="26876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Penn State </a:t>
            </a:r>
          </a:p>
          <a:p>
            <a:pPr lvl="1"/>
            <a:r>
              <a:rPr lang="en-US" dirty="0" smtClean="0"/>
              <a:t>Computationally heavy </a:t>
            </a:r>
            <a:r>
              <a:rPr lang="en-US" dirty="0" smtClean="0"/>
              <a:t>program</a:t>
            </a:r>
          </a:p>
          <a:p>
            <a:pPr lvl="1"/>
            <a:r>
              <a:rPr lang="en-US" dirty="0" smtClean="0"/>
              <a:t>Not much funding available</a:t>
            </a:r>
          </a:p>
          <a:p>
            <a:pPr lvl="1"/>
            <a:r>
              <a:rPr lang="en-US" dirty="0" smtClean="0"/>
              <a:t>Some resources available, but not many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Harvard</a:t>
            </a:r>
          </a:p>
          <a:p>
            <a:pPr lvl="1"/>
            <a:r>
              <a:rPr lang="en-US" dirty="0" smtClean="0"/>
              <a:t>Balanced program – theory and application</a:t>
            </a:r>
          </a:p>
          <a:p>
            <a:pPr lvl="1"/>
            <a:r>
              <a:rPr lang="en-US" dirty="0" smtClean="0"/>
              <a:t>Very supportive of their </a:t>
            </a:r>
            <a:r>
              <a:rPr lang="en-US" dirty="0" smtClean="0"/>
              <a:t>students</a:t>
            </a:r>
          </a:p>
          <a:p>
            <a:pPr lvl="2"/>
            <a:r>
              <a:rPr lang="en-US" dirty="0" smtClean="0"/>
              <a:t>Offer qualifying exam prep courses</a:t>
            </a:r>
          </a:p>
          <a:p>
            <a:pPr lvl="2"/>
            <a:r>
              <a:rPr lang="en-US" dirty="0" smtClean="0"/>
              <a:t>Much of the first year c</a:t>
            </a:r>
            <a:r>
              <a:rPr lang="en-US" dirty="0" smtClean="0"/>
              <a:t>ourse work focuses on </a:t>
            </a:r>
            <a:r>
              <a:rPr lang="en-US" dirty="0" err="1" smtClean="0"/>
              <a:t>qual</a:t>
            </a:r>
            <a:r>
              <a:rPr lang="en-US" dirty="0" smtClean="0"/>
              <a:t> prep</a:t>
            </a:r>
          </a:p>
          <a:p>
            <a:pPr lvl="2"/>
            <a:r>
              <a:rPr lang="en-US" dirty="0" smtClean="0"/>
              <a:t>Encourage students to explore and find which subfield they are interested in</a:t>
            </a:r>
          </a:p>
          <a:p>
            <a:pPr lvl="2"/>
            <a:r>
              <a:rPr lang="en-US" dirty="0" smtClean="0"/>
              <a:t>Friendly faculty </a:t>
            </a:r>
            <a:r>
              <a:rPr lang="en-US" dirty="0" smtClean="0"/>
              <a:t>and staff who give you individual attention</a:t>
            </a:r>
            <a:endParaRPr lang="en-US" dirty="0" smtClean="0"/>
          </a:p>
          <a:p>
            <a:pPr lvl="1"/>
            <a:r>
              <a:rPr lang="en-US" dirty="0" smtClean="0"/>
              <a:t>An abundance of </a:t>
            </a:r>
            <a:r>
              <a:rPr lang="en-US" dirty="0" smtClean="0"/>
              <a:t>resources</a:t>
            </a:r>
          </a:p>
          <a:p>
            <a:pPr lvl="2"/>
            <a:r>
              <a:rPr lang="en-US" dirty="0" smtClean="0"/>
              <a:t>The school is surrounded by several hospitals and laboratories </a:t>
            </a:r>
          </a:p>
          <a:p>
            <a:pPr lvl="2"/>
            <a:r>
              <a:rPr lang="en-US" dirty="0" smtClean="0"/>
              <a:t>Experienced faculty and staff</a:t>
            </a:r>
          </a:p>
          <a:p>
            <a:pPr lvl="1"/>
            <a:r>
              <a:rPr lang="en-US" dirty="0" smtClean="0"/>
              <a:t>Tight-knit student </a:t>
            </a:r>
            <a:r>
              <a:rPr lang="en-US" dirty="0" smtClean="0"/>
              <a:t>cohorts</a:t>
            </a:r>
          </a:p>
          <a:p>
            <a:pPr lvl="2"/>
            <a:r>
              <a:rPr lang="en-US" dirty="0" smtClean="0"/>
              <a:t>Students study and work together, especially the first two years while taking courses</a:t>
            </a:r>
            <a:endParaRPr lang="en-US" dirty="0"/>
          </a:p>
        </p:txBody>
      </p:sp>
      <p:pic>
        <p:nvPicPr>
          <p:cNvPr id="4" name="Picture 3" descr="pen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261" y="884250"/>
            <a:ext cx="1911659" cy="1431899"/>
          </a:xfrm>
          <a:prstGeom prst="rect">
            <a:avLst/>
          </a:prstGeom>
        </p:spPr>
      </p:pic>
      <p:pic>
        <p:nvPicPr>
          <p:cNvPr id="5" name="Picture 4" descr="harvar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433" y="2475226"/>
            <a:ext cx="1687759" cy="165058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Graduate – PhD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162" dirty="0" smtClean="0"/>
              <a:t>Started the PhD program at Harvard in August 2011</a:t>
            </a:r>
          </a:p>
          <a:p>
            <a:pPr lvl="1"/>
            <a:r>
              <a:rPr lang="en-US" dirty="0" smtClean="0"/>
              <a:t>Summer prep courses were offered as a refresher of math theory useful for the first year courses</a:t>
            </a:r>
          </a:p>
          <a:p>
            <a:pPr lvl="1"/>
            <a:endParaRPr lang="en-US" dirty="0" smtClean="0"/>
          </a:p>
          <a:p>
            <a:r>
              <a:rPr lang="en-US" sz="2162" dirty="0" smtClean="0"/>
              <a:t>Received a Masters in Biostatistics after 4 semesters</a:t>
            </a:r>
          </a:p>
          <a:p>
            <a:endParaRPr lang="en-US" dirty="0" smtClean="0"/>
          </a:p>
          <a:p>
            <a:r>
              <a:rPr lang="en-US" sz="2162" dirty="0" smtClean="0"/>
              <a:t>Was put on the statistical genetics training grant first</a:t>
            </a:r>
          </a:p>
          <a:p>
            <a:pPr lvl="1"/>
            <a:r>
              <a:rPr lang="en-US" dirty="0" smtClean="0"/>
              <a:t>Wrote that I was interested in chronic disease and genetics in my personal statement</a:t>
            </a:r>
          </a:p>
          <a:p>
            <a:pPr lvl="1"/>
            <a:endParaRPr lang="en-US" dirty="0" smtClean="0"/>
          </a:p>
          <a:p>
            <a:r>
              <a:rPr lang="en-US" sz="2162" dirty="0" smtClean="0"/>
              <a:t>Decided to switch to network science after passing the qualifying exam (on my first try!)</a:t>
            </a:r>
          </a:p>
          <a:p>
            <a:pPr lvl="1"/>
            <a:r>
              <a:rPr lang="en-US" dirty="0" smtClean="0"/>
              <a:t>Talked to a few potential advisors and decided on an advisor whose areas of interest included network science</a:t>
            </a:r>
          </a:p>
          <a:p>
            <a:pPr lvl="1"/>
            <a:r>
              <a:rPr lang="en-US" dirty="0" smtClean="0"/>
              <a:t>Incorporates </a:t>
            </a:r>
            <a:r>
              <a:rPr lang="en-US" dirty="0" err="1" smtClean="0"/>
              <a:t>Biostats</a:t>
            </a:r>
            <a:r>
              <a:rPr lang="en-US" dirty="0" smtClean="0"/>
              <a:t> and graph theory I learned at CGU</a:t>
            </a:r>
          </a:p>
        </p:txBody>
      </p:sp>
      <p:pic>
        <p:nvPicPr>
          <p:cNvPr id="5" name="Content Placeholder 4" descr="hsph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 t="-43921" b="-43921"/>
          <a:stretch>
            <a:fillRect/>
          </a:stretch>
        </p:blipFill>
        <p:spPr>
          <a:xfrm>
            <a:off x="6398479" y="-409824"/>
            <a:ext cx="1973262" cy="26924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 Wish I Knew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My capabilities</a:t>
            </a:r>
          </a:p>
          <a:p>
            <a:pPr lvl="1"/>
            <a:r>
              <a:rPr lang="en-US" dirty="0" smtClean="0"/>
              <a:t>If I could go back to undergrad, I would apply to summer programs and internships and attend more conferences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application process</a:t>
            </a:r>
          </a:p>
          <a:p>
            <a:pPr lvl="1"/>
            <a:r>
              <a:rPr lang="en-US" dirty="0" smtClean="0"/>
              <a:t>I should’ve sought out help from faculty </a:t>
            </a:r>
          </a:p>
          <a:p>
            <a:pPr lvl="1"/>
            <a:r>
              <a:rPr lang="en-US" dirty="0" smtClean="0"/>
              <a:t>GRE prep classes would’ve been helpful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different majors available</a:t>
            </a:r>
          </a:p>
          <a:p>
            <a:pPr lvl="1"/>
            <a:r>
              <a:rPr lang="en-US" dirty="0" smtClean="0"/>
              <a:t>I thought since I was a math major in undergrad, I had to major in math in grad school as well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nc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451" y="740200"/>
            <a:ext cx="3289300" cy="2463800"/>
          </a:xfrm>
          <a:prstGeom prst="rect">
            <a:avLst/>
          </a:prstGeom>
        </p:spPr>
      </p:pic>
      <p:pic>
        <p:nvPicPr>
          <p:cNvPr id="6" name="Picture 5" descr="ma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985223"/>
            <a:ext cx="4100958" cy="34887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Hometown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 smtClean="0"/>
              <a:t>Rancho Cucamonga, CA</a:t>
            </a:r>
          </a:p>
          <a:p>
            <a:r>
              <a:rPr lang="en-US" sz="2000" dirty="0" smtClean="0"/>
              <a:t>Born and raised </a:t>
            </a:r>
          </a:p>
          <a:p>
            <a:r>
              <a:rPr lang="en-US" sz="2000" dirty="0" smtClean="0"/>
              <a:t>Honors classes throughout school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Undergraduate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 smtClean="0"/>
              <a:t>University of La Verne, ’08</a:t>
            </a:r>
          </a:p>
          <a:p>
            <a:r>
              <a:rPr lang="en-US" sz="2000" dirty="0" smtClean="0"/>
              <a:t>Mathematics major</a:t>
            </a:r>
          </a:p>
          <a:p>
            <a:r>
              <a:rPr lang="en-US" sz="2000" dirty="0" smtClean="0"/>
              <a:t>Computer Science minor</a:t>
            </a:r>
          </a:p>
          <a:p>
            <a:r>
              <a:rPr lang="en-US" sz="2000" dirty="0" smtClean="0"/>
              <a:t>Small, private liberal arts college</a:t>
            </a:r>
          </a:p>
          <a:p>
            <a:r>
              <a:rPr lang="en-US" sz="2000" dirty="0" smtClean="0"/>
              <a:t>Smallest class size: 3</a:t>
            </a:r>
          </a:p>
          <a:p>
            <a:r>
              <a:rPr lang="en-US" sz="2000" dirty="0" smtClean="0"/>
              <a:t>Largest class size: 26</a:t>
            </a:r>
          </a:p>
          <a:p>
            <a:endParaRPr lang="en-US" dirty="0"/>
          </a:p>
        </p:txBody>
      </p:sp>
      <p:pic>
        <p:nvPicPr>
          <p:cNvPr id="4" name="Picture 3" descr="ulv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332" y="1417638"/>
            <a:ext cx="2362200" cy="3429000"/>
          </a:xfrm>
          <a:prstGeom prst="rect">
            <a:avLst/>
          </a:prstGeom>
        </p:spPr>
      </p:pic>
      <p:pic>
        <p:nvPicPr>
          <p:cNvPr id="5" name="Picture 4" descr="found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376312"/>
            <a:ext cx="4279900" cy="18923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Undergraduate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Small math department</a:t>
            </a:r>
          </a:p>
          <a:p>
            <a:pPr lvl="1"/>
            <a:r>
              <a:rPr lang="en-US" dirty="0" smtClean="0"/>
              <a:t>4 main professors, 4-5 assistant professors</a:t>
            </a:r>
          </a:p>
          <a:p>
            <a:pPr lvl="1"/>
            <a:r>
              <a:rPr lang="en-US" dirty="0" smtClean="0"/>
              <a:t>4-6 Math majors per year</a:t>
            </a:r>
          </a:p>
          <a:p>
            <a:r>
              <a:rPr lang="en-US" dirty="0" smtClean="0"/>
              <a:t>No Statistics or Biostatistics departments</a:t>
            </a:r>
          </a:p>
          <a:p>
            <a:r>
              <a:rPr lang="en-US" dirty="0" smtClean="0"/>
              <a:t>Summer programs, independent study and conference opportunities were known, but not thought of as an option</a:t>
            </a:r>
          </a:p>
          <a:p>
            <a:pPr lvl="1"/>
            <a:r>
              <a:rPr lang="en-US" dirty="0" smtClean="0"/>
              <a:t>Studying at such a small school instilled a sense of doubt in my capabilities</a:t>
            </a:r>
          </a:p>
          <a:p>
            <a:pPr lvl="1"/>
            <a:r>
              <a:rPr lang="en-US" dirty="0" smtClean="0"/>
              <a:t>There were low expectations of the students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Undergraduate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200" dirty="0" smtClean="0"/>
              <a:t>First thought about graduate school </a:t>
            </a:r>
            <a:r>
              <a:rPr lang="en-US" sz="2200" dirty="0" smtClean="0"/>
              <a:t>toward </a:t>
            </a:r>
            <a:r>
              <a:rPr lang="en-US" sz="2200" dirty="0" smtClean="0"/>
              <a:t>the end of my 3</a:t>
            </a:r>
            <a:r>
              <a:rPr lang="en-US" sz="2200" baseline="30000" dirty="0" smtClean="0"/>
              <a:t>rd</a:t>
            </a:r>
            <a:r>
              <a:rPr lang="en-US" sz="2200" dirty="0" smtClean="0"/>
              <a:t> year</a:t>
            </a:r>
          </a:p>
          <a:p>
            <a:pPr lvl="1"/>
            <a:r>
              <a:rPr lang="en-US" dirty="0" smtClean="0"/>
              <a:t>My geography professor noticed I put a lot of effort into my assignments – said I had a lot of talent, intelligence and drive and would go far in life</a:t>
            </a:r>
          </a:p>
          <a:p>
            <a:pPr lvl="1"/>
            <a:r>
              <a:rPr lang="en-US" dirty="0" smtClean="0"/>
              <a:t>Went home and </a:t>
            </a:r>
            <a:r>
              <a:rPr lang="en-US" dirty="0" err="1" smtClean="0"/>
              <a:t>googled</a:t>
            </a:r>
            <a:r>
              <a:rPr lang="en-US" dirty="0" smtClean="0"/>
              <a:t> graduate schools in Southern California</a:t>
            </a:r>
          </a:p>
          <a:p>
            <a:r>
              <a:rPr lang="en-US" sz="2200" dirty="0" smtClean="0"/>
              <a:t>Applied to Claremont Graduate </a:t>
            </a:r>
            <a:r>
              <a:rPr lang="en-US" sz="2200" dirty="0" smtClean="0"/>
              <a:t>University (CGU) </a:t>
            </a:r>
            <a:r>
              <a:rPr lang="en-US" sz="2200" dirty="0" smtClean="0"/>
              <a:t>and UC Irvine</a:t>
            </a:r>
          </a:p>
          <a:p>
            <a:pPr lvl="1"/>
            <a:r>
              <a:rPr lang="en-US" dirty="0" smtClean="0"/>
              <a:t>Had to navigate the application process myself</a:t>
            </a:r>
          </a:p>
          <a:p>
            <a:pPr lvl="1"/>
            <a:r>
              <a:rPr lang="en-US" dirty="0" smtClean="0"/>
              <a:t>Almost missed the GRE deadline</a:t>
            </a:r>
          </a:p>
          <a:p>
            <a:pPr lvl="1"/>
            <a:r>
              <a:rPr lang="en-US" dirty="0" smtClean="0"/>
              <a:t>Had no idea graduate degrees could come with </a:t>
            </a:r>
            <a:r>
              <a:rPr lang="en-US" dirty="0" smtClean="0"/>
              <a:t>funding</a:t>
            </a:r>
          </a:p>
          <a:p>
            <a:pPr lvl="1"/>
            <a:r>
              <a:rPr lang="en-US" dirty="0" smtClean="0"/>
              <a:t>Had no idea how different graduate school would be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Graduate - Masters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Was accepted to Claremont Graduate University as a PhD student in Applied Mathematics</a:t>
            </a:r>
          </a:p>
          <a:p>
            <a:r>
              <a:rPr lang="en-US" dirty="0" smtClean="0"/>
              <a:t>Claremont, CA</a:t>
            </a:r>
          </a:p>
          <a:p>
            <a:r>
              <a:rPr lang="en-US" dirty="0" smtClean="0"/>
              <a:t>Another small, private school located two towns over from my undergraduate campus</a:t>
            </a:r>
          </a:p>
          <a:p>
            <a:r>
              <a:rPr lang="en-US" dirty="0" smtClean="0"/>
              <a:t>Received my MS in Mathematics after 3 semesters</a:t>
            </a:r>
          </a:p>
        </p:txBody>
      </p:sp>
      <p:pic>
        <p:nvPicPr>
          <p:cNvPr id="4" name="Picture 3" descr="cg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964" y="4556252"/>
            <a:ext cx="4229100" cy="191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Graduate - Masters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Received a fellowship that involved </a:t>
            </a:r>
            <a:r>
              <a:rPr lang="en-US" dirty="0" smtClean="0"/>
              <a:t>collaborating with fellow students, Boeing employees and an advisor</a:t>
            </a:r>
          </a:p>
          <a:p>
            <a:pPr lvl="1"/>
            <a:r>
              <a:rPr lang="en-US" dirty="0" smtClean="0"/>
              <a:t>Was thrown into the ‘research </a:t>
            </a:r>
            <a:r>
              <a:rPr lang="en-US" dirty="0" smtClean="0"/>
              <a:t>world’ without much guidance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Failed </a:t>
            </a:r>
            <a:r>
              <a:rPr lang="en-US" dirty="0" smtClean="0"/>
              <a:t>the qualifying exam twice – along with my entire cohort</a:t>
            </a:r>
          </a:p>
          <a:p>
            <a:pPr lvl="1"/>
            <a:r>
              <a:rPr lang="en-US" dirty="0" smtClean="0"/>
              <a:t>Was asked to leave the program after my 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semester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Very little support for the </a:t>
            </a:r>
            <a:r>
              <a:rPr lang="en-US" dirty="0" smtClean="0"/>
              <a:t>students</a:t>
            </a:r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Graduate - Masters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Took a Computational Methods for Molecular Biology class my last semester</a:t>
            </a:r>
          </a:p>
          <a:p>
            <a:pPr lvl="1"/>
            <a:r>
              <a:rPr lang="en-US" dirty="0" smtClean="0"/>
              <a:t>Involved analyzing microarray data with R and presenting my results using </a:t>
            </a:r>
            <a:r>
              <a:rPr lang="en-US" dirty="0" err="1" smtClean="0"/>
              <a:t>LaTeX</a:t>
            </a:r>
            <a:endParaRPr lang="en-US" dirty="0" smtClean="0"/>
          </a:p>
          <a:p>
            <a:pPr lvl="1"/>
            <a:r>
              <a:rPr lang="en-US" dirty="0" smtClean="0"/>
              <a:t>Loved the way I could use math to study biology</a:t>
            </a:r>
          </a:p>
          <a:p>
            <a:pPr lvl="1"/>
            <a:r>
              <a:rPr lang="en-US" dirty="0" smtClean="0"/>
              <a:t>The professor noticed</a:t>
            </a:r>
            <a:r>
              <a:rPr lang="en-US" dirty="0" smtClean="0"/>
              <a:t> my interest and </a:t>
            </a:r>
            <a:r>
              <a:rPr lang="en-US" dirty="0" smtClean="0"/>
              <a:t>recommended I look into Biostatistics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Went home and </a:t>
            </a:r>
            <a:r>
              <a:rPr lang="en-US" dirty="0" err="1" smtClean="0"/>
              <a:t>googled</a:t>
            </a:r>
            <a:r>
              <a:rPr lang="en-US" dirty="0" smtClean="0"/>
              <a:t> Biostatistics and the different subfields associated with </a:t>
            </a:r>
            <a:r>
              <a:rPr lang="en-US" dirty="0" err="1" smtClean="0"/>
              <a:t>Biostats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Took a year off of school to</a:t>
            </a:r>
            <a:r>
              <a:rPr lang="en-US" dirty="0" smtClean="0"/>
              <a:t> work and apply </a:t>
            </a:r>
            <a:r>
              <a:rPr lang="en-US" dirty="0" smtClean="0"/>
              <a:t>to PhD programs in Biostatistics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Had a better idea of what was required for an application</a:t>
            </a:r>
          </a:p>
          <a:p>
            <a:pPr lvl="1"/>
            <a:r>
              <a:rPr lang="en-US" dirty="0" smtClean="0"/>
              <a:t>Had better writing samples from projects completed at CGU</a:t>
            </a:r>
          </a:p>
          <a:p>
            <a:pPr lvl="1"/>
            <a:r>
              <a:rPr lang="en-US" dirty="0" smtClean="0"/>
              <a:t>Had more of an idea about what I wanted to study (specifically, statistical genetics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Applied to 11 schools total</a:t>
            </a:r>
          </a:p>
          <a:p>
            <a:pPr lvl="1"/>
            <a:r>
              <a:rPr lang="en-US" dirty="0" smtClean="0"/>
              <a:t>8 in CA, University of Washington, Penn State and Harvard</a:t>
            </a:r>
          </a:p>
          <a:p>
            <a:pPr lvl="1"/>
            <a:r>
              <a:rPr lang="en-US" dirty="0" smtClean="0"/>
              <a:t>Most applications were for a PhD in Biostatistics, one was for a PhD in Biomathematics and one was for a PhD in computational genomics</a:t>
            </a:r>
          </a:p>
          <a:p>
            <a:pPr lvl="1"/>
            <a:r>
              <a:rPr lang="en-US" dirty="0" smtClean="0"/>
              <a:t>Was only accepted to Penn State and Harvard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Oriel.thmx</Template>
  <TotalTime>5296</TotalTime>
  <Words>751</Words>
  <Application>Microsoft Macintosh PowerPoint</Application>
  <PresentationFormat>On-screen Show (4:3)</PresentationFormat>
  <Paragraphs>103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Oriel</vt:lpstr>
      <vt:lpstr>My Pathway to Biostatistics</vt:lpstr>
      <vt:lpstr>Hometown </vt:lpstr>
      <vt:lpstr>Undergraduate</vt:lpstr>
      <vt:lpstr>Undergraduate</vt:lpstr>
      <vt:lpstr>Undergraduate</vt:lpstr>
      <vt:lpstr>Graduate - Masters</vt:lpstr>
      <vt:lpstr>Graduate - Masters</vt:lpstr>
      <vt:lpstr>Graduate - Masters</vt:lpstr>
      <vt:lpstr>Applications</vt:lpstr>
      <vt:lpstr>Choices</vt:lpstr>
      <vt:lpstr>Graduate – PhD </vt:lpstr>
      <vt:lpstr>What I Wish I Knew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Pathway to Biostatistics</dc:title>
  <dc:creator>Heather Mattie</dc:creator>
  <cp:lastModifiedBy>Heather Mattie</cp:lastModifiedBy>
  <cp:revision>37</cp:revision>
  <dcterms:created xsi:type="dcterms:W3CDTF">2014-07-30T18:54:14Z</dcterms:created>
  <dcterms:modified xsi:type="dcterms:W3CDTF">2014-08-02T17:25:52Z</dcterms:modified>
</cp:coreProperties>
</file>