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58" r:id="rId5"/>
    <p:sldId id="259" r:id="rId6"/>
    <p:sldId id="262" r:id="rId7"/>
    <p:sldId id="271" r:id="rId8"/>
    <p:sldId id="260" r:id="rId9"/>
    <p:sldId id="261" r:id="rId10"/>
    <p:sldId id="270" r:id="rId11"/>
    <p:sldId id="264" r:id="rId12"/>
    <p:sldId id="272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316" autoAdjust="0"/>
  </p:normalViewPr>
  <p:slideViewPr>
    <p:cSldViewPr>
      <p:cViewPr varScale="1">
        <p:scale>
          <a:sx n="51" d="100"/>
          <a:sy n="51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611C8C-5AC5-4A46-ADD3-1577F8EA3999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B87ADC-5AAE-4BD1-AC64-2DA2D26AA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3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B9B250-3E5B-43A2-8708-D2CD4C9A4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7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DF1AA-F889-4620-8D97-16B719C117F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Ask participants: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	How many grad students? How many post-docs?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	How many aspire to a career in academic research? Industry R&amp;D? Beyond the bench?  On the fence?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E4080-5172-41B5-B9A2-3B8DE7B1CA6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 usually necessary to constrain resume to 1 page – find out through networking what is expected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a summary or objective statement ONLY if you’ll use the resume without a cover letter – e.g. at a career fair.  Beware: can constrain you, eliminate opportunities – but can also set up expectations/perspective of the reader.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Might include a separate page with publications/patents/presentations.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7EF0-D27B-4BE0-8201-05F7964B583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Introduce scenario for person in question, background and goal</a:t>
            </a:r>
            <a:endParaRPr lang="en-US" sz="10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Brainstorm in small group: what might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they include/focus on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their resume? What could they do in next few months to gain some experience and strengthen candidacy?</a:t>
            </a:r>
            <a:endParaRPr lang="en-US" sz="10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Show examples, e.g. Isaac, etc and ask for  feedback from the whole group</a:t>
            </a:r>
            <a:endParaRPr lang="en-US" sz="10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</a:pPr>
            <a:endParaRPr lang="en-US" sz="10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Suggestions for other Category headings?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	 Additional Professional Experience (e.g. consulting project)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	 Industry Research Experience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	 Computer Skills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SOMETHING IN BETWEEN?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	Looks more like a resume, concise, 1-2 pages, but includes pubs and presentation</a:t>
            </a:r>
            <a:r>
              <a:rPr lang="en-US" sz="1000" baseline="0" dirty="0" smtClean="0"/>
              <a:t> citations. Integral to CV and to the job.</a:t>
            </a:r>
            <a:endParaRPr lang="en-US" sz="100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9B250-3E5B-43A2-8708-D2CD4C9A47A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5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761C0-2F40-42DD-8F63-C872F8DE5E7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72ED9-6377-45EE-B659-E381ACCB9F2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800" b="1" smtClean="0"/>
              <a:t>DEFINITIONS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CV is a comprehensive summary of academic credentials and experience – NO page limit, but all should be relevant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Resume is a concise representation of relevant experience, targeted to a particular position in the private sector – usually 1-2pages w/o academic pubs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800" smtClean="0"/>
              <a:t>Hybrid: You might create your document to look more like a CV or a resume, and include more or less detail of acad accomplishments, pubs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For all CVs and Resumes, tailor each document to the job applying for and design it to highlight the most important info	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b="1" smtClean="0"/>
              <a:t>CVs and resumes are CRITICAL MARKETING TOOLs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Often first impression to prospective employer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Establishes your professional image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Communicates your qualifications, experience, and accomplishments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GOAL: to pique the interest of the reader to invite you for an interview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b="1" smtClean="0"/>
              <a:t>CV? Resume? In-between?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Consider AUDIENCE – who will read it, what should they know about you? What will they care about?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Consider THE POSITION – is a PhD required? An added bonus?  Not necessary?  You decide how and what to emphasize.  You do the hard work of identifying most relevant experience and relaying in a way that will make sense to potential employer.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Design it to present your accomplishments as strongly as possible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Emphasize your key qualifications and relevant experience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In an easily skimmable, aesthetically pleasing format</a:t>
            </a:r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- May want to maintain an exhaustive CV (for your own reference) and prepare one or more condensed versions for specific purposes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9646B-63AF-44B9-8929-53953AD0470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CV Length: for most grad students and post docs: 2-4 pages – generally 2 pages for industry</a:t>
            </a:r>
          </a:p>
          <a:p>
            <a:pPr eaLnBrk="1" hangingPunct="1"/>
            <a:r>
              <a:rPr lang="en-US" sz="1000" smtClean="0"/>
              <a:t>Business resume 1-2 pages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Use examples for ideas only – don’t use as templates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Beware of your advisor’s CV!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Organize with CATEGORIES</a:t>
            </a:r>
          </a:p>
          <a:p>
            <a:pPr eaLnBrk="1" hangingPunct="1"/>
            <a:r>
              <a:rPr lang="en-US" sz="1000" smtClean="0"/>
              <a:t>	Placement of categories depending on what you want to emphasize</a:t>
            </a:r>
          </a:p>
          <a:p>
            <a:pPr eaLnBrk="1" hangingPunct="1"/>
            <a:r>
              <a:rPr lang="en-US" sz="1000" smtClean="0"/>
              <a:t>	Determine how much detail you devote to annotating each entry (if any)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Example categories:</a:t>
            </a:r>
          </a:p>
          <a:p>
            <a:pPr eaLnBrk="1" hangingPunct="1"/>
            <a:r>
              <a:rPr lang="en-US" sz="1000" smtClean="0"/>
              <a:t>	Name and contact info</a:t>
            </a:r>
          </a:p>
          <a:p>
            <a:pPr eaLnBrk="1" hangingPunct="1"/>
            <a:r>
              <a:rPr lang="en-US" sz="1000" smtClean="0"/>
              <a:t>	Education</a:t>
            </a:r>
          </a:p>
          <a:p>
            <a:pPr eaLnBrk="1" hangingPunct="1"/>
            <a:r>
              <a:rPr lang="en-US" sz="1000" smtClean="0"/>
              <a:t>	Research Experience</a:t>
            </a:r>
          </a:p>
          <a:p>
            <a:pPr eaLnBrk="1" hangingPunct="1"/>
            <a:r>
              <a:rPr lang="en-US" sz="1000" smtClean="0"/>
              <a:t>	Teaching Experience</a:t>
            </a:r>
          </a:p>
          <a:p>
            <a:pPr eaLnBrk="1" hangingPunct="1"/>
            <a:r>
              <a:rPr lang="en-US" sz="1000" smtClean="0"/>
              <a:t>	Professional Affiliations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	We’ll look at a few samples and discuss other possible categories then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46C3B-F2C0-49E2-9787-112BE13AF4D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document represents YOU and YOUR PROFESSIONAL IMAGE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Therefore, YOU should create it – another reason not to use templates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Create a graphically pleasing document, easy on the eye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Avoid “duties include” &amp; “responsible for”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93F93-8831-41CD-A02E-FBD1A4B6C88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Avoid “Too MANY Words”</a:t>
            </a:r>
          </a:p>
          <a:p>
            <a:pPr eaLnBrk="1" hangingPunct="1"/>
            <a:r>
              <a:rPr lang="en-US" dirty="0" smtClean="0"/>
              <a:t>	be concise, relevant</a:t>
            </a:r>
          </a:p>
          <a:p>
            <a:pPr eaLnBrk="1" hangingPunct="1"/>
            <a:r>
              <a:rPr lang="en-US" dirty="0" smtClean="0"/>
              <a:t>	too many words distracts and annoys the reader</a:t>
            </a:r>
          </a:p>
          <a:p>
            <a:pPr eaLnBrk="1" hangingPunct="1"/>
            <a:r>
              <a:rPr lang="en-US" dirty="0" smtClean="0"/>
              <a:t>	lose reader’s attention, lose impact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3E949-C925-41D4-B017-1BA8F18716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 small groups, have participants</a:t>
            </a:r>
            <a:r>
              <a:rPr lang="en-US" baseline="0" dirty="0" smtClean="0"/>
              <a:t> critique this very bad CV.</a:t>
            </a:r>
          </a:p>
          <a:p>
            <a:pPr eaLnBrk="1" hangingPunct="1"/>
            <a:r>
              <a:rPr lang="en-US" baseline="0" dirty="0" smtClean="0"/>
              <a:t>In full group, have people offer suggestions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983B9-5FCD-4A89-A0D4-AF39238627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u="none" dirty="0" smtClean="0"/>
              <a:t>Keep these in handout and PPT, but show in presentation only if necessary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u="sng" dirty="0" smtClean="0"/>
              <a:t>INDUSTRY CVs – designed for human eye &amp; keyword searches</a:t>
            </a:r>
          </a:p>
          <a:p>
            <a:pPr eaLnBrk="1" hangingPunct="1"/>
            <a:r>
              <a:rPr lang="en-US" dirty="0" smtClean="0"/>
              <a:t>	consult job posting, trade literature for “buzz words”</a:t>
            </a:r>
          </a:p>
          <a:p>
            <a:pPr eaLnBrk="1" hangingPunct="1"/>
            <a:r>
              <a:rPr lang="en-US" dirty="0" smtClean="0"/>
              <a:t>	integrate gracefully into text of letter and CV</a:t>
            </a:r>
          </a:p>
          <a:p>
            <a:pPr eaLnBrk="1" hangingPunct="1"/>
            <a:r>
              <a:rPr lang="en-US" dirty="0" smtClean="0"/>
              <a:t>	Hiring Manager or HR enters keywords into CV search engine and CVs listed by % match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8995F-8A7E-487C-89D2-F87655D43B2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smtClean="0"/>
              <a:t>Keep these in handout and PPT, but show in presentation only if necessary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u="sng" dirty="0" smtClean="0"/>
              <a:t>INDUSTRY CVS – initial screening by HR</a:t>
            </a:r>
            <a:endParaRPr lang="en-US" dirty="0" smtClean="0"/>
          </a:p>
          <a:p>
            <a:pPr eaLnBrk="1" hangingPunct="1"/>
            <a:r>
              <a:rPr lang="en-US" dirty="0" smtClean="0"/>
              <a:t>	</a:t>
            </a:r>
          </a:p>
          <a:p>
            <a:pPr eaLnBrk="1" hangingPunct="1"/>
            <a:r>
              <a:rPr lang="en-US" smtClean="0"/>
              <a:t>Description </a:t>
            </a:r>
            <a:r>
              <a:rPr lang="en-US" dirty="0" smtClean="0"/>
              <a:t>of your research should be straight-forward enough that HR professional will feel CONFIDENT that you are good fit for position.  They will be conversant in the lingo, but will be searching for specific keywords/phrases to ensure good technical fit.  Doesn’t want to be embarrassed, so will not pass on CV that isn’t clear and accessible.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9463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8163" y="6248400"/>
            <a:ext cx="20526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F427-2B0E-4E97-94F3-93E62E9DA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239A9-CF37-4F7F-BCE2-7610B9037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BCCD-276E-4FCA-8EC5-476C9C24E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CC64-9055-46B2-842D-2F0ED907C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BD33-2704-4653-BBD3-2636DA48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1A7A5-501E-4E3A-A9B4-6EE372617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5BAE2-ECEA-4F0C-A474-18913092F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33A9-CCBB-4955-B2DB-8A7E342ED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4AA3-6D88-4A73-92D3-58DB4FE6B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7CCA-8BAC-4BFC-BF87-D78AFB94E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5749F-2BEE-49B8-865D-4DF0CA15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66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93AAD3D-8FCB-4CBE-BF7C-F282AC365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764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000" dirty="0" smtClean="0">
                <a:latin typeface="Arial" charset="0"/>
              </a:rPr>
              <a:t>The Scientist’s Conundrum:</a:t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>CV, Resume or</a:t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>Something in-between?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Laura Stark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FAS Office of Career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Harvard University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February 24, 2015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Resumes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Usually 1-2 pages</a:t>
            </a:r>
          </a:p>
          <a:p>
            <a:pPr eaLnBrk="1" hangingPunct="1"/>
            <a:r>
              <a:rPr lang="en-US" smtClean="0"/>
              <a:t>Summary or objective statement?</a:t>
            </a:r>
          </a:p>
          <a:p>
            <a:pPr eaLnBrk="1" hangingPunct="1"/>
            <a:r>
              <a:rPr lang="en-US" smtClean="0"/>
              <a:t>Publications as addendum (if at all)</a:t>
            </a:r>
          </a:p>
          <a:p>
            <a:pPr eaLnBrk="1" hangingPunct="1"/>
            <a:r>
              <a:rPr lang="en-US" smtClean="0"/>
              <a:t>Emphasize skills/experiences most relevant  to the reader and position</a:t>
            </a:r>
          </a:p>
          <a:p>
            <a:pPr eaLnBrk="1" hangingPunct="1"/>
            <a:r>
              <a:rPr lang="en-US" smtClean="0"/>
              <a:t>Do not include work/lab address </a:t>
            </a:r>
          </a:p>
          <a:p>
            <a:pPr eaLnBrk="1" hangingPunct="1"/>
            <a:r>
              <a:rPr lang="en-US" smtClean="0"/>
              <a:t>Do not include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Samples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Resume for venture capital –                 </a:t>
            </a:r>
            <a:r>
              <a:rPr lang="en-US" dirty="0" err="1" smtClean="0"/>
              <a:t>Anjan</a:t>
            </a:r>
            <a:r>
              <a:rPr lang="en-US" dirty="0" smtClean="0"/>
              <a:t> </a:t>
            </a:r>
            <a:r>
              <a:rPr lang="en-US" dirty="0" err="1" smtClean="0"/>
              <a:t>Subramayan</a:t>
            </a:r>
            <a:endParaRPr 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Resume for non-profit consulting –        Maria Arroyo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CV/Resume hybrid for patent law –                  Isaac Abraham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Questions?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CV? Resume? Hybrid?</a:t>
            </a:r>
          </a:p>
          <a:p>
            <a:pPr eaLnBrk="1" hangingPunct="1"/>
            <a:r>
              <a:rPr lang="en-US" smtClean="0"/>
              <a:t>Format</a:t>
            </a:r>
          </a:p>
          <a:p>
            <a:pPr eaLnBrk="1" hangingPunct="1"/>
            <a:r>
              <a:rPr lang="en-US" smtClean="0"/>
              <a:t>Style</a:t>
            </a:r>
          </a:p>
          <a:p>
            <a:pPr eaLnBrk="1" hangingPunct="1"/>
            <a:r>
              <a:rPr lang="en-US" smtClean="0"/>
              <a:t>Common CV/Resume Mistakes</a:t>
            </a:r>
          </a:p>
          <a:p>
            <a:pPr eaLnBrk="1" hangingPunct="1"/>
            <a:r>
              <a:rPr lang="en-US" smtClean="0"/>
              <a:t>Academic vs. Industry CVs, with samples</a:t>
            </a:r>
          </a:p>
          <a:p>
            <a:pPr eaLnBrk="1" hangingPunct="1"/>
            <a:r>
              <a:rPr lang="en-US" smtClean="0"/>
              <a:t>Resumes, with samples</a:t>
            </a:r>
          </a:p>
          <a:p>
            <a:pPr eaLnBrk="1" hangingPunct="1"/>
            <a:r>
              <a:rPr lang="en-US" smtClean="0"/>
              <a:t>CV/resume hybrid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CV? Resume? Hybrid?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Think about:</a:t>
            </a:r>
          </a:p>
          <a:p>
            <a:pPr eaLnBrk="1" hangingPunct="1"/>
            <a:r>
              <a:rPr lang="en-US" smtClean="0"/>
              <a:t>Your audience</a:t>
            </a:r>
          </a:p>
          <a:p>
            <a:pPr eaLnBrk="1" hangingPunct="1"/>
            <a:r>
              <a:rPr lang="en-US" smtClean="0"/>
              <a:t>The position</a:t>
            </a:r>
          </a:p>
          <a:p>
            <a:pPr eaLnBrk="1" hangingPunct="1"/>
            <a:r>
              <a:rPr lang="en-US" smtClean="0"/>
              <a:t>Your strengths, relevant skills &amp; experience</a:t>
            </a:r>
          </a:p>
          <a:p>
            <a:pPr eaLnBrk="1" hangingPunct="1"/>
            <a:r>
              <a:rPr lang="en-US" smtClean="0"/>
              <a:t>How much detail</a:t>
            </a:r>
          </a:p>
          <a:p>
            <a:pPr eaLnBrk="1" hangingPunct="1"/>
            <a:r>
              <a:rPr lang="en-US" smtClean="0"/>
              <a:t>Focus on PhD-specific accomplishments?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Format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There is no single correct format </a:t>
            </a:r>
          </a:p>
          <a:p>
            <a:pPr eaLnBrk="1" hangingPunct="1"/>
            <a:r>
              <a:rPr lang="en-US" sz="2700" smtClean="0"/>
              <a:t>Highlight your strengths, accomplishments, and experience</a:t>
            </a:r>
          </a:p>
          <a:p>
            <a:pPr lvl="1" eaLnBrk="1" hangingPunct="1"/>
            <a:r>
              <a:rPr lang="en-US" sz="2200" smtClean="0"/>
              <a:t>Strongest qualities should stand out when skimmed</a:t>
            </a:r>
          </a:p>
          <a:p>
            <a:pPr lvl="1" eaLnBrk="1" hangingPunct="1"/>
            <a:r>
              <a:rPr lang="en-US" sz="2200" smtClean="0"/>
              <a:t>30 second test</a:t>
            </a:r>
          </a:p>
          <a:p>
            <a:pPr lvl="1" eaLnBrk="1" hangingPunct="1"/>
            <a:r>
              <a:rPr lang="en-US" sz="2200" smtClean="0"/>
              <a:t>Enough supporting detail to stand up to scrutiny</a:t>
            </a:r>
          </a:p>
          <a:p>
            <a:pPr eaLnBrk="1" hangingPunct="1"/>
            <a:r>
              <a:rPr lang="en-US" sz="2700" smtClean="0"/>
              <a:t>Organize with CATEGORIES</a:t>
            </a:r>
          </a:p>
          <a:p>
            <a:pPr lvl="1" eaLnBrk="1" hangingPunct="1"/>
            <a:r>
              <a:rPr lang="en-US" sz="2200" smtClean="0"/>
              <a:t>Arrange categories in order of importance</a:t>
            </a:r>
          </a:p>
          <a:p>
            <a:pPr lvl="1" eaLnBrk="1" hangingPunct="1"/>
            <a:r>
              <a:rPr lang="en-US" sz="2200" smtClean="0"/>
              <a:t>Reverse chronological order within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Place most important information:</a:t>
            </a:r>
          </a:p>
          <a:p>
            <a:pPr lvl="1" eaLnBrk="1" hangingPunct="1"/>
            <a:r>
              <a:rPr lang="en-US" sz="2000" smtClean="0"/>
              <a:t>First page</a:t>
            </a:r>
          </a:p>
          <a:p>
            <a:pPr lvl="1" eaLnBrk="1" hangingPunct="1"/>
            <a:r>
              <a:rPr lang="en-US" sz="2000" smtClean="0"/>
              <a:t>Left side of page</a:t>
            </a:r>
          </a:p>
          <a:p>
            <a:pPr lvl="1" eaLnBrk="1" hangingPunct="1"/>
            <a:r>
              <a:rPr lang="en-US" sz="2000" smtClean="0"/>
              <a:t>Beginning of sections</a:t>
            </a:r>
          </a:p>
          <a:p>
            <a:pPr lvl="1" eaLnBrk="1" hangingPunct="1"/>
            <a:r>
              <a:rPr lang="en-US" sz="2000" smtClean="0"/>
              <a:t>In columns</a:t>
            </a:r>
          </a:p>
          <a:p>
            <a:pPr eaLnBrk="1" hangingPunct="1"/>
            <a:r>
              <a:rPr lang="en-US" sz="2300" smtClean="0"/>
              <a:t>Use highlighting judiciously</a:t>
            </a:r>
          </a:p>
          <a:p>
            <a:pPr eaLnBrk="1" hangingPunct="1"/>
            <a:r>
              <a:rPr lang="en-US" sz="2300" smtClean="0"/>
              <a:t>Use action verbs to describe experience</a:t>
            </a:r>
          </a:p>
          <a:p>
            <a:pPr eaLnBrk="1" hangingPunct="1">
              <a:buFont typeface="Wingdings" pitchFamily="2" charset="2"/>
              <a:buNone/>
            </a:pPr>
            <a:endParaRPr lang="en-US" sz="2300" smtClean="0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Consult job posting, and include relevant KEYWORDS</a:t>
            </a:r>
          </a:p>
          <a:p>
            <a:pPr eaLnBrk="1" hangingPunct="1"/>
            <a:r>
              <a:rPr lang="en-US" sz="2300" smtClean="0"/>
              <a:t>Avoid pronouns, articles, jargon</a:t>
            </a:r>
          </a:p>
          <a:p>
            <a:pPr eaLnBrk="1" hangingPunct="1"/>
            <a:r>
              <a:rPr lang="en-US" sz="2300" smtClean="0"/>
              <a:t>Use sentence fragments</a:t>
            </a:r>
          </a:p>
          <a:p>
            <a:pPr eaLnBrk="1" hangingPunct="1"/>
            <a:r>
              <a:rPr lang="en-US" sz="2300" smtClean="0"/>
              <a:t>PROOF, PROOF, PROOF</a:t>
            </a:r>
          </a:p>
          <a:p>
            <a:pPr eaLnBrk="1" hangingPunct="1"/>
            <a:r>
              <a:rPr lang="en-US" sz="2300" smtClean="0"/>
              <a:t>Ask a friend to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Common Mistakes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Don’t use another CV or resume as a TEMPLATE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Avoid “TOO MANY WORDS”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Don’t include PERSONAL information, e.g.</a:t>
            </a:r>
          </a:p>
          <a:p>
            <a:pPr lvl="1" eaLnBrk="1" hangingPunct="1"/>
            <a:r>
              <a:rPr lang="en-US" sz="2000" smtClean="0"/>
              <a:t>Marital status		</a:t>
            </a:r>
            <a:r>
              <a:rPr lang="en-US" sz="2000" smtClean="0">
                <a:solidFill>
                  <a:schemeClr val="accent1"/>
                </a:solidFill>
                <a:sym typeface="Wingdings" pitchFamily="2" charset="2"/>
              </a:rPr>
              <a:t> 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en-US" sz="2000" smtClean="0"/>
              <a:t>Gender</a:t>
            </a:r>
          </a:p>
          <a:p>
            <a:pPr lvl="1" eaLnBrk="1" hangingPunct="1"/>
            <a:r>
              <a:rPr lang="en-US" sz="2000" smtClean="0"/>
              <a:t>Date of birth		</a:t>
            </a:r>
            <a:r>
              <a:rPr lang="en-US" sz="2000" smtClean="0">
                <a:solidFill>
                  <a:schemeClr val="accent1"/>
                </a:solidFill>
                <a:sym typeface="Wingdings" pitchFamily="2" charset="2"/>
              </a:rPr>
              <a:t>  </a:t>
            </a:r>
            <a:r>
              <a:rPr lang="en-US" sz="2000" smtClean="0"/>
              <a:t>Photograph</a:t>
            </a:r>
          </a:p>
          <a:p>
            <a:pPr lvl="1" eaLnBrk="1" hangingPunct="1"/>
            <a:r>
              <a:rPr lang="en-US" sz="2000" smtClean="0"/>
              <a:t>Citizenship		</a:t>
            </a:r>
            <a:r>
              <a:rPr lang="en-US" sz="2000" smtClean="0">
                <a:solidFill>
                  <a:schemeClr val="accent1"/>
                </a:solidFill>
                <a:sym typeface="Wingdings" pitchFamily="2" charset="2"/>
              </a:rPr>
              <a:t>  </a:t>
            </a:r>
            <a:r>
              <a:rPr lang="en-US" sz="2000" smtClean="0"/>
              <a:t>Native country, language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Be very careful attributing pre-published papers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Don’t get too creative with paper, style,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Samples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10668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  A Really Bad CV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r>
              <a:rPr lang="en-US" sz="5400" dirty="0" smtClean="0"/>
              <a:t>  Academic CV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r>
              <a:rPr lang="en-US" sz="5400" dirty="0" smtClean="0"/>
              <a:t>  Industry CV</a:t>
            </a:r>
          </a:p>
          <a:p>
            <a:pPr eaLnBrk="1" hangingPunct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Academic CVs     Industry CVs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28638" y="1981200"/>
            <a:ext cx="4038600" cy="762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Designed for the human eye</a:t>
            </a: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528638" y="2897188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Highlight research or teaching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1700" dirty="0"/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528638" y="38100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Grants &amp; Awards more important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1700" dirty="0"/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528638" y="4906963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Describe research with more BASIC approach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1700" dirty="0"/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4643438" y="19812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Designed for the human eye &amp; keyword searches</a:t>
            </a:r>
          </a:p>
        </p:txBody>
      </p:sp>
      <p:sp>
        <p:nvSpPr>
          <p:cNvPr id="161807" name="Rectangle 15"/>
          <p:cNvSpPr>
            <a:spLocks noChangeArrowheads="1"/>
          </p:cNvSpPr>
          <p:nvPr/>
        </p:nvSpPr>
        <p:spPr bwMode="auto">
          <a:xfrm>
            <a:off x="4643438" y="28956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Always highlight research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1700" dirty="0"/>
          </a:p>
        </p:txBody>
      </p:sp>
      <p:sp>
        <p:nvSpPr>
          <p:cNvPr id="161808" name="Rectangle 16"/>
          <p:cNvSpPr>
            <a:spLocks noChangeArrowheads="1"/>
          </p:cNvSpPr>
          <p:nvPr/>
        </p:nvSpPr>
        <p:spPr bwMode="auto">
          <a:xfrm>
            <a:off x="4643438" y="38100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Skills &amp; Techniques more important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1700" dirty="0"/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4643438" y="4906963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Describe research with more APPLIED approach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build="p"/>
      <p:bldP spid="161803" grpId="0"/>
      <p:bldP spid="161804" grpId="0"/>
      <p:bldP spid="161805" grpId="0"/>
      <p:bldP spid="161806" grpId="0"/>
      <p:bldP spid="161807" grpId="0"/>
      <p:bldP spid="161808" grpId="0"/>
      <p:bldP spid="1618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Academic CVs      Industry CVs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457200" y="3567941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Include references &amp; contact info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57200" y="4751276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Initial screening by PI or search committee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457200" y="21336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Exhaustive list of publications and presentations</a:t>
            </a: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4724400" y="3567941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Send reference information if requested</a:t>
            </a: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4724400" y="4751276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Initial screening usually by HR or pulled from database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724400" y="21336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Selected publications and presentations (if very many)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2" grpId="0"/>
      <p:bldP spid="183303" grpId="0"/>
      <p:bldP spid="183305" grpId="0"/>
      <p:bldP spid="183308" grpId="0"/>
      <p:bldP spid="183309" grpId="0"/>
      <p:bldP spid="183311" grpId="0"/>
    </p:bldLst>
  </p:timing>
</p:sld>
</file>

<file path=ppt/theme/theme1.xml><?xml version="1.0" encoding="utf-8"?>
<a:theme xmlns:a="http://schemas.openxmlformats.org/drawingml/2006/main" name="Refined">
  <a:themeElements>
    <a:clrScheme name="Refined 8">
      <a:dk1>
        <a:srgbClr val="4D4D4D"/>
      </a:dk1>
      <a:lt1>
        <a:srgbClr val="FFFFFF"/>
      </a:lt1>
      <a:dk2>
        <a:srgbClr val="003399"/>
      </a:dk2>
      <a:lt2>
        <a:srgbClr val="66FF66"/>
      </a:lt2>
      <a:accent1>
        <a:srgbClr val="66FFFF"/>
      </a:accent1>
      <a:accent2>
        <a:srgbClr val="3399FF"/>
      </a:accent2>
      <a:accent3>
        <a:srgbClr val="AAADCA"/>
      </a:accent3>
      <a:accent4>
        <a:srgbClr val="DADADA"/>
      </a:accent4>
      <a:accent5>
        <a:srgbClr val="B8FFFF"/>
      </a:accent5>
      <a:accent6>
        <a:srgbClr val="2D8AE7"/>
      </a:accent6>
      <a:hlink>
        <a:srgbClr val="33CCFF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8">
        <a:dk1>
          <a:srgbClr val="4D4D4D"/>
        </a:dk1>
        <a:lt1>
          <a:srgbClr val="FFFFFF"/>
        </a:lt1>
        <a:dk2>
          <a:srgbClr val="003399"/>
        </a:dk2>
        <a:lt2>
          <a:srgbClr val="66FF66"/>
        </a:lt2>
        <a:accent1>
          <a:srgbClr val="66FFFF"/>
        </a:accent1>
        <a:accent2>
          <a:srgbClr val="3399FF"/>
        </a:accent2>
        <a:accent3>
          <a:srgbClr val="AAADCA"/>
        </a:accent3>
        <a:accent4>
          <a:srgbClr val="DADADA"/>
        </a:accent4>
        <a:accent5>
          <a:srgbClr val="B8FFFF"/>
        </a:accent5>
        <a:accent6>
          <a:srgbClr val="2D8A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748</Words>
  <Application>Microsoft Office PowerPoint</Application>
  <PresentationFormat>On-screen Show (4:3)</PresentationFormat>
  <Paragraphs>180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Refined</vt:lpstr>
      <vt:lpstr>The Scientist’s Conundrum: CV, Resume or Something in-between?</vt:lpstr>
      <vt:lpstr>Outline</vt:lpstr>
      <vt:lpstr>CV? Resume? Hybrid?</vt:lpstr>
      <vt:lpstr>Format</vt:lpstr>
      <vt:lpstr>Style</vt:lpstr>
      <vt:lpstr>Common Mistakes</vt:lpstr>
      <vt:lpstr>Samples</vt:lpstr>
      <vt:lpstr>Academic CVs     Industry CVs</vt:lpstr>
      <vt:lpstr>Academic CVs      Industry CVs</vt:lpstr>
      <vt:lpstr>Resumes</vt:lpstr>
      <vt:lpstr>Samples</vt:lpstr>
      <vt:lpstr>Questions?</vt:lpstr>
    </vt:vector>
  </TitlesOfParts>
  <Company>Sabrix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CVs for Scientists: Academia and Industry</dc:title>
  <dc:creator>Bruno Malisheski</dc:creator>
  <cp:lastModifiedBy>Administrator</cp:lastModifiedBy>
  <cp:revision>87</cp:revision>
  <cp:lastPrinted>2015-02-23T18:51:50Z</cp:lastPrinted>
  <dcterms:created xsi:type="dcterms:W3CDTF">2006-01-26T02:16:38Z</dcterms:created>
  <dcterms:modified xsi:type="dcterms:W3CDTF">2015-05-08T17:52:57Z</dcterms:modified>
</cp:coreProperties>
</file>