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85" r:id="rId2"/>
    <p:sldId id="534" r:id="rId3"/>
    <p:sldId id="388" r:id="rId4"/>
    <p:sldId id="386" r:id="rId5"/>
    <p:sldId id="389" r:id="rId6"/>
    <p:sldId id="390" r:id="rId7"/>
    <p:sldId id="391" r:id="rId8"/>
    <p:sldId id="392" r:id="rId9"/>
    <p:sldId id="479" r:id="rId10"/>
    <p:sldId id="276" r:id="rId11"/>
    <p:sldId id="397" r:id="rId12"/>
    <p:sldId id="398" r:id="rId13"/>
    <p:sldId id="463" r:id="rId14"/>
    <p:sldId id="278" r:id="rId15"/>
    <p:sldId id="315" r:id="rId16"/>
    <p:sldId id="314" r:id="rId17"/>
    <p:sldId id="531" r:id="rId18"/>
    <p:sldId id="337" r:id="rId19"/>
    <p:sldId id="298" r:id="rId20"/>
    <p:sldId id="424" r:id="rId21"/>
    <p:sldId id="425" r:id="rId22"/>
    <p:sldId id="428" r:id="rId23"/>
    <p:sldId id="429" r:id="rId24"/>
    <p:sldId id="430" r:id="rId25"/>
    <p:sldId id="343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6" clrIdx="0"/>
  <p:cmAuthor id="1" name="Hannah" initials="HC" lastIdx="13" clrIdx="1"/>
  <p:cmAuthor id="2" name="masterit" initials="m" lastIdx="15" clrIdx="2"/>
  <p:cmAuthor id="3" name="Hannah Caporello" initials="HC" lastIdx="293" clrIdx="3"/>
  <p:cmAuthor id="4" name="Gillian" initials="GSF" lastIdx="105" clrIdx="4"/>
  <p:cmAuthor id="5" name="William Lodge II" initials="WL" lastIdx="4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91" autoAdjust="0"/>
    <p:restoredTop sz="91543" autoAdjust="0"/>
  </p:normalViewPr>
  <p:slideViewPr>
    <p:cSldViewPr>
      <p:cViewPr>
        <p:scale>
          <a:sx n="100" d="100"/>
          <a:sy n="100" d="100"/>
        </p:scale>
        <p:origin x="-186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emf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image" Target="../media/image5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4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4" Type="http://schemas.openxmlformats.org/officeDocument/2006/relationships/image" Target="../media/image3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4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98BD1B-A305-48D9-812F-F0E41ACB5F7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2C8B65-BB5A-4972-9BCD-C70459F3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1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Q42 – How many polio vaccinators in total came to your home? 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66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D1 – Gender 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(observed)</a:t>
            </a:r>
            <a:endParaRPr lang="en-US" b="0" i="1" dirty="0" smtClean="0"/>
          </a:p>
          <a:p>
            <a:r>
              <a:rPr lang="en-US" i="1" dirty="0" smtClean="0"/>
              <a:t>D2A – How old are you?</a:t>
            </a:r>
          </a:p>
          <a:p>
            <a:r>
              <a:rPr lang="en-US" i="1" dirty="0" smtClean="0"/>
              <a:t>D2B – Age (observed)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88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D15 – What is your relationship to [index child]?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2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D5 – Can you read any part of these sentences to me?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46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D13 – How many people 15 years and older live in this household including yourself? Only count people who lived in this household – meaning they have eaten </a:t>
            </a:r>
            <a:r>
              <a:rPr lang="en-US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done laundry together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here – for at least 180 days per year. Do not count visitors.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62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D14 – And how many children under 15 years old live in this household? 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49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34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Q43A – Was the polio vaccinator from your village/neighborhood or not? 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Q43B – Were all the polio vaccinators from your village/neighborhood, were they all from outside your village/neighborhood, or were some from your village/neighborhood and some from outside? </a:t>
            </a: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6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Q44A-D – I would like to know the gender and approximate age of the polio vaccinator(s) who came to your home the last time. The [first/second/third/fourth] vaccinator was a…?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66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Q58 – In your view, which of the following polio vaccinator options are most acceptable to send to homes in your village/neighborhood?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2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Q45 – Overall, how much did you trust the polio vaccinator(s)? Would you say…? 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9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Q47 – How much did the polio vaccinator(s) seem to care about the well-being of [index child]? Would you say [they/he/she] cared…? 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DEB3B-1B3C-401B-B878-C42FE734081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7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Q48 – Were/was the polio vaccinator(s) knowledgeable about children’s health or not? [Were they/Was he/she]…? </a:t>
            </a:r>
          </a:p>
          <a:p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DEB3B-1B3C-401B-B878-C42FE734081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72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Q46 – Overall, how pleasant or unpleasant was this last visit when the polio vaccinator(s) offered drops? Was it…?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DEB3B-1B3C-401B-B878-C42FE73408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72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Q49 – Did you like [this/these] polio vaccinator(s) better, worse or about the same as other vaccinators who have visited your home to offer drops in the past?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7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Intro slide title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7315200" y="0"/>
            <a:ext cx="1828800" cy="102412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DRAFT – </a:t>
            </a:r>
            <a:r>
              <a:rPr lang="en-US" sz="1200" b="1" baseline="0" dirty="0" smtClean="0">
                <a:solidFill>
                  <a:schemeClr val="bg1"/>
                </a:solidFill>
                <a:latin typeface="+mj-lt"/>
              </a:rPr>
              <a:t>Pakistan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1028700"/>
            <a:ext cx="9144000" cy="5477256"/>
          </a:xfrm>
          <a:prstGeom prst="rect">
            <a:avLst/>
          </a:prstGeom>
        </p:spPr>
        <p:txBody>
          <a:bodyPr lIns="365760" tIns="182880"/>
          <a:lstStyle>
            <a:lvl1pPr algn="l">
              <a:spcBef>
                <a:spcPts val="0"/>
              </a:spcBef>
              <a:defRPr i="0"/>
            </a:lvl1pPr>
            <a:lvl2pPr marL="788988" indent="-303213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2pPr>
            <a:lvl3pPr marL="1214438" indent="-242888" algn="l">
              <a:spcBef>
                <a:spcPts val="0"/>
              </a:spcBef>
              <a:buFont typeface="Courier New" panose="02070309020205020404" pitchFamily="49" charset="0"/>
              <a:buChar char="o"/>
              <a:defRPr/>
            </a:lvl3pPr>
            <a:lvl4pPr algn="l">
              <a:spcBef>
                <a:spcPts val="0"/>
              </a:spcBef>
              <a:defRPr/>
            </a:lvl4pPr>
            <a:lvl5pPr algn="l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8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028697"/>
            <a:ext cx="9144000" cy="1862048"/>
          </a:xfrm>
        </p:spPr>
        <p:txBody>
          <a:bodyPr tIns="1188720" anchor="t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#. Section 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315200" y="0"/>
            <a:ext cx="1828800" cy="102412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DRAFT – </a:t>
            </a:r>
            <a:r>
              <a:rPr lang="en-US" sz="1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Pakistan</a:t>
            </a:r>
          </a:p>
        </p:txBody>
      </p:sp>
    </p:spTree>
    <p:extLst>
      <p:ext uri="{BB962C8B-B14F-4D97-AF65-F5344CB8AC3E}">
        <p14:creationId xmlns:p14="http://schemas.microsoft.com/office/powerpoint/2010/main" val="387557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[Summary slide title – size 28]:</a:t>
            </a:r>
            <a:br>
              <a:rPr lang="en-US" dirty="0" smtClean="0"/>
            </a:br>
            <a:r>
              <a:rPr lang="en-US" dirty="0" smtClean="0"/>
              <a:t>[Subtitle – size 20]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7315200" y="0"/>
            <a:ext cx="1828800" cy="102412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DRAFT – </a:t>
            </a:r>
            <a:r>
              <a:rPr lang="en-US" sz="1200" b="1" baseline="0" dirty="0" smtClean="0">
                <a:solidFill>
                  <a:schemeClr val="bg1"/>
                </a:solidFill>
                <a:latin typeface="+mj-lt"/>
              </a:rPr>
              <a:t>Pakistan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028700"/>
            <a:ext cx="9144000" cy="5477256"/>
          </a:xfrm>
          <a:prstGeom prst="rect">
            <a:avLst/>
          </a:prstGeom>
        </p:spPr>
        <p:txBody>
          <a:bodyPr lIns="365760" tIns="182880"/>
          <a:lstStyle>
            <a:lvl1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  <a:defRPr sz="1800" b="0" i="0"/>
            </a:lvl1pPr>
            <a:lvl2pPr marL="788988" indent="-303213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2pPr>
            <a:lvl3pPr marL="1214438" indent="-242888" algn="l">
              <a:spcBef>
                <a:spcPts val="0"/>
              </a:spcBef>
              <a:buFont typeface="Courier New" panose="02070309020205020404" pitchFamily="49" charset="0"/>
              <a:buChar char="o"/>
              <a:defRPr/>
            </a:lvl3pPr>
            <a:lvl4pPr algn="l">
              <a:spcBef>
                <a:spcPts val="0"/>
              </a:spcBef>
              <a:defRPr/>
            </a:lvl4pPr>
            <a:lvl5pPr algn="l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[summary text]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2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1828800" cy="1024128"/>
          </a:xfrm>
          <a:prstGeom prst="rect">
            <a:avLst/>
          </a:prstGeom>
        </p:spPr>
        <p:txBody>
          <a:bodyPr anchor="b"/>
          <a:lstStyle>
            <a:lvl1pPr algn="l">
              <a:defRPr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024128"/>
            <a:ext cx="9144000" cy="430887"/>
          </a:xfrm>
          <a:prstGeom prst="rect">
            <a:avLst/>
          </a:prstGeom>
        </p:spPr>
        <p:txBody>
          <a:bodyPr tIns="137160">
            <a:spAutoFit/>
          </a:bodyPr>
          <a:lstStyle>
            <a:lvl1pPr>
              <a:spcBef>
                <a:spcPts val="0"/>
              </a:spcBef>
              <a:defRPr baseline="0"/>
            </a:lvl1pPr>
          </a:lstStyle>
          <a:p>
            <a:pPr lvl="0"/>
            <a:r>
              <a:rPr lang="en-US" dirty="0" smtClean="0"/>
              <a:t>ENTER GRAPH(S) TITLE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5832065"/>
            <a:ext cx="4572000" cy="664160"/>
          </a:xfrm>
          <a:prstGeom prst="rect">
            <a:avLst/>
          </a:prstGeom>
        </p:spPr>
        <p:txBody>
          <a:bodyPr anchor="b"/>
          <a:lstStyle>
            <a:lvl1pPr algn="r">
              <a:spcBef>
                <a:spcPts val="100"/>
              </a:spcBef>
              <a:defRPr sz="900" b="0" i="0" u="none"/>
            </a:lvl1pPr>
          </a:lstStyle>
          <a:p>
            <a:pPr lvl="0"/>
            <a:r>
              <a:rPr lang="en-US" dirty="0" smtClean="0"/>
              <a:t>ENTER n TEXT HERE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32065"/>
            <a:ext cx="4572000" cy="664160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100"/>
              </a:spcBef>
              <a:defRPr sz="900" b="0" i="1" u="none" baseline="0"/>
            </a:lvl1pPr>
          </a:lstStyle>
          <a:p>
            <a:pPr lvl="0"/>
            <a:r>
              <a:rPr lang="en-US" dirty="0" smtClean="0"/>
              <a:t>ENTER NOTES TEXT HERE, IF NEEDED (if not, delete at end of editing)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7315200" y="0"/>
            <a:ext cx="1828800" cy="102412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DRAFT – </a:t>
            </a:r>
            <a:r>
              <a:rPr lang="en-US" sz="1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Pakistan</a:t>
            </a:r>
          </a:p>
        </p:txBody>
      </p:sp>
    </p:spTree>
    <p:extLst>
      <p:ext uri="{BB962C8B-B14F-4D97-AF65-F5344CB8AC3E}">
        <p14:creationId xmlns:p14="http://schemas.microsoft.com/office/powerpoint/2010/main" val="48999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315200" y="0"/>
            <a:ext cx="1828800" cy="102412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DRAFT – </a:t>
            </a:r>
            <a:r>
              <a:rPr lang="en-US" sz="1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Pakistan</a:t>
            </a:r>
          </a:p>
        </p:txBody>
      </p:sp>
    </p:spTree>
    <p:extLst>
      <p:ext uri="{BB962C8B-B14F-4D97-AF65-F5344CB8AC3E}">
        <p14:creationId xmlns:p14="http://schemas.microsoft.com/office/powerpoint/2010/main" val="13359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483012"/>
            <a:ext cx="9144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" charset="0"/>
              </a:rPr>
              <a:t>A Poll Supporting Polio Vaccination</a:t>
            </a:r>
            <a:endParaRPr lang="en-US" sz="2800" b="1" baseline="0" dirty="0" smtClean="0">
              <a:solidFill>
                <a:schemeClr val="tx2"/>
              </a:solidFill>
              <a:latin typeface="Arial" charset="0"/>
            </a:endParaRPr>
          </a:p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en-US" sz="2800" b="1" baseline="0" dirty="0" smtClean="0">
                <a:solidFill>
                  <a:schemeClr val="tx2"/>
                </a:solidFill>
                <a:latin typeface="Arial" charset="0"/>
              </a:rPr>
              <a:t>and Other Health Services</a:t>
            </a:r>
          </a:p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endParaRPr lang="en-US" sz="18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Knowledge, Attitudes and Practices in </a:t>
            </a:r>
          </a:p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Research</a:t>
            </a:r>
            <a:r>
              <a:rPr lang="en-US" sz="2400" b="1" baseline="0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Accessible High-Risk</a:t>
            </a:r>
            <a:r>
              <a:rPr lang="en-US" sz="2400" b="1" baseline="0" dirty="0" smtClean="0">
                <a:solidFill>
                  <a:schemeClr val="tx2"/>
                </a:solidFill>
                <a:latin typeface="Arial" charset="0"/>
              </a:rPr>
              <a:t> Districts in Pakistan 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Text Placeholder 4"/>
          <p:cNvSpPr txBox="1">
            <a:spLocks/>
          </p:cNvSpPr>
          <p:nvPr userDrawn="1"/>
        </p:nvSpPr>
        <p:spPr>
          <a:xfrm>
            <a:off x="6858000" y="0"/>
            <a:ext cx="2286000" cy="1024128"/>
          </a:xfrm>
          <a:prstGeom prst="rect">
            <a:avLst/>
          </a:prstGeom>
        </p:spPr>
        <p:txBody>
          <a:bodyPr rIns="457200" anchor="ctr"/>
          <a:lstStyle>
            <a:lvl1pPr marL="0" indent="0" algn="r" defTabSz="97155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 i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88988" indent="-303213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214438" indent="-242888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700213" indent="-242888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85988" indent="-242888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643188" indent="-242888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6pPr>
            <a:lvl7pPr marL="3100388" indent="-242888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7pPr>
            <a:lvl8pPr marL="3557588" indent="-242888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8pPr>
            <a:lvl9pPr marL="4014788" indent="-242888" algn="l" defTabSz="9715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DRAFT</a:t>
            </a:r>
            <a:endParaRPr lang="en-US" kern="0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828800" y="4053840"/>
            <a:ext cx="5486400" cy="365760"/>
          </a:xfrm>
          <a:prstGeom prst="rect">
            <a:avLst/>
          </a:prstGeom>
        </p:spPr>
        <p:txBody>
          <a:bodyPr/>
          <a:lstStyle>
            <a:lvl1pPr>
              <a:defRPr b="0" i="1" baseline="0"/>
            </a:lvl1pPr>
          </a:lstStyle>
          <a:p>
            <a:pPr lvl="0"/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 userDrawn="1"/>
        </p:nvSpPr>
        <p:spPr bwMode="auto">
          <a:xfrm>
            <a:off x="685800" y="464332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81291" y="4491530"/>
            <a:ext cx="7581418" cy="182574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en-US" b="1" dirty="0" smtClean="0">
                <a:latin typeface="Arial" charset="0"/>
              </a:rPr>
              <a:t>HSPH/HORP/UNICEF Collaboration in Polling</a:t>
            </a:r>
          </a:p>
          <a:p>
            <a:pPr algn="ctr" eaLnBrk="0" hangingPunct="0">
              <a:spcBef>
                <a:spcPts val="600"/>
              </a:spcBef>
            </a:pPr>
            <a:r>
              <a:rPr lang="en-US" b="1" dirty="0" smtClean="0">
                <a:solidFill>
                  <a:srgbClr val="990000"/>
                </a:solidFill>
                <a:latin typeface="Arial" charset="0"/>
              </a:rPr>
              <a:t>Harvard Opinion Research Program</a:t>
            </a:r>
          </a:p>
          <a:p>
            <a:pPr algn="ctr" eaLnBrk="0" hangingPunct="0">
              <a:spcBef>
                <a:spcPts val="600"/>
              </a:spcBef>
            </a:pPr>
            <a:r>
              <a:rPr lang="en-US" b="1" dirty="0" smtClean="0">
                <a:solidFill>
                  <a:srgbClr val="990000"/>
                </a:solidFill>
                <a:latin typeface="Arial" charset="0"/>
              </a:rPr>
              <a:t>Harvard T.H. Chan School </a:t>
            </a:r>
            <a:r>
              <a:rPr lang="en-US" b="1" dirty="0">
                <a:solidFill>
                  <a:srgbClr val="990000"/>
                </a:solidFill>
                <a:latin typeface="Arial" charset="0"/>
              </a:rPr>
              <a:t>of Public </a:t>
            </a:r>
            <a:r>
              <a:rPr lang="en-US" b="1" dirty="0" smtClean="0">
                <a:solidFill>
                  <a:srgbClr val="990000"/>
                </a:solidFill>
                <a:latin typeface="Arial" charset="0"/>
              </a:rPr>
              <a:t>Health</a:t>
            </a:r>
            <a:endParaRPr lang="en-US" sz="1800" b="1" i="1" dirty="0">
              <a:latin typeface="Arial" charset="0"/>
            </a:endParaRPr>
          </a:p>
        </p:txBody>
      </p:sp>
      <p:sp>
        <p:nvSpPr>
          <p:cNvPr id="11" name="Line 4"/>
          <p:cNvSpPr>
            <a:spLocks noChangeShapeType="1"/>
          </p:cNvSpPr>
          <p:nvPr userDrawn="1"/>
        </p:nvSpPr>
        <p:spPr bwMode="auto">
          <a:xfrm>
            <a:off x="685800" y="616122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77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1028700"/>
          </a:xfrm>
          <a:prstGeom prst="rect">
            <a:avLst/>
          </a:prstGeom>
          <a:solidFill>
            <a:srgbClr val="99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91440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0" y="6502400"/>
            <a:ext cx="9144000" cy="355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Harvard Opinion Research Program, KAPs Poll to Support Polio Eradication, Pakistan, 2016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4435" y="6510415"/>
            <a:ext cx="549565" cy="3385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fld id="{626D361B-0E37-4907-B0AF-7FF0281C7525}" type="slidenum">
              <a:rPr lang="en-US" sz="16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0" y="7219"/>
            <a:ext cx="9144000" cy="1021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  <p:sldLayoutId id="2147483664" r:id="rId4"/>
    <p:sldLayoutId id="2147483665" r:id="rId5"/>
    <p:sldLayoutId id="214748366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7155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0" indent="0" algn="ctr" defTabSz="971550" rtl="0" eaLnBrk="0" fontAlgn="base" hangingPunct="0">
        <a:spcBef>
          <a:spcPct val="20000"/>
        </a:spcBef>
        <a:spcAft>
          <a:spcPct val="0"/>
        </a:spcAft>
        <a:buNone/>
        <a:defRPr sz="1600" b="1" i="1" baseline="0">
          <a:solidFill>
            <a:schemeClr val="tx1"/>
          </a:solidFill>
          <a:latin typeface="+mn-lt"/>
          <a:ea typeface="+mn-ea"/>
          <a:cs typeface="+mn-cs"/>
        </a:defRPr>
      </a:lvl1pPr>
      <a:lvl2pPr marL="788988" indent="-303213" algn="l" defTabSz="9715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214438" indent="-242888" algn="l" defTabSz="971550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700213" indent="-242888" algn="l" defTabSz="9715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1859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6431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003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575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147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13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12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2.xls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8.xls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7.xls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Microsoft_Excel_97-2003_Worksheet6.xls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2.xls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11.xls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oleObject" Target="../embeddings/Microsoft_Excel_97-2003_Worksheet13.xls"/><Relationship Id="rId4" Type="http://schemas.openxmlformats.org/officeDocument/2006/relationships/oleObject" Target="../embeddings/Microsoft_Excel_97-2003_Worksheet10.xls"/><Relationship Id="rId9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6.xls"/><Relationship Id="rId13" Type="http://schemas.openxmlformats.org/officeDocument/2006/relationships/image" Target="../media/image18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emf"/><Relationship Id="rId12" Type="http://schemas.openxmlformats.org/officeDocument/2006/relationships/oleObject" Target="../embeddings/Microsoft_Excel_97-2003_Worksheet18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15.xls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oleObject" Target="../embeddings/Microsoft_Excel_97-2003_Worksheet17.xls"/><Relationship Id="rId4" Type="http://schemas.openxmlformats.org/officeDocument/2006/relationships/oleObject" Target="../embeddings/Microsoft_Excel_97-2003_Worksheet14.xls"/><Relationship Id="rId9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1.xls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_Worksheet20.xls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0" Type="http://schemas.openxmlformats.org/officeDocument/2006/relationships/oleObject" Target="../embeddings/Microsoft_Excel_97-2003_Worksheet22.xls"/><Relationship Id="rId4" Type="http://schemas.openxmlformats.org/officeDocument/2006/relationships/oleObject" Target="../embeddings/Microsoft_Excel_97-2003_Worksheet19.xls"/><Relationship Id="rId9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5.xls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Excel_97-2003_Worksheet24.xls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0" Type="http://schemas.openxmlformats.org/officeDocument/2006/relationships/oleObject" Target="../embeddings/Microsoft_Excel_97-2003_Worksheet26.xls"/><Relationship Id="rId4" Type="http://schemas.openxmlformats.org/officeDocument/2006/relationships/oleObject" Target="../embeddings/Microsoft_Excel_97-2003_Worksheet23.xls"/><Relationship Id="rId9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9.xls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Microsoft_Excel_97-2003_Worksheet28.xls"/><Relationship Id="rId11" Type="http://schemas.openxmlformats.org/officeDocument/2006/relationships/image" Target="../media/image30.emf"/><Relationship Id="rId5" Type="http://schemas.openxmlformats.org/officeDocument/2006/relationships/image" Target="../media/image27.emf"/><Relationship Id="rId10" Type="http://schemas.openxmlformats.org/officeDocument/2006/relationships/oleObject" Target="../embeddings/Microsoft_Excel_97-2003_Worksheet30.xls"/><Relationship Id="rId4" Type="http://schemas.openxmlformats.org/officeDocument/2006/relationships/oleObject" Target="../embeddings/Microsoft_Excel_97-2003_Worksheet27.xls"/><Relationship Id="rId9" Type="http://schemas.openxmlformats.org/officeDocument/2006/relationships/image" Target="../media/image29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3.xls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Microsoft_Excel_97-2003_Worksheet32.xls"/><Relationship Id="rId11" Type="http://schemas.openxmlformats.org/officeDocument/2006/relationships/image" Target="../media/image34.emf"/><Relationship Id="rId5" Type="http://schemas.openxmlformats.org/officeDocument/2006/relationships/image" Target="../media/image31.emf"/><Relationship Id="rId10" Type="http://schemas.openxmlformats.org/officeDocument/2006/relationships/oleObject" Target="../embeddings/Microsoft_Excel_97-2003_Worksheet34.xls"/><Relationship Id="rId4" Type="http://schemas.openxmlformats.org/officeDocument/2006/relationships/oleObject" Target="../embeddings/Microsoft_Excel_97-2003_Worksheet31.xls"/><Relationship Id="rId9" Type="http://schemas.openxmlformats.org/officeDocument/2006/relationships/image" Target="../media/image3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7.xls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Microsoft_Excel_97-2003_Worksheet36.xls"/><Relationship Id="rId5" Type="http://schemas.openxmlformats.org/officeDocument/2006/relationships/image" Target="../media/image35.emf"/><Relationship Id="rId4" Type="http://schemas.openxmlformats.org/officeDocument/2006/relationships/oleObject" Target="../embeddings/Microsoft_Excel_97-2003_Worksheet35.xls"/><Relationship Id="rId9" Type="http://schemas.openxmlformats.org/officeDocument/2006/relationships/image" Target="../media/image3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40.xls"/><Relationship Id="rId13" Type="http://schemas.openxmlformats.org/officeDocument/2006/relationships/image" Target="../media/image42.e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9.emf"/><Relationship Id="rId12" Type="http://schemas.openxmlformats.org/officeDocument/2006/relationships/oleObject" Target="../embeddings/Microsoft_Excel_97-2003_Worksheet4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Excel_97-2003_Worksheet39.xls"/><Relationship Id="rId11" Type="http://schemas.openxmlformats.org/officeDocument/2006/relationships/image" Target="../media/image41.emf"/><Relationship Id="rId5" Type="http://schemas.openxmlformats.org/officeDocument/2006/relationships/image" Target="../media/image38.emf"/><Relationship Id="rId10" Type="http://schemas.openxmlformats.org/officeDocument/2006/relationships/oleObject" Target="../embeddings/Microsoft_Excel_97-2003_Worksheet41.xls"/><Relationship Id="rId4" Type="http://schemas.openxmlformats.org/officeDocument/2006/relationships/oleObject" Target="../embeddings/Microsoft_Excel_97-2003_Worksheet38.xls"/><Relationship Id="rId9" Type="http://schemas.openxmlformats.org/officeDocument/2006/relationships/image" Target="../media/image40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45.xls"/><Relationship Id="rId13" Type="http://schemas.openxmlformats.org/officeDocument/2006/relationships/image" Target="../media/image47.emf"/><Relationship Id="rId18" Type="http://schemas.openxmlformats.org/officeDocument/2006/relationships/oleObject" Target="../embeddings/Microsoft_Excel_97-2003_Worksheet50.xls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4.emf"/><Relationship Id="rId12" Type="http://schemas.openxmlformats.org/officeDocument/2006/relationships/oleObject" Target="../embeddings/Microsoft_Excel_97-2003_Worksheet47.xls"/><Relationship Id="rId17" Type="http://schemas.openxmlformats.org/officeDocument/2006/relationships/image" Target="../media/image49.e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Microsoft_Excel_97-2003_Worksheet49.xls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Microsoft_Excel_97-2003_Worksheet44.xls"/><Relationship Id="rId11" Type="http://schemas.openxmlformats.org/officeDocument/2006/relationships/image" Target="../media/image46.emf"/><Relationship Id="rId5" Type="http://schemas.openxmlformats.org/officeDocument/2006/relationships/image" Target="../media/image43.emf"/><Relationship Id="rId15" Type="http://schemas.openxmlformats.org/officeDocument/2006/relationships/image" Target="../media/image48.emf"/><Relationship Id="rId10" Type="http://schemas.openxmlformats.org/officeDocument/2006/relationships/oleObject" Target="../embeddings/Microsoft_Excel_97-2003_Worksheet46.xls"/><Relationship Id="rId19" Type="http://schemas.openxmlformats.org/officeDocument/2006/relationships/image" Target="../media/image50.emf"/><Relationship Id="rId4" Type="http://schemas.openxmlformats.org/officeDocument/2006/relationships/oleObject" Target="../embeddings/Microsoft_Excel_97-2003_Worksheet43.xls"/><Relationship Id="rId9" Type="http://schemas.openxmlformats.org/officeDocument/2006/relationships/image" Target="../media/image45.emf"/><Relationship Id="rId14" Type="http://schemas.openxmlformats.org/officeDocument/2006/relationships/oleObject" Target="../embeddings/Microsoft_Excel_97-2003_Worksheet48.xls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53.xls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Microsoft_Excel_97-2003_Worksheet52.xls"/><Relationship Id="rId5" Type="http://schemas.openxmlformats.org/officeDocument/2006/relationships/image" Target="../media/image51.emf"/><Relationship Id="rId4" Type="http://schemas.openxmlformats.org/officeDocument/2006/relationships/oleObject" Target="../embeddings/Microsoft_Excel_97-2003_Worksheet51.xls"/><Relationship Id="rId9" Type="http://schemas.openxmlformats.org/officeDocument/2006/relationships/image" Target="../media/image53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56.xls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Microsoft_Excel_97-2003_Worksheet55.xls"/><Relationship Id="rId5" Type="http://schemas.openxmlformats.org/officeDocument/2006/relationships/image" Target="../media/image54.emf"/><Relationship Id="rId4" Type="http://schemas.openxmlformats.org/officeDocument/2006/relationships/oleObject" Target="../embeddings/Microsoft_Excel_97-2003_Worksheet54.xls"/><Relationship Id="rId9" Type="http://schemas.openxmlformats.org/officeDocument/2006/relationships/image" Target="../media/image56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59.xls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Microsoft_Excel_97-2003_Worksheet58.xls"/><Relationship Id="rId5" Type="http://schemas.openxmlformats.org/officeDocument/2006/relationships/image" Target="../media/image57.emf"/><Relationship Id="rId4" Type="http://schemas.openxmlformats.org/officeDocument/2006/relationships/oleObject" Target="../embeddings/Microsoft_Excel_97-2003_Worksheet57.xls"/><Relationship Id="rId9" Type="http://schemas.openxmlformats.org/officeDocument/2006/relationships/image" Target="../media/image5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PRELIMINARY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Caregiver </a:t>
            </a:r>
            <a:r>
              <a:rPr lang="en-US" dirty="0" smtClean="0">
                <a:latin typeface="Arial" charset="0"/>
              </a:rPr>
              <a:t>Reports of Number of Vaccinators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Q42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r>
              <a:rPr lang="en-US" spc="-30" dirty="0" smtClean="0"/>
              <a:t>% caregivers saying each number of vaccinators came to home</a:t>
            </a:r>
          </a:p>
          <a:p>
            <a:r>
              <a:rPr lang="en-US" dirty="0" smtClean="0"/>
              <a:t>(</a:t>
            </a:r>
            <a:r>
              <a:rPr lang="en-US" dirty="0"/>
              <a:t>among those saying they </a:t>
            </a:r>
            <a:r>
              <a:rPr lang="en-US" dirty="0" smtClean="0"/>
              <a:t>saw vaccinators during last campaign)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496252"/>
              </p:ext>
            </p:extLst>
          </p:nvPr>
        </p:nvGraphicFramePr>
        <p:xfrm>
          <a:off x="1384300" y="4549775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5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549775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981992"/>
              </p:ext>
            </p:extLst>
          </p:nvPr>
        </p:nvGraphicFramePr>
        <p:xfrm>
          <a:off x="1384300" y="37385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6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7385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000152"/>
              </p:ext>
            </p:extLst>
          </p:nvPr>
        </p:nvGraphicFramePr>
        <p:xfrm>
          <a:off x="1384300" y="29257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7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9257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57215"/>
              </p:ext>
            </p:extLst>
          </p:nvPr>
        </p:nvGraphicFramePr>
        <p:xfrm>
          <a:off x="1384300" y="21129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8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1129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426229"/>
              </p:ext>
            </p:extLst>
          </p:nvPr>
        </p:nvGraphicFramePr>
        <p:xfrm>
          <a:off x="1384300" y="5362575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9" name="Worksheet" r:id="rId12" imgW="7096122" imgH="495180" progId="Excel.Sheet.8">
                  <p:embed/>
                </p:oleObj>
              </mc:Choice>
              <mc:Fallback>
                <p:oleObj name="Worksheet" r:id="rId12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362575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84300" y="1911100"/>
            <a:ext cx="143052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One vaccinator</a:t>
            </a: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4300" y="2722275"/>
            <a:ext cx="1526187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Two vaccinators</a:t>
            </a: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4300" y="3533450"/>
            <a:ext cx="1669368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Three vaccinators</a:t>
            </a:r>
            <a:endParaRPr lang="en-US" sz="14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4300" y="4344625"/>
            <a:ext cx="157960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Four vaccinators</a:t>
            </a:r>
            <a:endParaRPr lang="en-US" sz="1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4300" y="5155802"/>
            <a:ext cx="243400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More than four vaccinators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16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505022"/>
              </p:ext>
            </p:extLst>
          </p:nvPr>
        </p:nvGraphicFramePr>
        <p:xfrm>
          <a:off x="1384300" y="3170238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2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170238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Caregiver </a:t>
            </a:r>
            <a:r>
              <a:rPr lang="en-US" dirty="0" smtClean="0">
                <a:latin typeface="Arial" charset="0"/>
              </a:rPr>
              <a:t>Perceptions </a:t>
            </a:r>
            <a:r>
              <a:rPr lang="en-US" dirty="0">
                <a:latin typeface="Arial" charset="0"/>
              </a:rPr>
              <a:t>of Vaccinator Origins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Q43A and Q43B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pPr>
              <a:defRPr/>
            </a:pPr>
            <a:r>
              <a:rPr lang="en-US" dirty="0"/>
              <a:t>% caregivers </a:t>
            </a:r>
            <a:r>
              <a:rPr lang="en-US" dirty="0" smtClean="0"/>
              <a:t>saying…</a:t>
            </a:r>
            <a:endParaRPr lang="en-US" dirty="0"/>
          </a:p>
          <a:p>
            <a:r>
              <a:rPr lang="en-US" dirty="0"/>
              <a:t>(among those saying they saw vaccinators during last campaign)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2107645"/>
            <a:ext cx="13856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252652"/>
            <a:ext cx="13856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endParaRPr lang="en-US" sz="1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4397659"/>
            <a:ext cx="13856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84300" y="2056907"/>
            <a:ext cx="4273991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/>
              <a:t>Vaccinator(s) were all from village/neighborhood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84300" y="4763970"/>
            <a:ext cx="3778663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Don’ t know where vaccinator(s) were from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854400"/>
              </p:ext>
            </p:extLst>
          </p:nvPr>
        </p:nvGraphicFramePr>
        <p:xfrm>
          <a:off x="1384300" y="225901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3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25901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38297"/>
              </p:ext>
            </p:extLst>
          </p:nvPr>
        </p:nvGraphicFramePr>
        <p:xfrm>
          <a:off x="1384300" y="49911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4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9911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872915"/>
              </p:ext>
            </p:extLst>
          </p:nvPr>
        </p:nvGraphicFramePr>
        <p:xfrm>
          <a:off x="1384300" y="4079875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5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079875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384300" y="2959261"/>
            <a:ext cx="6452728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/>
              <a:t>Some vaccinators were from village/neighborhood and some from outside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84300" y="3861615"/>
            <a:ext cx="4958473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/>
              <a:t>Vaccinator(s) were all from </a:t>
            </a:r>
            <a:r>
              <a:rPr lang="en-US" sz="1400" b="1" u="sng" dirty="0"/>
              <a:t>outside</a:t>
            </a:r>
            <a:r>
              <a:rPr lang="en-US" sz="1400" b="1" dirty="0"/>
              <a:t> village/neighborhood</a:t>
            </a:r>
          </a:p>
        </p:txBody>
      </p:sp>
    </p:spTree>
    <p:extLst>
      <p:ext uri="{BB962C8B-B14F-4D97-AF65-F5344CB8AC3E}">
        <p14:creationId xmlns:p14="http://schemas.microsoft.com/office/powerpoint/2010/main" val="26241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Caregiver </a:t>
            </a:r>
            <a:r>
              <a:rPr lang="en-US" dirty="0" smtClean="0">
                <a:latin typeface="Arial" charset="0"/>
              </a:rPr>
              <a:t>Reports of </a:t>
            </a:r>
            <a:r>
              <a:rPr lang="en-US" dirty="0">
                <a:latin typeface="Arial" charset="0"/>
              </a:rPr>
              <a:t>Vaccinator Gender and </a:t>
            </a:r>
            <a:r>
              <a:rPr lang="en-US" dirty="0" smtClean="0">
                <a:latin typeface="Arial" charset="0"/>
              </a:rPr>
              <a:t>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Q44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pPr>
              <a:defRPr/>
            </a:pPr>
            <a:r>
              <a:rPr lang="en-US" dirty="0"/>
              <a:t>% caregivers saying vaccinators included… </a:t>
            </a:r>
          </a:p>
          <a:p>
            <a:r>
              <a:rPr lang="en-US" dirty="0"/>
              <a:t>(among those saying they saw vaccinators during last campaign)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364124"/>
              </p:ext>
            </p:extLst>
          </p:nvPr>
        </p:nvGraphicFramePr>
        <p:xfrm>
          <a:off x="1384300" y="49911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9911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35512"/>
              </p:ext>
            </p:extLst>
          </p:nvPr>
        </p:nvGraphicFramePr>
        <p:xfrm>
          <a:off x="1384300" y="40814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0814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260632"/>
              </p:ext>
            </p:extLst>
          </p:nvPr>
        </p:nvGraphicFramePr>
        <p:xfrm>
          <a:off x="1384300" y="3170238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170238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806191"/>
              </p:ext>
            </p:extLst>
          </p:nvPr>
        </p:nvGraphicFramePr>
        <p:xfrm>
          <a:off x="1384300" y="22606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2606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71600" y="2057400"/>
            <a:ext cx="156036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All female adults</a:t>
            </a:r>
            <a:endParaRPr lang="en-US" sz="1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2964907"/>
            <a:ext cx="2672848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Mix of male and female adults</a:t>
            </a: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872414"/>
            <a:ext cx="1401666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All male adults</a:t>
            </a: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4779920"/>
            <a:ext cx="992901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Any teens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58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Caregiver Views of Acceptable Vaccinator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Q58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430887"/>
          </a:xfrm>
        </p:spPr>
        <p:txBody>
          <a:bodyPr/>
          <a:lstStyle/>
          <a:p>
            <a:r>
              <a:rPr lang="en-US" spc="-20" dirty="0" smtClean="0"/>
              <a:t>% caregivers saying most acceptable </a:t>
            </a:r>
            <a:r>
              <a:rPr lang="en-US" spc="-20" dirty="0"/>
              <a:t>vaccinator option </a:t>
            </a:r>
            <a:r>
              <a:rPr lang="en-US" spc="-20" dirty="0" smtClean="0"/>
              <a:t>to send to homes in neighborhood is…</a:t>
            </a:r>
            <a:endParaRPr lang="en-US" spc="-2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n=4070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350389"/>
              </p:ext>
            </p:extLst>
          </p:nvPr>
        </p:nvGraphicFramePr>
        <p:xfrm>
          <a:off x="1384300" y="4391275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48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391275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080045"/>
              </p:ext>
            </p:extLst>
          </p:nvPr>
        </p:nvGraphicFramePr>
        <p:xfrm>
          <a:off x="1384300" y="35800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49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5800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169894"/>
              </p:ext>
            </p:extLst>
          </p:nvPr>
        </p:nvGraphicFramePr>
        <p:xfrm>
          <a:off x="1384300" y="27672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50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7672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350638"/>
              </p:ext>
            </p:extLst>
          </p:nvPr>
        </p:nvGraphicFramePr>
        <p:xfrm>
          <a:off x="1384300" y="19544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51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9544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168957"/>
              </p:ext>
            </p:extLst>
          </p:nvPr>
        </p:nvGraphicFramePr>
        <p:xfrm>
          <a:off x="1384300" y="5204075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52" name="Worksheet" r:id="rId12" imgW="7096122" imgH="495180" progId="Excel.Sheet.8">
                  <p:embed/>
                </p:oleObj>
              </mc:Choice>
              <mc:Fallback>
                <p:oleObj name="Worksheet" r:id="rId12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204075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84300" y="1752600"/>
            <a:ext cx="904735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One man</a:t>
            </a: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4300" y="2563775"/>
            <a:ext cx="901016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Two men</a:t>
            </a:r>
            <a:endParaRPr lang="en-US" sz="1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4300" y="3374950"/>
            <a:ext cx="1153201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One woman</a:t>
            </a: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4300" y="4186125"/>
            <a:ext cx="1149482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Two women</a:t>
            </a: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4300" y="4997302"/>
            <a:ext cx="186307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 man and a woman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76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Caregiver Trust in Vaccinators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Q45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% caregivers saying </a:t>
            </a:r>
            <a:r>
              <a:rPr lang="en-US" dirty="0"/>
              <a:t>they trusted vaccinators</a:t>
            </a:r>
            <a:r>
              <a:rPr lang="en-US" dirty="0" smtClean="0"/>
              <a:t>…</a:t>
            </a:r>
          </a:p>
          <a:p>
            <a:r>
              <a:rPr lang="en-US" dirty="0"/>
              <a:t>(among those saying they saw vaccinators during last campaign)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942046"/>
              </p:ext>
            </p:extLst>
          </p:nvPr>
        </p:nvGraphicFramePr>
        <p:xfrm>
          <a:off x="1371600" y="49831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0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831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97684"/>
              </p:ext>
            </p:extLst>
          </p:nvPr>
        </p:nvGraphicFramePr>
        <p:xfrm>
          <a:off x="1371600" y="22225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1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225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520873"/>
              </p:ext>
            </p:extLst>
          </p:nvPr>
        </p:nvGraphicFramePr>
        <p:xfrm>
          <a:off x="1371600" y="314295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2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4295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412696"/>
              </p:ext>
            </p:extLst>
          </p:nvPr>
        </p:nvGraphicFramePr>
        <p:xfrm>
          <a:off x="1371600" y="406241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3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6241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371600" y="2012152"/>
            <a:ext cx="115615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 great deal</a:t>
            </a:r>
            <a:endParaRPr lang="en-US" sz="14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2743" y="2932105"/>
            <a:ext cx="1034579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Somewhat</a:t>
            </a:r>
            <a:endParaRPr lang="en-US" sz="1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2743" y="3852058"/>
            <a:ext cx="138243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Not very much</a:t>
            </a:r>
            <a:endParaRPr lang="en-US" sz="1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2743" y="4772011"/>
            <a:ext cx="89351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Not at all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74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Caregiver </a:t>
            </a:r>
            <a:r>
              <a:rPr lang="en-US" dirty="0" smtClean="0">
                <a:latin typeface="Arial" charset="0"/>
              </a:rPr>
              <a:t>Perceptions of Vaccinator Compassion</a:t>
            </a:r>
            <a:endParaRPr lang="en-US" dirty="0">
              <a:latin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Q47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% caregivers saying vaccinators cared…</a:t>
            </a:r>
          </a:p>
          <a:p>
            <a:r>
              <a:rPr lang="en-US" dirty="0"/>
              <a:t>(among those saying they saw vaccinators during last campaign)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526999"/>
              </p:ext>
            </p:extLst>
          </p:nvPr>
        </p:nvGraphicFramePr>
        <p:xfrm>
          <a:off x="1371600" y="49831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6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831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707797"/>
              </p:ext>
            </p:extLst>
          </p:nvPr>
        </p:nvGraphicFramePr>
        <p:xfrm>
          <a:off x="1371600" y="22225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7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225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138894"/>
              </p:ext>
            </p:extLst>
          </p:nvPr>
        </p:nvGraphicFramePr>
        <p:xfrm>
          <a:off x="1371600" y="314295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8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4295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277856"/>
              </p:ext>
            </p:extLst>
          </p:nvPr>
        </p:nvGraphicFramePr>
        <p:xfrm>
          <a:off x="1371600" y="406241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9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6241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71600" y="2012152"/>
            <a:ext cx="115615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 great deal</a:t>
            </a:r>
            <a:endParaRPr lang="en-US" sz="14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2743" y="2932105"/>
            <a:ext cx="1034579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Somewhat</a:t>
            </a:r>
            <a:endParaRPr lang="en-US" sz="1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2743" y="3852058"/>
            <a:ext cx="138243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Not very much</a:t>
            </a:r>
            <a:endParaRPr lang="en-US" sz="14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2743" y="4772011"/>
            <a:ext cx="89351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Not at all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88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Caregiver </a:t>
            </a:r>
            <a:r>
              <a:rPr lang="en-US" dirty="0" smtClean="0">
                <a:latin typeface="Arial" charset="0"/>
              </a:rPr>
              <a:t>Perceptions of Vaccinator Knowledge </a:t>
            </a:r>
            <a:endParaRPr lang="en-US" dirty="0">
              <a:latin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Q48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% caregivers saying vaccinators were…</a:t>
            </a:r>
          </a:p>
          <a:p>
            <a:r>
              <a:rPr lang="en-US" dirty="0"/>
              <a:t>(among those saying they saw vaccinators during last campaign)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833714"/>
              </p:ext>
            </p:extLst>
          </p:nvPr>
        </p:nvGraphicFramePr>
        <p:xfrm>
          <a:off x="1371600" y="49831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6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831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054708"/>
              </p:ext>
            </p:extLst>
          </p:nvPr>
        </p:nvGraphicFramePr>
        <p:xfrm>
          <a:off x="1371600" y="22225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225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324911"/>
              </p:ext>
            </p:extLst>
          </p:nvPr>
        </p:nvGraphicFramePr>
        <p:xfrm>
          <a:off x="1371600" y="314295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4295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754971"/>
              </p:ext>
            </p:extLst>
          </p:nvPr>
        </p:nvGraphicFramePr>
        <p:xfrm>
          <a:off x="1371600" y="406241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9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6241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371600" y="2012043"/>
            <a:ext cx="1848648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Very knowledgeable</a:t>
            </a:r>
            <a:endParaRPr lang="en-US" sz="14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2743" y="2931996"/>
            <a:ext cx="2365071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Somewhat knowledgeable</a:t>
            </a:r>
            <a:endParaRPr lang="en-US" sz="14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2743" y="3851949"/>
            <a:ext cx="2185535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Not very knowledgeable</a:t>
            </a:r>
            <a:endParaRPr lang="en-US" sz="14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2743" y="4771902"/>
            <a:ext cx="2224007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</a:rPr>
              <a:t>Not </a:t>
            </a:r>
            <a:r>
              <a:rPr lang="en-US" sz="1400" b="1" dirty="0" smtClean="0">
                <a:latin typeface="+mj-lt"/>
              </a:rPr>
              <a:t>knowledgeable at </a:t>
            </a:r>
            <a:r>
              <a:rPr lang="en-US" sz="1400" b="1" dirty="0">
                <a:latin typeface="+mj-lt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0783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Caregiver </a:t>
            </a:r>
            <a:r>
              <a:rPr lang="en-US" dirty="0" smtClean="0">
                <a:latin typeface="Arial" charset="0"/>
              </a:rPr>
              <a:t>Perceptions of Visit Pleasantness</a:t>
            </a:r>
            <a:endParaRPr lang="en-US" dirty="0">
              <a:latin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Q46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% caregivers saying visit from polio vaccinators was…</a:t>
            </a:r>
          </a:p>
          <a:p>
            <a:pPr>
              <a:defRPr/>
            </a:pPr>
            <a:r>
              <a:rPr lang="en-US" dirty="0" smtClean="0"/>
              <a:t>(among </a:t>
            </a:r>
            <a:r>
              <a:rPr lang="en-US" dirty="0"/>
              <a:t>those saying they saw vaccinators during last campaign)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493188"/>
              </p:ext>
            </p:extLst>
          </p:nvPr>
        </p:nvGraphicFramePr>
        <p:xfrm>
          <a:off x="1371600" y="498316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6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8316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746236"/>
              </p:ext>
            </p:extLst>
          </p:nvPr>
        </p:nvGraphicFramePr>
        <p:xfrm>
          <a:off x="1371600" y="22225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7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225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894008"/>
              </p:ext>
            </p:extLst>
          </p:nvPr>
        </p:nvGraphicFramePr>
        <p:xfrm>
          <a:off x="1371600" y="314295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8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4295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582213"/>
              </p:ext>
            </p:extLst>
          </p:nvPr>
        </p:nvGraphicFramePr>
        <p:xfrm>
          <a:off x="1371600" y="406241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9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6241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1600" y="2012152"/>
            <a:ext cx="1292405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Very pleasant</a:t>
            </a: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931996"/>
            <a:ext cx="1808829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Somewhat pleasant</a:t>
            </a:r>
            <a:endParaRPr lang="en-US" sz="1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3851840"/>
            <a:ext cx="2026837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Somewhat unpleasant</a:t>
            </a: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771685"/>
            <a:ext cx="1510413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Very unpleasant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60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Caregiver Assessment of Vaccinators </a:t>
            </a:r>
            <a:br>
              <a:rPr lang="en-US" dirty="0" smtClean="0"/>
            </a:br>
            <a:r>
              <a:rPr lang="en-US" dirty="0" smtClean="0"/>
              <a:t>Compared to Those in Past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Q49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r>
              <a:rPr lang="en-US" dirty="0" smtClean="0"/>
              <a:t>% caregivers saying, compared to other vaccinators who have visited home in past, </a:t>
            </a:r>
          </a:p>
          <a:p>
            <a:r>
              <a:rPr lang="en-US" dirty="0" smtClean="0"/>
              <a:t>these vaccinators were… </a:t>
            </a:r>
            <a:r>
              <a:rPr lang="en-US" dirty="0"/>
              <a:t>(among those saying they saw vaccinators during last campaign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n=2565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118757"/>
            <a:ext cx="65627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Better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263764"/>
            <a:ext cx="617798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Same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408771"/>
            <a:ext cx="683457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Worse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687420"/>
              </p:ext>
            </p:extLst>
          </p:nvPr>
        </p:nvGraphicFramePr>
        <p:xfrm>
          <a:off x="1384300" y="2289175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5" name="Worksheet" r:id="rId4" imgW="7096122" imgH="981180" progId="Excel.Sheet.8">
                  <p:embed/>
                </p:oleObj>
              </mc:Choice>
              <mc:Fallback>
                <p:oleObj name="Worksheet" r:id="rId4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289175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966798"/>
              </p:ext>
            </p:extLst>
          </p:nvPr>
        </p:nvGraphicFramePr>
        <p:xfrm>
          <a:off x="1384300" y="3435350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6" name="Worksheet" r:id="rId6" imgW="7096122" imgH="981180" progId="Excel.Sheet.8">
                  <p:embed/>
                </p:oleObj>
              </mc:Choice>
              <mc:Fallback>
                <p:oleObj name="Worksheet" r:id="rId6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435350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3424"/>
              </p:ext>
            </p:extLst>
          </p:nvPr>
        </p:nvGraphicFramePr>
        <p:xfrm>
          <a:off x="1384300" y="4581525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7" name="Worksheet" r:id="rId8" imgW="7096122" imgH="981180" progId="Excel.Sheet.8">
                  <p:embed/>
                </p:oleObj>
              </mc:Choice>
              <mc:Fallback>
                <p:oleObj name="Worksheet" r:id="rId8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581525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68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028697"/>
            <a:ext cx="9144000" cy="2477601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Demographics of</a:t>
            </a:r>
            <a:br>
              <a:rPr lang="en-US" dirty="0" smtClean="0">
                <a:solidFill>
                  <a:schemeClr val="tx2"/>
                </a:solidFill>
                <a:latin typeface="Arial" charset="0"/>
              </a:rPr>
            </a:b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Caregiver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and Household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Findings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rIns="365760"/>
          <a:lstStyle/>
          <a:p>
            <a:pPr algn="ctr"/>
            <a:endParaRPr lang="en-GB" i="1" dirty="0" smtClean="0"/>
          </a:p>
          <a:p>
            <a:pPr algn="ctr"/>
            <a:endParaRPr lang="en-GB" i="1" dirty="0"/>
          </a:p>
          <a:p>
            <a:pPr algn="ctr"/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GB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GB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 responses to 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substantive questions asked in the realm of caregivers’ experience with frontline workers 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(vaccinators) 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 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central 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demographics. These findings should be considered preliminary and may be revised with further analyses.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01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Caregiver Gender and </a:t>
            </a:r>
            <a:r>
              <a:rPr lang="en-US" dirty="0" smtClean="0">
                <a:latin typeface="Arial" charset="0"/>
              </a:rPr>
              <a:t>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-1" y="0"/>
            <a:ext cx="2978206" cy="1024128"/>
          </a:xfrm>
        </p:spPr>
        <p:txBody>
          <a:bodyPr/>
          <a:lstStyle/>
          <a:p>
            <a:r>
              <a:rPr lang="en-US" dirty="0" smtClean="0"/>
              <a:t>D1 (observed) and D2A-B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90" y="1283305"/>
            <a:ext cx="1272930" cy="400110"/>
          </a:xfrm>
          <a:prstGeom prst="rect">
            <a:avLst/>
          </a:prstGeom>
          <a:noFill/>
        </p:spPr>
        <p:txBody>
          <a:bodyPr wrap="square" rIns="91440" bIns="45720" anchor="ctr" anchorCtr="0">
            <a:spAutoFit/>
          </a:bodyPr>
          <a:lstStyle/>
          <a:p>
            <a:pPr algn="r">
              <a:defRPr/>
            </a:pPr>
            <a:r>
              <a:rPr lang="en-US" sz="2000" b="1" dirty="0" smtClean="0">
                <a:latin typeface="+mj-lt"/>
              </a:rPr>
              <a:t>Gender</a:t>
            </a:r>
            <a:endParaRPr lang="en-US" sz="2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290" y="3408365"/>
            <a:ext cx="1272930" cy="400110"/>
          </a:xfrm>
          <a:prstGeom prst="rect">
            <a:avLst/>
          </a:prstGeom>
          <a:noFill/>
        </p:spPr>
        <p:txBody>
          <a:bodyPr wrap="square" rIns="91440" bIns="45720" anchor="ctr" anchorCtr="0">
            <a:spAutoFit/>
          </a:bodyPr>
          <a:lstStyle/>
          <a:p>
            <a:pPr algn="r">
              <a:defRPr/>
            </a:pPr>
            <a:r>
              <a:rPr lang="en-US" sz="2000" b="1" dirty="0" smtClean="0">
                <a:latin typeface="+mj-lt"/>
              </a:rPr>
              <a:t>Age</a:t>
            </a:r>
            <a:endParaRPr lang="en-US" sz="2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90" y="2553053"/>
            <a:ext cx="1272930" cy="307777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r">
              <a:defRPr/>
            </a:pPr>
            <a:r>
              <a:rPr lang="en-US" sz="1400" b="1" dirty="0" smtClean="0">
                <a:latin typeface="+mj-lt"/>
              </a:rPr>
              <a:t>Male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90" y="1807337"/>
            <a:ext cx="1272930" cy="307777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r">
              <a:defRPr/>
            </a:pPr>
            <a:r>
              <a:rPr lang="en-US" sz="1400" b="1" dirty="0" smtClean="0">
                <a:latin typeface="+mj-lt"/>
              </a:rPr>
              <a:t>Female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290" y="3932397"/>
            <a:ext cx="1272930" cy="307777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r">
              <a:defRPr/>
            </a:pPr>
            <a:r>
              <a:rPr lang="en-US" sz="1400" b="1" dirty="0" smtClean="0">
                <a:latin typeface="+mj-lt"/>
              </a:rPr>
              <a:t>&lt;25</a:t>
            </a:r>
            <a:endParaRPr lang="en-US" sz="1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290" y="4743531"/>
            <a:ext cx="1272930" cy="307777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r">
              <a:defRPr/>
            </a:pPr>
            <a:r>
              <a:rPr lang="en-US" sz="1400" b="1" dirty="0" smtClean="0">
                <a:latin typeface="+mj-lt"/>
              </a:rPr>
              <a:t>25-34</a:t>
            </a: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290" y="5554664"/>
            <a:ext cx="1272930" cy="307777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r">
              <a:defRPr/>
            </a:pPr>
            <a:r>
              <a:rPr lang="en-US" sz="1400" b="1" dirty="0" smtClean="0">
                <a:latin typeface="+mj-lt"/>
              </a:rPr>
              <a:t>35+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250946"/>
              </p:ext>
            </p:extLst>
          </p:nvPr>
        </p:nvGraphicFramePr>
        <p:xfrm>
          <a:off x="1384300" y="168275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6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68275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63696"/>
              </p:ext>
            </p:extLst>
          </p:nvPr>
        </p:nvGraphicFramePr>
        <p:xfrm>
          <a:off x="1384300" y="2441575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7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441575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98378"/>
              </p:ext>
            </p:extLst>
          </p:nvPr>
        </p:nvGraphicFramePr>
        <p:xfrm>
          <a:off x="1384300" y="3808413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8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808413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710571"/>
              </p:ext>
            </p:extLst>
          </p:nvPr>
        </p:nvGraphicFramePr>
        <p:xfrm>
          <a:off x="1384300" y="46228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9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6228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412729"/>
              </p:ext>
            </p:extLst>
          </p:nvPr>
        </p:nvGraphicFramePr>
        <p:xfrm>
          <a:off x="1384300" y="5438775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0" name="Worksheet" r:id="rId12" imgW="7096122" imgH="495180" progId="Excel.Sheet.8">
                  <p:embed/>
                </p:oleObj>
              </mc:Choice>
              <mc:Fallback>
                <p:oleObj name="Worksheet" r:id="rId12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438775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 bwMode="auto">
          <a:xfrm>
            <a:off x="929039" y="3200400"/>
            <a:ext cx="725047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774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Caregiver Relationship to Child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D15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Please note each other relationship mentioned was &lt;1%</a:t>
            </a:r>
            <a:endParaRPr 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95957"/>
              </p:ext>
            </p:extLst>
          </p:nvPr>
        </p:nvGraphicFramePr>
        <p:xfrm>
          <a:off x="1384300" y="134730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0" name="Worksheet" r:id="rId4" imgW="7096122" imgH="495180" progId="Excel.Sheet.8">
                  <p:embed/>
                </p:oleObj>
              </mc:Choice>
              <mc:Fallback>
                <p:oleObj name="Worksheet" r:id="rId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34730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575921"/>
              </p:ext>
            </p:extLst>
          </p:nvPr>
        </p:nvGraphicFramePr>
        <p:xfrm>
          <a:off x="1384300" y="1987587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1" name="Worksheet" r:id="rId6" imgW="7096122" imgH="495180" progId="Excel.Sheet.8">
                  <p:embed/>
                </p:oleObj>
              </mc:Choice>
              <mc:Fallback>
                <p:oleObj name="Worksheet" r:id="rId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987587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06762"/>
              </p:ext>
            </p:extLst>
          </p:nvPr>
        </p:nvGraphicFramePr>
        <p:xfrm>
          <a:off x="1384300" y="262787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2" name="Worksheet" r:id="rId8" imgW="7096122" imgH="495180" progId="Excel.Sheet.8">
                  <p:embed/>
                </p:oleObj>
              </mc:Choice>
              <mc:Fallback>
                <p:oleObj name="Worksheet" r:id="rId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62787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68600"/>
              </p:ext>
            </p:extLst>
          </p:nvPr>
        </p:nvGraphicFramePr>
        <p:xfrm>
          <a:off x="1384300" y="3268157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3" name="Worksheet" r:id="rId10" imgW="7096122" imgH="495180" progId="Excel.Sheet.8">
                  <p:embed/>
                </p:oleObj>
              </mc:Choice>
              <mc:Fallback>
                <p:oleObj name="Worksheet" r:id="rId10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268157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384221"/>
              </p:ext>
            </p:extLst>
          </p:nvPr>
        </p:nvGraphicFramePr>
        <p:xfrm>
          <a:off x="1384300" y="390844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4" name="Worksheet" r:id="rId12" imgW="7096122" imgH="495180" progId="Excel.Sheet.8">
                  <p:embed/>
                </p:oleObj>
              </mc:Choice>
              <mc:Fallback>
                <p:oleObj name="Worksheet" r:id="rId12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90844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126313"/>
              </p:ext>
            </p:extLst>
          </p:nvPr>
        </p:nvGraphicFramePr>
        <p:xfrm>
          <a:off x="1384300" y="4548727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5" name="Worksheet" r:id="rId14" imgW="7096122" imgH="495180" progId="Excel.Sheet.8">
                  <p:embed/>
                </p:oleObj>
              </mc:Choice>
              <mc:Fallback>
                <p:oleObj name="Worksheet" r:id="rId14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548727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38853"/>
              </p:ext>
            </p:extLst>
          </p:nvPr>
        </p:nvGraphicFramePr>
        <p:xfrm>
          <a:off x="1384300" y="5189012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6" name="Worksheet" r:id="rId16" imgW="7096122" imgH="495180" progId="Excel.Sheet.8">
                  <p:embed/>
                </p:oleObj>
              </mc:Choice>
              <mc:Fallback>
                <p:oleObj name="Worksheet" r:id="rId16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189012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384300" y="1143000"/>
            <a:ext cx="734817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Mother</a:t>
            </a:r>
            <a:endParaRPr lang="en-US" sz="14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84300" y="1783426"/>
            <a:ext cx="68512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Father</a:t>
            </a:r>
            <a:endParaRPr lang="en-US" sz="14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84300" y="2423852"/>
            <a:ext cx="1999586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Paternal grandmother</a:t>
            </a:r>
            <a:endParaRPr lang="en-US" sz="1400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84300" y="3064278"/>
            <a:ext cx="1888979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Paternal grandfather</a:t>
            </a:r>
            <a:endParaRPr lang="en-US" sz="14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84300" y="3704704"/>
            <a:ext cx="202844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Maternal grandmother</a:t>
            </a:r>
            <a:endParaRPr lang="en-US" sz="14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84300" y="4345130"/>
            <a:ext cx="154273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Sister or brother</a:t>
            </a:r>
            <a:endParaRPr lang="en-US" sz="14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84300" y="4985556"/>
            <a:ext cx="1291059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Aunt or uncle</a:t>
            </a:r>
            <a:endParaRPr lang="en-US" sz="14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74595" y="5625983"/>
            <a:ext cx="61619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Other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13448"/>
              </p:ext>
            </p:extLst>
          </p:nvPr>
        </p:nvGraphicFramePr>
        <p:xfrm>
          <a:off x="1384300" y="5829300"/>
          <a:ext cx="7096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7" name="Worksheet" r:id="rId18" imgW="7096122" imgH="495180" progId="Excel.Sheet.8">
                  <p:embed/>
                </p:oleObj>
              </mc:Choice>
              <mc:Fallback>
                <p:oleObj name="Worksheet" r:id="rId18" imgW="7096122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829300"/>
                        <a:ext cx="70961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1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Caregiver Literacy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11100"/>
            <a:ext cx="1638910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Cannot read at all</a:t>
            </a:r>
            <a:endParaRPr lang="en-US" sz="1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056107"/>
            <a:ext cx="3217869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Able to read only parts of sentences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201114"/>
            <a:ext cx="2652008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Able to read whole sentences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953843"/>
              </p:ext>
            </p:extLst>
          </p:nvPr>
        </p:nvGraphicFramePr>
        <p:xfrm>
          <a:off x="1384300" y="2082800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3" name="Worksheet" r:id="rId4" imgW="7096122" imgH="981180" progId="Excel.Sheet.8">
                  <p:embed/>
                </p:oleObj>
              </mc:Choice>
              <mc:Fallback>
                <p:oleObj name="Worksheet" r:id="rId4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082800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719841"/>
              </p:ext>
            </p:extLst>
          </p:nvPr>
        </p:nvGraphicFramePr>
        <p:xfrm>
          <a:off x="1384300" y="3227388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4" name="Worksheet" r:id="rId6" imgW="7096122" imgH="981180" progId="Excel.Sheet.8">
                  <p:embed/>
                </p:oleObj>
              </mc:Choice>
              <mc:Fallback>
                <p:oleObj name="Worksheet" r:id="rId6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227388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44257"/>
              </p:ext>
            </p:extLst>
          </p:nvPr>
        </p:nvGraphicFramePr>
        <p:xfrm>
          <a:off x="1384300" y="4373563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5" name="Worksheet" r:id="rId8" imgW="7096122" imgH="981180" progId="Excel.Sheet.8">
                  <p:embed/>
                </p:oleObj>
              </mc:Choice>
              <mc:Fallback>
                <p:oleObj name="Worksheet" r:id="rId8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373563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30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People in Household Over 15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11100"/>
            <a:ext cx="396583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1-2</a:t>
            </a:r>
            <a:endParaRPr lang="en-US" sz="1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056107"/>
            <a:ext cx="396583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3-4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201114"/>
            <a:ext cx="342081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5+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729712"/>
              </p:ext>
            </p:extLst>
          </p:nvPr>
        </p:nvGraphicFramePr>
        <p:xfrm>
          <a:off x="1384300" y="2082800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77" name="Worksheet" r:id="rId4" imgW="7096122" imgH="981180" progId="Excel.Sheet.8">
                  <p:embed/>
                </p:oleObj>
              </mc:Choice>
              <mc:Fallback>
                <p:oleObj name="Worksheet" r:id="rId4" imgW="7096122" imgH="98118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082800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257107"/>
              </p:ext>
            </p:extLst>
          </p:nvPr>
        </p:nvGraphicFramePr>
        <p:xfrm>
          <a:off x="1384300" y="3227388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78" name="Worksheet" r:id="rId6" imgW="7096122" imgH="981180" progId="Excel.Sheet.8">
                  <p:embed/>
                </p:oleObj>
              </mc:Choice>
              <mc:Fallback>
                <p:oleObj name="Worksheet" r:id="rId6" imgW="7096122" imgH="98118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227388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816543"/>
              </p:ext>
            </p:extLst>
          </p:nvPr>
        </p:nvGraphicFramePr>
        <p:xfrm>
          <a:off x="1384300" y="4373563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79" name="Worksheet" r:id="rId8" imgW="7096122" imgH="981180" progId="Excel.Sheet.8">
                  <p:embed/>
                </p:oleObj>
              </mc:Choice>
              <mc:Fallback>
                <p:oleObj name="Worksheet" r:id="rId8" imgW="7096122" imgH="981180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373563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1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Children 0-15 Years in Household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11100"/>
            <a:ext cx="396583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1-2</a:t>
            </a:r>
            <a:endParaRPr lang="en-US" sz="1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056107"/>
            <a:ext cx="396583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3-4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201114"/>
            <a:ext cx="342081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5+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131619"/>
              </p:ext>
            </p:extLst>
          </p:nvPr>
        </p:nvGraphicFramePr>
        <p:xfrm>
          <a:off x="1384300" y="2082800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70" name="Worksheet" r:id="rId4" imgW="7096122" imgH="981180" progId="Excel.Sheet.8">
                  <p:embed/>
                </p:oleObj>
              </mc:Choice>
              <mc:Fallback>
                <p:oleObj name="Worksheet" r:id="rId4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082800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83736"/>
              </p:ext>
            </p:extLst>
          </p:nvPr>
        </p:nvGraphicFramePr>
        <p:xfrm>
          <a:off x="1384300" y="3227388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71" name="Worksheet" r:id="rId6" imgW="7096122" imgH="981180" progId="Excel.Sheet.8">
                  <p:embed/>
                </p:oleObj>
              </mc:Choice>
              <mc:Fallback>
                <p:oleObj name="Worksheet" r:id="rId6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227388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81295"/>
              </p:ext>
            </p:extLst>
          </p:nvPr>
        </p:nvGraphicFramePr>
        <p:xfrm>
          <a:off x="1384300" y="4373563"/>
          <a:ext cx="7096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72" name="Worksheet" r:id="rId8" imgW="7096122" imgH="981180" progId="Excel.Sheet.8">
                  <p:embed/>
                </p:oleObj>
              </mc:Choice>
              <mc:Fallback>
                <p:oleObj name="Worksheet" r:id="rId8" imgW="7096122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373563"/>
                        <a:ext cx="70961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4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Harvard Opinion Research Program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028700"/>
            <a:ext cx="9144000" cy="3850108"/>
          </a:xfrm>
        </p:spPr>
        <p:txBody>
          <a:bodyPr anchor="ctr" anchorCtr="0"/>
          <a:lstStyle/>
          <a:p>
            <a:pPr algn="ctr">
              <a:defRPr/>
            </a:pPr>
            <a:r>
              <a:rPr lang="en-US" dirty="0" smtClean="0"/>
              <a:t>Gillian </a:t>
            </a:r>
            <a:r>
              <a:rPr lang="en-US" dirty="0"/>
              <a:t>K. SteelFisher, Research Scientist and Deputy Director of HORP </a:t>
            </a:r>
          </a:p>
          <a:p>
            <a:pPr algn="ctr">
              <a:defRPr/>
            </a:pPr>
            <a:r>
              <a:rPr lang="en-US" dirty="0"/>
              <a:t>Robert J. Blendon, Professor of Health Policy and Political Analysis </a:t>
            </a:r>
            <a:br>
              <a:rPr lang="en-US" dirty="0"/>
            </a:br>
            <a:r>
              <a:rPr lang="en-US" dirty="0"/>
              <a:t>and Executive Director of HORP </a:t>
            </a:r>
          </a:p>
          <a:p>
            <a:pPr algn="ctr">
              <a:defRPr/>
            </a:pPr>
            <a:r>
              <a:rPr lang="en-US" dirty="0" smtClean="0"/>
              <a:t>Hannah Caporello, </a:t>
            </a:r>
            <a:r>
              <a:rPr lang="en-US" dirty="0"/>
              <a:t>Research </a:t>
            </a:r>
            <a:r>
              <a:rPr lang="en-US" dirty="0" smtClean="0"/>
              <a:t>Assistant</a:t>
            </a:r>
            <a:endParaRPr lang="en-US" dirty="0"/>
          </a:p>
          <a:p>
            <a:pPr algn="ctr">
              <a:defRPr/>
            </a:pPr>
            <a:r>
              <a:rPr lang="en-US" dirty="0" smtClean="0"/>
              <a:t>William Lodge II, Research Assistant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Harvard Opinion Research Program (HORP)</a:t>
            </a:r>
          </a:p>
          <a:p>
            <a:pPr algn="ctr">
              <a:defRPr/>
            </a:pPr>
            <a:r>
              <a:rPr lang="en-US" dirty="0"/>
              <a:t>Harvard T.H. Chan School of Public Health</a:t>
            </a:r>
          </a:p>
          <a:p>
            <a:pPr algn="ctr">
              <a:defRPr/>
            </a:pPr>
            <a:r>
              <a:rPr lang="it-IT" dirty="0"/>
              <a:t>677 Huntington Avenue</a:t>
            </a:r>
          </a:p>
          <a:p>
            <a:pPr algn="ctr">
              <a:defRPr/>
            </a:pPr>
            <a:r>
              <a:rPr lang="it-IT" dirty="0"/>
              <a:t>Boston, MA 02115</a:t>
            </a:r>
            <a:endParaRPr lang="en-US" dirty="0"/>
          </a:p>
          <a:p>
            <a:pPr algn="ctr">
              <a:defRPr/>
            </a:pPr>
            <a:endParaRPr lang="en-US" i="1" dirty="0"/>
          </a:p>
        </p:txBody>
      </p:sp>
      <p:pic>
        <p:nvPicPr>
          <p:cNvPr id="9" name="Picture 2" descr="HarvardChan_logo_hrz_alt_RGB_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84" y="5082263"/>
            <a:ext cx="4697003" cy="84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15" y="4878808"/>
            <a:ext cx="2250510" cy="120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HSPH/HORP/UNICEF Collaboration in Polling: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Polio and Routine Immunization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GB" sz="2000" dirty="0" err="1" smtClean="0"/>
              <a:t>HORP</a:t>
            </a:r>
            <a:r>
              <a:rPr lang="en-GB" sz="2000" dirty="0" smtClean="0"/>
              <a:t> Researchers</a:t>
            </a:r>
            <a:endParaRPr lang="en-GB" sz="2000" dirty="0"/>
          </a:p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GB" sz="2000" dirty="0"/>
              <a:t>UNICEF Country Office </a:t>
            </a:r>
          </a:p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GB" sz="2000" dirty="0"/>
              <a:t>UNICEF Regional Office </a:t>
            </a:r>
          </a:p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GB" sz="2000" dirty="0"/>
              <a:t>UNICEF Headquarters </a:t>
            </a:r>
          </a:p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US" sz="2000" dirty="0"/>
              <a:t>Pakistan Institute of Public Opinion (PIPO</a:t>
            </a:r>
            <a:r>
              <a:rPr lang="en-US" sz="2000" dirty="0" smtClean="0"/>
              <a:t>)</a:t>
            </a:r>
            <a:endParaRPr lang="en-GB" sz="2000" dirty="0"/>
          </a:p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GB" sz="2000" dirty="0" smtClean="0"/>
              <a:t>InterMedia</a:t>
            </a:r>
          </a:p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US" sz="2000" dirty="0" smtClean="0"/>
              <a:t>Government of Pakistan</a:t>
            </a:r>
          </a:p>
          <a:p>
            <a:pPr marL="800100" lvl="1" indent="-342900">
              <a:lnSpc>
                <a:spcPts val="4500"/>
              </a:lnSpc>
              <a:buFont typeface="Arial"/>
              <a:buChar char="•"/>
            </a:pPr>
            <a:r>
              <a:rPr lang="en-US" sz="2000" dirty="0" smtClean="0"/>
              <a:t>GPEI Partners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118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and Interview Structure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Timing of interviews</a:t>
            </a:r>
            <a:r>
              <a:rPr lang="en-US" dirty="0" smtClean="0"/>
              <a:t>: </a:t>
            </a:r>
            <a:r>
              <a:rPr lang="en-US" b="0" dirty="0" smtClean="0"/>
              <a:t>February 23, 2016 to April 5, 2016 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  <a:p>
            <a:r>
              <a:rPr lang="en-US" dirty="0"/>
              <a:t>Respondents</a:t>
            </a:r>
            <a:r>
              <a:rPr lang="en-US" dirty="0" smtClean="0"/>
              <a:t>: </a:t>
            </a:r>
            <a:r>
              <a:rPr lang="en-US" b="0" dirty="0" smtClean="0"/>
              <a:t>Adult caregivers of children &lt;5 years old</a:t>
            </a:r>
          </a:p>
          <a:p>
            <a:endParaRPr lang="en-US" dirty="0" smtClean="0"/>
          </a:p>
          <a:p>
            <a:r>
              <a:rPr lang="en-US" dirty="0" smtClean="0"/>
              <a:t>Interviews</a:t>
            </a:r>
            <a:r>
              <a:rPr lang="en-US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/>
              <a:t>In-person interviews using paper and </a:t>
            </a:r>
            <a:r>
              <a:rPr lang="en-US" b="0" dirty="0" smtClean="0"/>
              <a:t>pencil/pen</a:t>
            </a:r>
            <a:endParaRPr lang="en-US" b="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/>
              <a:t>Local, specially-trained interviewers and supervisors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/>
              <a:t>Firm-based </a:t>
            </a:r>
            <a:r>
              <a:rPr lang="en-US" b="0" u="sng" dirty="0"/>
              <a:t>and</a:t>
            </a:r>
            <a:r>
              <a:rPr lang="en-US" b="0" dirty="0"/>
              <a:t> independent quality </a:t>
            </a:r>
            <a:r>
              <a:rPr lang="en-US" b="0" dirty="0" smtClean="0"/>
              <a:t>control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Fieldwork validation measures – GPS tracker / location photo / letter from community leader</a:t>
            </a:r>
            <a:endParaRPr lang="en-US" b="0" dirty="0"/>
          </a:p>
          <a:p>
            <a:endParaRPr lang="en-US" dirty="0"/>
          </a:p>
          <a:p>
            <a:r>
              <a:rPr lang="en-US" dirty="0"/>
              <a:t>Questionnaire: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/>
              <a:t>Foundation of the collaborative instrument agreed upon globally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/>
              <a:t>Customized within Pakistan and for </a:t>
            </a:r>
            <a:r>
              <a:rPr lang="en-US" b="0" dirty="0" smtClean="0"/>
              <a:t>second poll of new high-risk districts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Goals &amp; Sample Design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17605"/>
              </p:ext>
            </p:extLst>
          </p:nvPr>
        </p:nvGraphicFramePr>
        <p:xfrm>
          <a:off x="685800" y="2590800"/>
          <a:ext cx="7789306" cy="3733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0052"/>
                <a:gridCol w="2057400"/>
                <a:gridCol w="1450618"/>
                <a:gridCol w="1450618"/>
                <a:gridCol w="1450618"/>
              </a:tblGrid>
              <a:tr h="42468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Sample Design</a:t>
                      </a:r>
                      <a:endParaRPr lang="en-US" sz="1400" b="1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468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Province</a:t>
                      </a:r>
                      <a:endParaRPr lang="en-US" sz="1400" b="1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District</a:t>
                      </a:r>
                      <a:endParaRPr lang="en-US" sz="1400" b="1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UCs </a:t>
                      </a:r>
                      <a:r>
                        <a:rPr lang="en-US" sz="1400" b="1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without </a:t>
                      </a:r>
                      <a:r>
                        <a:rPr lang="en-US" sz="1400" b="1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CCPVs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UCs </a:t>
                      </a:r>
                      <a:r>
                        <a:rPr lang="en-US" sz="1400" b="1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with</a:t>
                      </a:r>
                      <a:r>
                        <a:rPr lang="en-US" sz="1400" b="1" baseline="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CCPVs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Total</a:t>
                      </a:r>
                      <a:endParaRPr lang="en-US" sz="1400" b="1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Balochistan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j-lt"/>
                        </a:rPr>
                        <a:t>Killa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Abdulah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j-lt"/>
                        </a:rPr>
                        <a:t>Pishin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--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4</a:t>
                      </a:r>
                      <a:r>
                        <a:rPr lang="en-US" sz="14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00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Quetta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FATA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FR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Bannu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Khyber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Khyber Pakhtunkhwa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j-lt"/>
                        </a:rPr>
                        <a:t>Bannu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Peshawar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Tank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Sindh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Karachi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Baldia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Karachi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Gadap</a:t>
                      </a:r>
                      <a:endParaRPr lang="en-US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mbria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44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TOTAL</a:t>
                      </a:r>
                      <a:endParaRPr lang="en-US" sz="1400" b="1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1066801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Representative </a:t>
            </a:r>
            <a:r>
              <a:rPr lang="en-US" sz="1400" dirty="0"/>
              <a:t>of all high-risk UCs within research-accessible </a:t>
            </a:r>
            <a:r>
              <a:rPr lang="en-US" sz="1400" dirty="0" smtClean="0"/>
              <a:t>high-risk (Tier 1) districts </a:t>
            </a:r>
            <a:br>
              <a:rPr lang="en-US" sz="1400" dirty="0" smtClean="0"/>
            </a:b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Allow for examination of groups of </a:t>
            </a:r>
            <a:r>
              <a:rPr lang="en-US" sz="1400" dirty="0" err="1"/>
              <a:t>UCs</a:t>
            </a:r>
            <a:r>
              <a:rPr lang="en-US" sz="1400" dirty="0"/>
              <a:t> where there are particular </a:t>
            </a:r>
            <a:r>
              <a:rPr lang="en-US" sz="1400" dirty="0" err="1"/>
              <a:t>programme</a:t>
            </a:r>
            <a:r>
              <a:rPr lang="en-US" sz="1400" dirty="0"/>
              <a:t> responses: </a:t>
            </a:r>
          </a:p>
          <a:p>
            <a:pPr marL="1074738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High-risk </a:t>
            </a:r>
            <a:r>
              <a:rPr lang="en-US" sz="1400" dirty="0" err="1"/>
              <a:t>UCs</a:t>
            </a:r>
            <a:r>
              <a:rPr lang="en-US" sz="1400" dirty="0"/>
              <a:t> that have </a:t>
            </a:r>
            <a:r>
              <a:rPr lang="en-US" sz="1400" dirty="0" err="1"/>
              <a:t>CCPVs</a:t>
            </a:r>
            <a:r>
              <a:rPr lang="en-US" sz="1400" dirty="0"/>
              <a:t> </a:t>
            </a:r>
            <a:r>
              <a:rPr lang="en-US" sz="1400" i="1" dirty="0"/>
              <a:t>within</a:t>
            </a:r>
            <a:r>
              <a:rPr lang="en-US" sz="1400" dirty="0"/>
              <a:t> each and </a:t>
            </a:r>
            <a:r>
              <a:rPr lang="en-US" sz="1400" i="1" dirty="0"/>
              <a:t>across</a:t>
            </a:r>
            <a:r>
              <a:rPr lang="en-US" sz="1400" dirty="0"/>
              <a:t> all high-risk </a:t>
            </a:r>
            <a:r>
              <a:rPr lang="en-US" sz="1400" dirty="0" smtClean="0"/>
              <a:t>districts </a:t>
            </a:r>
            <a:r>
              <a:rPr lang="en-US" sz="1400" dirty="0"/>
              <a:t>(as distribution of </a:t>
            </a:r>
            <a:r>
              <a:rPr lang="en-US" sz="1400" dirty="0" err="1" smtClean="0"/>
              <a:t>CCPVs</a:t>
            </a:r>
            <a:r>
              <a:rPr lang="en-US" sz="1400" dirty="0" smtClean="0"/>
              <a:t> </a:t>
            </a:r>
            <a:r>
              <a:rPr lang="en-US" sz="1400" dirty="0"/>
              <a:t>allow) </a:t>
            </a:r>
          </a:p>
          <a:p>
            <a:pPr marL="1074738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High-risk </a:t>
            </a:r>
            <a:r>
              <a:rPr lang="en-US" sz="1400" dirty="0" err="1"/>
              <a:t>UCs</a:t>
            </a:r>
            <a:r>
              <a:rPr lang="en-US" sz="1400" dirty="0"/>
              <a:t> that have health camps </a:t>
            </a:r>
            <a:r>
              <a:rPr lang="en-US" sz="1400" i="1" dirty="0"/>
              <a:t>across</a:t>
            </a:r>
            <a:r>
              <a:rPr lang="en-US" sz="1400" dirty="0"/>
              <a:t> all high-risk districts </a:t>
            </a:r>
          </a:p>
        </p:txBody>
      </p:sp>
    </p:spTree>
    <p:extLst>
      <p:ext uri="{BB962C8B-B14F-4D97-AF65-F5344CB8AC3E}">
        <p14:creationId xmlns:p14="http://schemas.microsoft.com/office/powerpoint/2010/main" val="337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Process &amp; Security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Sampling Process: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/>
              <a:t>Sample selected using a multistage stratified 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2"/>
                </a:solidFill>
                <a:cs typeface="Arial" panose="020B0604020202020204" pitchFamily="34" charset="0"/>
              </a:rPr>
              <a:t>Random </a:t>
            </a:r>
            <a:r>
              <a:rPr lang="en-US" b="0" dirty="0">
                <a:solidFill>
                  <a:schemeClr val="tx2"/>
                </a:solidFill>
                <a:cs typeface="Arial" panose="020B0604020202020204" pitchFamily="34" charset="0"/>
              </a:rPr>
              <a:t>selection of:</a:t>
            </a:r>
          </a:p>
          <a:p>
            <a:pPr marL="1074738" lvl="1" indent="-285750"/>
            <a:r>
              <a:rPr lang="en-US" dirty="0" smtClean="0">
                <a:cs typeface="Arial" panose="020B0604020202020204" pitchFamily="34" charset="0"/>
              </a:rPr>
              <a:t>High-risk </a:t>
            </a:r>
            <a:r>
              <a:rPr lang="en-US" dirty="0" err="1" smtClean="0">
                <a:cs typeface="Arial" panose="020B0604020202020204" pitchFamily="34" charset="0"/>
              </a:rPr>
              <a:t>UCs</a:t>
            </a:r>
            <a:r>
              <a:rPr lang="en-US" dirty="0" smtClean="0">
                <a:cs typeface="Arial" panose="020B0604020202020204" pitchFamily="34" charset="0"/>
              </a:rPr>
              <a:t> within each </a:t>
            </a:r>
            <a:r>
              <a:rPr lang="en-US" dirty="0">
                <a:cs typeface="Arial" panose="020B0604020202020204" pitchFamily="34" charset="0"/>
              </a:rPr>
              <a:t>strata </a:t>
            </a:r>
            <a:r>
              <a:rPr lang="en-US" dirty="0" smtClean="0">
                <a:cs typeface="Arial" panose="020B0604020202020204" pitchFamily="34" charset="0"/>
              </a:rPr>
              <a:t>(</a:t>
            </a:r>
            <a:r>
              <a:rPr lang="en-US" dirty="0" smtClean="0"/>
              <a:t>or </a:t>
            </a:r>
            <a:r>
              <a:rPr lang="en-US" dirty="0"/>
              <a:t>inclusion of all if &lt;</a:t>
            </a:r>
            <a:r>
              <a:rPr lang="en-US" dirty="0" smtClean="0"/>
              <a:t>20) </a:t>
            </a:r>
            <a:endParaRPr lang="en-US" dirty="0">
              <a:cs typeface="Arial" panose="020B0604020202020204" pitchFamily="34" charset="0"/>
            </a:endParaRPr>
          </a:p>
          <a:p>
            <a:pPr marL="1074738" lvl="1" indent="-285750"/>
            <a:r>
              <a:rPr lang="en-US" dirty="0">
                <a:cs typeface="Arial" panose="020B0604020202020204" pitchFamily="34" charset="0"/>
              </a:rPr>
              <a:t>Villages/urban circles within high-risk UCs</a:t>
            </a:r>
          </a:p>
          <a:p>
            <a:pPr marL="1074738" lvl="1" indent="-285750"/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Landmarks within selected villages/urban circles</a:t>
            </a:r>
          </a:p>
          <a:p>
            <a:pPr marL="1074738" lvl="1" indent="-285750"/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Household, using “random walk” from random selection of landmarks</a:t>
            </a:r>
          </a:p>
          <a:p>
            <a:pPr marL="1074738" lvl="1" indent="-285750"/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Caregiver, using a Kish grid</a:t>
            </a:r>
          </a:p>
          <a:p>
            <a:pPr marL="1074738" lvl="1" indent="-285750"/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Child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if more than one), using a Kish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grid</a:t>
            </a:r>
          </a:p>
          <a:p>
            <a:pPr lvl="1" indent="0">
              <a:buNone/>
            </a:pP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Security &amp; Logistics </a:t>
            </a:r>
            <a:r>
              <a:rPr lang="en-US" dirty="0" smtClean="0">
                <a:cs typeface="Arial" panose="020B0604020202020204" pitchFamily="34" charset="0"/>
              </a:rPr>
              <a:t>Adaptations</a:t>
            </a:r>
            <a:r>
              <a:rPr lang="en-US" dirty="0" smtClean="0"/>
              <a:t>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cs typeface="Arial" panose="020B0604020202020204" pitchFamily="34" charset="0"/>
              </a:rPr>
              <a:t>3 villages/urban circles had to be replaced due to floods/logistics</a:t>
            </a:r>
            <a:endParaRPr lang="en-US" b="0" dirty="0">
              <a:cs typeface="Arial" panose="020B0604020202020204" pitchFamily="34" charset="0"/>
            </a:endParaRPr>
          </a:p>
          <a:p>
            <a:pPr marL="1074738" lvl="1" indent="-285750"/>
            <a:endParaRPr lang="en-US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7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Weighting:</a:t>
            </a:r>
          </a:p>
          <a:p>
            <a:pPr marL="285750" indent="-285750">
              <a:buFont typeface="Arial"/>
              <a:buChar char="•"/>
            </a:pPr>
            <a:r>
              <a:rPr lang="en-US" b="0" dirty="0" smtClean="0">
                <a:solidFill>
                  <a:schemeClr val="tx2"/>
                </a:solidFill>
                <a:cs typeface="Arial" panose="020B0604020202020204" pitchFamily="34" charset="0"/>
              </a:rPr>
              <a:t>Data </a:t>
            </a:r>
            <a:r>
              <a:rPr lang="en-US" b="0" dirty="0">
                <a:solidFill>
                  <a:schemeClr val="tx2"/>
                </a:solidFill>
                <a:cs typeface="Arial" panose="020B0604020202020204" pitchFamily="34" charset="0"/>
              </a:rPr>
              <a:t>were weighted to account for: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Analytic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design – set sample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sizes (population estimates)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1168400" lvl="2" indent="-285750"/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District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1168400" lvl="2" indent="-285750"/>
            <a:r>
              <a:rPr lang="en-US" dirty="0" err="1" smtClean="0">
                <a:solidFill>
                  <a:schemeClr val="tx2"/>
                </a:solidFill>
                <a:cs typeface="Arial" panose="020B0604020202020204" pitchFamily="34" charset="0"/>
              </a:rPr>
              <a:t>UCs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 with and without </a:t>
            </a:r>
            <a:r>
              <a:rPr lang="en-US" dirty="0" err="1" smtClean="0">
                <a:solidFill>
                  <a:schemeClr val="tx2"/>
                </a:solidFill>
                <a:cs typeface="Arial" panose="020B0604020202020204" pitchFamily="34" charset="0"/>
              </a:rPr>
              <a:t>CCPVs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Possible non-response (age and sex of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caregivers)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Selection within household (number of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caregivers)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en-US" b="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Analyses:</a:t>
            </a:r>
          </a:p>
          <a:p>
            <a:pPr marL="285750" indent="-285750">
              <a:buFont typeface="Arial"/>
              <a:buChar char="•"/>
            </a:pPr>
            <a:r>
              <a:rPr lang="en-US" b="0" dirty="0">
                <a:solidFill>
                  <a:schemeClr val="tx2"/>
                </a:solidFill>
                <a:cs typeface="Arial" panose="020B0604020202020204" pitchFamily="34" charset="0"/>
              </a:rPr>
              <a:t>Analyses presented here are preliminary; additional analyses are ongoing</a:t>
            </a:r>
          </a:p>
          <a:p>
            <a:pPr marL="285750" indent="-285750">
              <a:buFont typeface="Arial"/>
              <a:buChar char="•"/>
            </a:pPr>
            <a:r>
              <a:rPr lang="en-US" b="0" dirty="0" smtClean="0">
                <a:solidFill>
                  <a:schemeClr val="tx2"/>
                </a:solidFill>
                <a:cs typeface="Arial" panose="020B0604020202020204" pitchFamily="34" charset="0"/>
              </a:rPr>
              <a:t>No </a:t>
            </a:r>
            <a:r>
              <a:rPr lang="en-US" b="0" dirty="0">
                <a:solidFill>
                  <a:schemeClr val="tx2"/>
                </a:solidFill>
                <a:cs typeface="Arial" panose="020B0604020202020204" pitchFamily="34" charset="0"/>
              </a:rPr>
              <a:t>final statistical tests of differences are presented in this report; </a:t>
            </a:r>
            <a:r>
              <a:rPr lang="en-US" b="0" dirty="0" smtClean="0">
                <a:solidFill>
                  <a:schemeClr val="tx2"/>
                </a:solidFill>
                <a:cs typeface="Arial" panose="020B0604020202020204" pitchFamily="34" charset="0"/>
              </a:rPr>
              <a:t>future comparative analyses will focus on targeted differences of at least 10 percentage points</a:t>
            </a:r>
            <a:endParaRPr lang="en-US" b="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Please note: Numbers may not add to total or 100% due to rounding. </a:t>
            </a:r>
            <a:r>
              <a:rPr lang="en-US" sz="1100" i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The following are not necessarily shown when &lt;5%: those not asked the question; refusals; responses </a:t>
            </a:r>
            <a:r>
              <a:rPr lang="en-US" sz="1100" i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of “don’t know</a:t>
            </a:r>
            <a:r>
              <a:rPr lang="en-US" sz="1100" i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”, </a:t>
            </a:r>
            <a:r>
              <a:rPr lang="en-US" sz="1100" i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“not </a:t>
            </a:r>
            <a:r>
              <a:rPr lang="en-US" sz="1100" i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applicable,” or “none of the above.” Numbers </a:t>
            </a:r>
            <a:r>
              <a:rPr lang="en-US" sz="1100" i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in this presentation may be refined through further analyses. </a:t>
            </a:r>
            <a:r>
              <a:rPr lang="en-US" sz="1100" i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Detailed </a:t>
            </a:r>
            <a:r>
              <a:rPr lang="en-US" sz="1100" i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methodology under separate cover</a:t>
            </a:r>
            <a:r>
              <a:rPr lang="en-US" sz="1100" i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.</a:t>
            </a:r>
            <a:endParaRPr lang="en-US" sz="11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35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028697"/>
            <a:ext cx="9144000" cy="186204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Perceptions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of Vaccinators</a:t>
            </a:r>
          </a:p>
        </p:txBody>
      </p:sp>
    </p:spTree>
    <p:extLst>
      <p:ext uri="{BB962C8B-B14F-4D97-AF65-F5344CB8AC3E}">
        <p14:creationId xmlns:p14="http://schemas.microsoft.com/office/powerpoint/2010/main" val="37753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P reports">
  <a:themeElements>
    <a:clrScheme name="Intro Lecture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b="1" dirty="0" smtClean="0">
            <a:solidFill>
              <a:schemeClr val="bg1"/>
            </a:solidFill>
            <a:latin typeface="+mj-lt"/>
          </a:defRPr>
        </a:defPPr>
      </a:lstStyle>
    </a:txDef>
  </a:objectDefaults>
  <a:extraClrSchemeLst>
    <a:extraClrScheme>
      <a:clrScheme name="Intro Lectur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Lectur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9860</TotalTime>
  <Words>1237</Words>
  <Application>Microsoft Office PowerPoint</Application>
  <PresentationFormat>On-screen Show (4:3)</PresentationFormat>
  <Paragraphs>271</Paragraphs>
  <Slides>25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HORP reports</vt:lpstr>
      <vt:lpstr>Worksheet</vt:lpstr>
      <vt:lpstr>PowerPoint Presentation</vt:lpstr>
      <vt:lpstr>Preliminary Findings</vt:lpstr>
      <vt:lpstr>Methodology Summary</vt:lpstr>
      <vt:lpstr>HSPH/HORP/UNICEF Collaboration in Polling: Polio and Routine Immunization</vt:lpstr>
      <vt:lpstr>Timing and Interview Structure</vt:lpstr>
      <vt:lpstr>Analytic Goals &amp; Sample Design</vt:lpstr>
      <vt:lpstr>Sampling Process &amp; Security</vt:lpstr>
      <vt:lpstr>Analysis</vt:lpstr>
      <vt:lpstr>Perceptions of Vaccinators</vt:lpstr>
      <vt:lpstr>Caregiver Reports of Number of Vaccinators</vt:lpstr>
      <vt:lpstr>Caregiver Perceptions of Vaccinator Origins</vt:lpstr>
      <vt:lpstr>Caregiver Reports of Vaccinator Gender and Age</vt:lpstr>
      <vt:lpstr>Caregiver Views of Acceptable Vaccinator Options</vt:lpstr>
      <vt:lpstr>Caregiver Trust in Vaccinators</vt:lpstr>
      <vt:lpstr>Caregiver Perceptions of Vaccinator Compassion</vt:lpstr>
      <vt:lpstr>Caregiver Perceptions of Vaccinator Knowledge </vt:lpstr>
      <vt:lpstr>Caregiver Perceptions of Visit Pleasantness</vt:lpstr>
      <vt:lpstr>Caregiver Assessment of Vaccinators  Compared to Those in Past </vt:lpstr>
      <vt:lpstr>Demographics of Caregiver and Household</vt:lpstr>
      <vt:lpstr>Caregiver Gender and Age</vt:lpstr>
      <vt:lpstr>Caregiver Relationship to Child</vt:lpstr>
      <vt:lpstr>Caregiver Literacy</vt:lpstr>
      <vt:lpstr>Number of People in Household Over 15</vt:lpstr>
      <vt:lpstr>Number of Children 0-15 Years in Household</vt:lpstr>
      <vt:lpstr>Harvard Opinion Research Program</vt:lpstr>
    </vt:vector>
  </TitlesOfParts>
  <Company>HSPH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Hannah Caporello</cp:lastModifiedBy>
  <cp:revision>500</cp:revision>
  <cp:lastPrinted>2016-05-11T16:53:13Z</cp:lastPrinted>
  <dcterms:created xsi:type="dcterms:W3CDTF">2015-11-02T20:14:04Z</dcterms:created>
  <dcterms:modified xsi:type="dcterms:W3CDTF">2017-03-13T17:20:57Z</dcterms:modified>
</cp:coreProperties>
</file>